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67" r:id="rId3"/>
    <p:sldId id="268" r:id="rId4"/>
    <p:sldId id="258" r:id="rId5"/>
    <p:sldId id="259" r:id="rId6"/>
    <p:sldId id="260" r:id="rId7"/>
    <p:sldId id="261" r:id="rId8"/>
    <p:sldId id="262" r:id="rId9"/>
    <p:sldId id="269" r:id="rId10"/>
    <p:sldId id="270" r:id="rId11"/>
    <p:sldId id="271" r:id="rId12"/>
    <p:sldId id="272" r:id="rId13"/>
    <p:sldId id="273" r:id="rId14"/>
    <p:sldId id="274" r:id="rId15"/>
    <p:sldId id="275" r:id="rId16"/>
    <p:sldId id="282" r:id="rId17"/>
    <p:sldId id="283" r:id="rId18"/>
    <p:sldId id="284" r:id="rId19"/>
    <p:sldId id="285" r:id="rId20"/>
    <p:sldId id="286" r:id="rId21"/>
    <p:sldId id="296" r:id="rId22"/>
    <p:sldId id="291" r:id="rId23"/>
    <p:sldId id="292" r:id="rId24"/>
    <p:sldId id="293" r:id="rId25"/>
    <p:sldId id="294" r:id="rId26"/>
    <p:sldId id="298" r:id="rId27"/>
    <p:sldId id="299" r:id="rId28"/>
    <p:sldId id="300" r:id="rId29"/>
    <p:sldId id="287" r:id="rId30"/>
    <p:sldId id="288" r:id="rId31"/>
    <p:sldId id="295" r:id="rId32"/>
    <p:sldId id="28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2" d="100"/>
          <a:sy n="102" d="100"/>
        </p:scale>
        <p:origin x="7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8/29/2023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8/29/2023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8/29/2023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8/29/2023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8/29/2023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8/29/2023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8/29/2023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Lists, Strings, &amp; File I/O</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3933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22B89A-852B-86C0-F7AF-1AB19793FBE3}"/>
              </a:ext>
            </a:extLst>
          </p:cNvPr>
          <p:cNvSpPr>
            <a:spLocks noGrp="1"/>
          </p:cNvSpPr>
          <p:nvPr>
            <p:ph type="title"/>
          </p:nvPr>
        </p:nvSpPr>
        <p:spPr/>
        <p:txBody>
          <a:bodyPr/>
          <a:lstStyle/>
          <a:p>
            <a:r>
              <a:rPr lang="en-US" dirty="0"/>
              <a:t>Containment operator</a:t>
            </a:r>
          </a:p>
        </p:txBody>
      </p:sp>
      <p:sp>
        <p:nvSpPr>
          <p:cNvPr id="5" name="Content Placeholder 4">
            <a:extLst>
              <a:ext uri="{FF2B5EF4-FFF2-40B4-BE49-F238E27FC236}">
                <a16:creationId xmlns:a16="http://schemas.microsoft.com/office/drawing/2014/main" id="{322F1F47-B66E-35B1-1244-002B89FF2290}"/>
              </a:ext>
            </a:extLst>
          </p:cNvPr>
          <p:cNvSpPr>
            <a:spLocks noGrp="1"/>
          </p:cNvSpPr>
          <p:nvPr>
            <p:ph idx="1"/>
          </p:nvPr>
        </p:nvSpPr>
        <p:spPr/>
        <p:txBody>
          <a:bodyPr/>
          <a:lstStyle/>
          <a:p>
            <a:r>
              <a:rPr lang="en-US" dirty="0"/>
              <a:t>Use the </a:t>
            </a:r>
            <a:r>
              <a:rPr lang="en-US" b="1" i="1" dirty="0"/>
              <a:t>in</a:t>
            </a:r>
            <a:r>
              <a:rPr lang="en-US" dirty="0"/>
              <a:t> operator to test if value is inside a container:</a:t>
            </a:r>
          </a:p>
        </p:txBody>
      </p:sp>
      <p:sp>
        <p:nvSpPr>
          <p:cNvPr id="6" name="TextBox 5">
            <a:extLst>
              <a:ext uri="{FF2B5EF4-FFF2-40B4-BE49-F238E27FC236}">
                <a16:creationId xmlns:a16="http://schemas.microsoft.com/office/drawing/2014/main" id="{ACF22C81-6F2C-B0D0-A2AA-B65C30A61029}"/>
              </a:ext>
            </a:extLst>
          </p:cNvPr>
          <p:cNvSpPr txBox="1"/>
          <p:nvPr/>
        </p:nvSpPr>
        <p:spPr>
          <a:xfrm>
            <a:off x="1096082" y="2334638"/>
            <a:ext cx="6631709" cy="2585323"/>
          </a:xfrm>
          <a:prstGeom prst="rect">
            <a:avLst/>
          </a:prstGeom>
          <a:solidFill>
            <a:schemeClr val="bg1">
              <a:lumMod val="95000"/>
            </a:schemeClr>
          </a:solidFill>
        </p:spPr>
        <p:txBody>
          <a:bodyPr wrap="square" rtlCol="0">
            <a:spAutoFit/>
          </a:bodyPr>
          <a:lstStyle/>
          <a:p>
            <a:r>
              <a:rPr lang="de-DE" b="1" dirty="0">
                <a:latin typeface="Courier New" panose="02070309020205020404" pitchFamily="49" charset="0"/>
                <a:cs typeface="Courier New" panose="02070309020205020404" pitchFamily="49" charset="0"/>
              </a:rPr>
              <a:t>digits = [2, 8, 3, 1, 8, 5, 3, 0, 7, 1]</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1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3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4 in digits </a:t>
            </a:r>
          </a:p>
          <a:p>
            <a:endParaRPr lang="de-DE" b="1" dirty="0">
              <a:latin typeface="Courier New" panose="02070309020205020404" pitchFamily="49" charset="0"/>
              <a:cs typeface="Courier New" panose="02070309020205020404" pitchFamily="49" charset="0"/>
            </a:endParaRPr>
          </a:p>
          <a:p>
            <a:r>
              <a:rPr lang="de-DE" b="1" dirty="0">
                <a:latin typeface="Courier New" panose="02070309020205020404" pitchFamily="49" charset="0"/>
                <a:cs typeface="Courier New" panose="02070309020205020404" pitchFamily="49" charset="0"/>
              </a:rPr>
              <a:t>not (4 in digits)</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05664E8E-1877-4E8F-2C1E-1BBA44827A30}"/>
              </a:ext>
            </a:extLst>
          </p:cNvPr>
          <p:cNvSpPr txBox="1"/>
          <p:nvPr/>
        </p:nvSpPr>
        <p:spPr>
          <a:xfrm>
            <a:off x="3671170" y="2334637"/>
            <a:ext cx="4056621" cy="2585323"/>
          </a:xfrm>
          <a:prstGeom prst="rect">
            <a:avLst/>
          </a:prstGeom>
          <a:noFill/>
        </p:spPr>
        <p:txBody>
          <a:bodyPr wrap="square" rtlCol="0">
            <a:spAutoFit/>
          </a:bodyPr>
          <a:lstStyle/>
          <a:p>
            <a:endParaRPr lang="de-DE" b="1" dirty="0">
              <a:latin typeface="Courier New" panose="02070309020205020404" pitchFamily="49" charset="0"/>
              <a:cs typeface="Courier New" panose="02070309020205020404" pitchFamily="49" charset="0"/>
            </a:endParaRP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False</a:t>
            </a:r>
          </a:p>
          <a:p>
            <a:endParaRPr lang="de-DE" b="1" dirty="0">
              <a:latin typeface="Courier New" panose="02070309020205020404" pitchFamily="49" charset="0"/>
              <a:cs typeface="Courier New" panose="02070309020205020404" pitchFamily="49" charset="0"/>
            </a:endParaRPr>
          </a:p>
          <a:p>
            <a:r>
              <a:rPr lang="de-DE" b="1" dirty="0">
                <a:solidFill>
                  <a:schemeClr val="accent2"/>
                </a:solidFill>
                <a:latin typeface="Courier New" panose="02070309020205020404" pitchFamily="49" charset="0"/>
                <a:cs typeface="Courier New" panose="02070309020205020404" pitchFamily="49" charset="0"/>
              </a:rPr>
              <a:t># True</a:t>
            </a:r>
          </a:p>
        </p:txBody>
      </p:sp>
    </p:spTree>
    <p:extLst>
      <p:ext uri="{BB962C8B-B14F-4D97-AF65-F5344CB8AC3E}">
        <p14:creationId xmlns:p14="http://schemas.microsoft.com/office/powerpoint/2010/main" val="167644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C94BD-FCFE-8EC1-08FA-261806931FEE}"/>
              </a:ext>
            </a:extLst>
          </p:cNvPr>
          <p:cNvSpPr>
            <a:spLocks noGrp="1"/>
          </p:cNvSpPr>
          <p:nvPr>
            <p:ph type="title"/>
          </p:nvPr>
        </p:nvSpPr>
        <p:spPr/>
        <p:txBody>
          <a:bodyPr/>
          <a:lstStyle/>
          <a:p>
            <a:r>
              <a:rPr lang="en-US" dirty="0"/>
              <a:t>For statements</a:t>
            </a:r>
          </a:p>
        </p:txBody>
      </p:sp>
      <p:sp>
        <p:nvSpPr>
          <p:cNvPr id="3" name="Text Placeholder 2">
            <a:extLst>
              <a:ext uri="{FF2B5EF4-FFF2-40B4-BE49-F238E27FC236}">
                <a16:creationId xmlns:a16="http://schemas.microsoft.com/office/drawing/2014/main" id="{CA31DC80-0008-A67C-EEE0-688031567E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32090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FECF-8614-8513-C949-5486A2AB402F}"/>
              </a:ext>
            </a:extLst>
          </p:cNvPr>
          <p:cNvSpPr>
            <a:spLocks noGrp="1"/>
          </p:cNvSpPr>
          <p:nvPr>
            <p:ph type="title"/>
          </p:nvPr>
        </p:nvSpPr>
        <p:spPr/>
        <p:txBody>
          <a:bodyPr/>
          <a:lstStyle/>
          <a:p>
            <a:r>
              <a:rPr lang="en-US" dirty="0"/>
              <a:t>For loop</a:t>
            </a:r>
          </a:p>
        </p:txBody>
      </p:sp>
      <p:sp>
        <p:nvSpPr>
          <p:cNvPr id="3" name="Content Placeholder 2">
            <a:extLst>
              <a:ext uri="{FF2B5EF4-FFF2-40B4-BE49-F238E27FC236}">
                <a16:creationId xmlns:a16="http://schemas.microsoft.com/office/drawing/2014/main" id="{143C1246-AC2A-C505-BFCE-0F8E944B6CF3}"/>
              </a:ext>
            </a:extLst>
          </p:cNvPr>
          <p:cNvSpPr>
            <a:spLocks noGrp="1"/>
          </p:cNvSpPr>
          <p:nvPr>
            <p:ph idx="1"/>
          </p:nvPr>
        </p:nvSpPr>
        <p:spPr/>
        <p:txBody>
          <a:bodyPr/>
          <a:lstStyle/>
          <a:p>
            <a:r>
              <a:rPr lang="en-US" dirty="0"/>
              <a:t>The for loop syntax:</a:t>
            </a:r>
          </a:p>
          <a:p>
            <a:endParaRPr lang="en-US" dirty="0"/>
          </a:p>
          <a:p>
            <a:endParaRPr lang="en-US" dirty="0"/>
          </a:p>
          <a:p>
            <a:r>
              <a:rPr lang="en-US" dirty="0"/>
              <a:t>The for loop provides a cleaner way to write many while loops, as long as they are iterating over some sort of sequence.</a:t>
            </a:r>
          </a:p>
        </p:txBody>
      </p:sp>
      <p:sp>
        <p:nvSpPr>
          <p:cNvPr id="5" name="TextBox 4">
            <a:extLst>
              <a:ext uri="{FF2B5EF4-FFF2-40B4-BE49-F238E27FC236}">
                <a16:creationId xmlns:a16="http://schemas.microsoft.com/office/drawing/2014/main" id="{DDE07D07-4BDE-889E-E4E2-FE0101497AD4}"/>
              </a:ext>
            </a:extLst>
          </p:cNvPr>
          <p:cNvSpPr txBox="1"/>
          <p:nvPr/>
        </p:nvSpPr>
        <p:spPr>
          <a:xfrm>
            <a:off x="1096082" y="2346069"/>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&lt;value&gt; in &lt;sequence&gt;:</a:t>
            </a:r>
          </a:p>
          <a:p>
            <a:r>
              <a:rPr lang="en-US" b="1" dirty="0">
                <a:latin typeface="Courier New" panose="02070309020205020404" pitchFamily="49" charset="0"/>
                <a:cs typeface="Courier New" panose="02070309020205020404" pitchFamily="49" charset="0"/>
              </a:rPr>
              <a:t>    &lt;statement&gt;</a:t>
            </a:r>
          </a:p>
          <a:p>
            <a:r>
              <a:rPr lang="en-US" b="1" dirty="0">
                <a:latin typeface="Courier New" panose="02070309020205020404" pitchFamily="49" charset="0"/>
                <a:cs typeface="Courier New" panose="02070309020205020404" pitchFamily="49" charset="0"/>
              </a:rPr>
              <a:t>    &lt;statement&gt;</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AB725144-CC07-D4E5-0088-887D5BB36583}"/>
              </a:ext>
            </a:extLst>
          </p:cNvPr>
          <p:cNvSpPr txBox="1"/>
          <p:nvPr/>
        </p:nvSpPr>
        <p:spPr>
          <a:xfrm>
            <a:off x="1096081" y="3985882"/>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for element in s:</a:t>
            </a:r>
          </a:p>
          <a:p>
            <a:r>
              <a:rPr lang="en-US" b="1" dirty="0">
                <a:latin typeface="Courier New" panose="02070309020205020404" pitchFamily="49" charset="0"/>
                <a:cs typeface="Courier New" panose="02070309020205020404" pitchFamily="49" charset="0"/>
              </a:rPr>
              <a:t>        if element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227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7313B-A74A-4C93-9731-6A472EAB3E71}"/>
              </a:ext>
            </a:extLst>
          </p:cNvPr>
          <p:cNvSpPr>
            <a:spLocks noGrp="1"/>
          </p:cNvSpPr>
          <p:nvPr>
            <p:ph type="title"/>
          </p:nvPr>
        </p:nvSpPr>
        <p:spPr/>
        <p:txBody>
          <a:bodyPr/>
          <a:lstStyle/>
          <a:p>
            <a:r>
              <a:rPr lang="en-US" dirty="0"/>
              <a:t>For statement execution procedure</a:t>
            </a:r>
          </a:p>
        </p:txBody>
      </p:sp>
      <p:sp>
        <p:nvSpPr>
          <p:cNvPr id="3" name="Content Placeholder 2">
            <a:extLst>
              <a:ext uri="{FF2B5EF4-FFF2-40B4-BE49-F238E27FC236}">
                <a16:creationId xmlns:a16="http://schemas.microsoft.com/office/drawing/2014/main" id="{141B5205-B413-05A9-D0D7-D430FF9080C0}"/>
              </a:ext>
            </a:extLst>
          </p:cNvPr>
          <p:cNvSpPr>
            <a:spLocks noGrp="1"/>
          </p:cNvSpPr>
          <p:nvPr>
            <p:ph idx="1"/>
          </p:nvPr>
        </p:nvSpPr>
        <p:spPr>
          <a:xfrm>
            <a:off x="677334" y="2665379"/>
            <a:ext cx="8596668" cy="3375984"/>
          </a:xfrm>
        </p:spPr>
        <p:txBody>
          <a:bodyPr/>
          <a:lstStyle/>
          <a:p>
            <a:pPr marL="457200" indent="-457200">
              <a:buFont typeface="+mj-lt"/>
              <a:buAutoNum type="arabicPeriod"/>
            </a:pPr>
            <a:r>
              <a:rPr lang="en-US" dirty="0"/>
              <a:t>Evaluate the header </a:t>
            </a:r>
            <a:r>
              <a:rPr lang="en-US" i="1" dirty="0"/>
              <a:t>&lt;expression&gt;</a:t>
            </a:r>
            <a:r>
              <a:rPr lang="en-US" dirty="0"/>
              <a:t>, which must yield an </a:t>
            </a:r>
            <a:r>
              <a:rPr lang="en-US" dirty="0" err="1"/>
              <a:t>iterable</a:t>
            </a:r>
            <a:r>
              <a:rPr lang="en-US" dirty="0"/>
              <a:t> value (a sequence)</a:t>
            </a:r>
          </a:p>
          <a:p>
            <a:pPr marL="457200" indent="-457200">
              <a:buFont typeface="+mj-lt"/>
              <a:buAutoNum type="arabicPeriod"/>
            </a:pPr>
            <a:r>
              <a:rPr lang="en-US" dirty="0"/>
              <a:t>For each element in that sequence, in order:</a:t>
            </a:r>
          </a:p>
          <a:p>
            <a:pPr marL="857250" lvl="1" indent="-457200">
              <a:buFont typeface="+mj-lt"/>
              <a:buAutoNum type="alphaLcParenR"/>
            </a:pPr>
            <a:r>
              <a:rPr lang="en-US" dirty="0"/>
              <a:t>Bind </a:t>
            </a:r>
            <a:r>
              <a:rPr lang="en-US" i="1" dirty="0"/>
              <a:t>&lt;name&gt; </a:t>
            </a:r>
            <a:r>
              <a:rPr lang="en-US" dirty="0"/>
              <a:t>to that element in the current frame</a:t>
            </a:r>
          </a:p>
          <a:p>
            <a:pPr marL="857250" lvl="1" indent="-457200">
              <a:buFont typeface="+mj-lt"/>
              <a:buAutoNum type="alphaLcParenR"/>
            </a:pPr>
            <a:r>
              <a:rPr lang="en-US" dirty="0"/>
              <a:t>Execute the </a:t>
            </a:r>
            <a:r>
              <a:rPr lang="en-US" i="1" dirty="0"/>
              <a:t>&lt;suite&gt; </a:t>
            </a:r>
          </a:p>
          <a:p>
            <a:endParaRPr lang="en-US" dirty="0"/>
          </a:p>
        </p:txBody>
      </p:sp>
      <p:sp>
        <p:nvSpPr>
          <p:cNvPr id="6" name="TextBox 5">
            <a:extLst>
              <a:ext uri="{FF2B5EF4-FFF2-40B4-BE49-F238E27FC236}">
                <a16:creationId xmlns:a16="http://schemas.microsoft.com/office/drawing/2014/main" id="{23D5915A-6A8A-C0C6-CA92-442E3F0D62F5}"/>
              </a:ext>
            </a:extLst>
          </p:cNvPr>
          <p:cNvSpPr txBox="1"/>
          <p:nvPr/>
        </p:nvSpPr>
        <p:spPr>
          <a:xfrm>
            <a:off x="1193359" y="1930400"/>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&lt;name&gt; in &lt;expression&gt;:</a:t>
            </a:r>
          </a:p>
          <a:p>
            <a:r>
              <a:rPr lang="en-US" b="1" dirty="0">
                <a:latin typeface="Courier New" panose="02070309020205020404" pitchFamily="49" charset="0"/>
                <a:cs typeface="Courier New" panose="02070309020205020404" pitchFamily="49" charset="0"/>
              </a:rPr>
              <a:t>    &lt;suite&gt;</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67553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3633-DE96-D394-9B42-907ACB607734}"/>
              </a:ext>
            </a:extLst>
          </p:cNvPr>
          <p:cNvSpPr>
            <a:spLocks noGrp="1"/>
          </p:cNvSpPr>
          <p:nvPr>
            <p:ph type="title"/>
          </p:nvPr>
        </p:nvSpPr>
        <p:spPr/>
        <p:txBody>
          <a:bodyPr/>
          <a:lstStyle/>
          <a:p>
            <a:r>
              <a:rPr lang="en-US" dirty="0"/>
              <a:t>Looping through nested list</a:t>
            </a:r>
          </a:p>
        </p:txBody>
      </p:sp>
      <p:sp>
        <p:nvSpPr>
          <p:cNvPr id="3" name="Content Placeholder 2">
            <a:extLst>
              <a:ext uri="{FF2B5EF4-FFF2-40B4-BE49-F238E27FC236}">
                <a16:creationId xmlns:a16="http://schemas.microsoft.com/office/drawing/2014/main" id="{D86A7A68-8F39-C64A-3C15-90809644EAF3}"/>
              </a:ext>
            </a:extLst>
          </p:cNvPr>
          <p:cNvSpPr>
            <a:spLocks noGrp="1"/>
          </p:cNvSpPr>
          <p:nvPr>
            <p:ph idx="1"/>
          </p:nvPr>
        </p:nvSpPr>
        <p:spPr>
          <a:xfrm>
            <a:off x="677334" y="3450273"/>
            <a:ext cx="8596668" cy="2591090"/>
          </a:xfrm>
        </p:spPr>
        <p:txBody>
          <a:bodyPr/>
          <a:lstStyle/>
          <a:p>
            <a:r>
              <a:rPr lang="en-US" dirty="0"/>
              <a:t>Use a nested for-in loop:</a:t>
            </a:r>
          </a:p>
          <a:p>
            <a:endParaRPr lang="en-US" dirty="0"/>
          </a:p>
          <a:p>
            <a:endParaRPr lang="en-US" dirty="0"/>
          </a:p>
          <a:p>
            <a:r>
              <a:rPr lang="en-US" dirty="0"/>
              <a:t>Remember what type of data is being stored in the loop variable!</a:t>
            </a:r>
          </a:p>
        </p:txBody>
      </p:sp>
      <p:sp>
        <p:nvSpPr>
          <p:cNvPr id="4" name="TextBox 3">
            <a:extLst>
              <a:ext uri="{FF2B5EF4-FFF2-40B4-BE49-F238E27FC236}">
                <a16:creationId xmlns:a16="http://schemas.microsoft.com/office/drawing/2014/main" id="{ABCE14D0-CACF-16AF-811A-322006F6F5E8}"/>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85F3E91-0529-D1F6-F65C-B6D4E7E9DB70}"/>
              </a:ext>
            </a:extLst>
          </p:cNvPr>
          <p:cNvSpPr txBox="1"/>
          <p:nvPr/>
        </p:nvSpPr>
        <p:spPr>
          <a:xfrm>
            <a:off x="1105509" y="3832821"/>
            <a:ext cx="8168493"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gymnast in gymnasts:</a:t>
            </a:r>
          </a:p>
          <a:p>
            <a:r>
              <a:rPr lang="en-US" b="1" dirty="0">
                <a:latin typeface="Courier New" panose="02070309020205020404" pitchFamily="49" charset="0"/>
                <a:cs typeface="Courier New" panose="02070309020205020404" pitchFamily="49" charset="0"/>
              </a:rPr>
              <a:t>    for data in gymnast:</a:t>
            </a:r>
          </a:p>
          <a:p>
            <a:r>
              <a:rPr lang="en-US" b="1" dirty="0">
                <a:latin typeface="Courier New" panose="02070309020205020404" pitchFamily="49" charset="0"/>
                <a:cs typeface="Courier New" panose="02070309020205020404" pitchFamily="49" charset="0"/>
              </a:rPr>
              <a:t>        print(data, end="|")</a:t>
            </a:r>
          </a:p>
        </p:txBody>
      </p:sp>
    </p:spTree>
    <p:extLst>
      <p:ext uri="{BB962C8B-B14F-4D97-AF65-F5344CB8AC3E}">
        <p14:creationId xmlns:p14="http://schemas.microsoft.com/office/powerpoint/2010/main" val="271514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E6A74-72D6-5783-D836-7F4556E47CEB}"/>
              </a:ext>
            </a:extLst>
          </p:cNvPr>
          <p:cNvSpPr>
            <a:spLocks noGrp="1"/>
          </p:cNvSpPr>
          <p:nvPr>
            <p:ph type="title"/>
          </p:nvPr>
        </p:nvSpPr>
        <p:spPr/>
        <p:txBody>
          <a:bodyPr/>
          <a:lstStyle/>
          <a:p>
            <a:r>
              <a:rPr lang="en-US" dirty="0"/>
              <a:t>Sequence unpacking in for statements</a:t>
            </a:r>
          </a:p>
        </p:txBody>
      </p:sp>
      <p:sp>
        <p:nvSpPr>
          <p:cNvPr id="3" name="Content Placeholder 2">
            <a:extLst>
              <a:ext uri="{FF2B5EF4-FFF2-40B4-BE49-F238E27FC236}">
                <a16:creationId xmlns:a16="http://schemas.microsoft.com/office/drawing/2014/main" id="{DE004E09-21D5-A331-20A8-DE54C106887F}"/>
              </a:ext>
            </a:extLst>
          </p:cNvPr>
          <p:cNvSpPr>
            <a:spLocks noGrp="1"/>
          </p:cNvSpPr>
          <p:nvPr>
            <p:ph idx="1"/>
          </p:nvPr>
        </p:nvSpPr>
        <p:spPr>
          <a:xfrm>
            <a:off x="677334" y="3813243"/>
            <a:ext cx="8596668" cy="2228120"/>
          </a:xfrm>
        </p:spPr>
        <p:txBody>
          <a:bodyPr/>
          <a:lstStyle/>
          <a:p>
            <a:r>
              <a:rPr lang="en-US" dirty="0"/>
              <a:t>Each name is bound to a value, like in multiple assignment.</a:t>
            </a:r>
          </a:p>
        </p:txBody>
      </p:sp>
      <p:sp>
        <p:nvSpPr>
          <p:cNvPr id="5" name="TextBox 4">
            <a:extLst>
              <a:ext uri="{FF2B5EF4-FFF2-40B4-BE49-F238E27FC236}">
                <a16:creationId xmlns:a16="http://schemas.microsoft.com/office/drawing/2014/main" id="{1240FE3F-BC9A-3356-1B94-BED328EB3463}"/>
              </a:ext>
            </a:extLst>
          </p:cNvPr>
          <p:cNvSpPr txBox="1"/>
          <p:nvPr/>
        </p:nvSpPr>
        <p:spPr>
          <a:xfrm>
            <a:off x="1144720" y="1930400"/>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pairs = [[1, 2], [2, 2], [3, 2], [4, 4]]</a:t>
            </a:r>
          </a:p>
          <a:p>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for x, y in pairs:</a:t>
            </a:r>
          </a:p>
          <a:p>
            <a:r>
              <a:rPr lang="en-US" b="1" dirty="0">
                <a:latin typeface="Courier New" panose="02070309020205020404" pitchFamily="49" charset="0"/>
                <a:cs typeface="Courier New" panose="02070309020205020404" pitchFamily="49" charset="0"/>
              </a:rPr>
              <a:t>    if x == 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6964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1E3E5A-75F9-6A83-6120-D5B7C9C469CA}"/>
              </a:ext>
            </a:extLst>
          </p:cNvPr>
          <p:cNvSpPr>
            <a:spLocks noGrp="1"/>
          </p:cNvSpPr>
          <p:nvPr>
            <p:ph type="title"/>
          </p:nvPr>
        </p:nvSpPr>
        <p:spPr/>
        <p:txBody>
          <a:bodyPr/>
          <a:lstStyle/>
          <a:p>
            <a:r>
              <a:rPr lang="en-US" dirty="0"/>
              <a:t>String Literals</a:t>
            </a:r>
          </a:p>
        </p:txBody>
      </p:sp>
      <p:sp>
        <p:nvSpPr>
          <p:cNvPr id="4" name="Text Placeholder 3">
            <a:extLst>
              <a:ext uri="{FF2B5EF4-FFF2-40B4-BE49-F238E27FC236}">
                <a16:creationId xmlns:a16="http://schemas.microsoft.com/office/drawing/2014/main" id="{4FFA8A29-040E-C745-20ED-2E0901E7849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73580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0A31EF-11FE-F3BF-C150-31C46D158B8D}"/>
              </a:ext>
            </a:extLst>
          </p:cNvPr>
          <p:cNvSpPr>
            <a:spLocks noGrp="1"/>
          </p:cNvSpPr>
          <p:nvPr>
            <p:ph type="title"/>
          </p:nvPr>
        </p:nvSpPr>
        <p:spPr/>
        <p:txBody>
          <a:bodyPr/>
          <a:lstStyle/>
          <a:p>
            <a:r>
              <a:rPr lang="en-US" dirty="0"/>
              <a:t>What's in a string?</a:t>
            </a:r>
          </a:p>
        </p:txBody>
      </p:sp>
      <p:sp>
        <p:nvSpPr>
          <p:cNvPr id="5" name="Content Placeholder 4">
            <a:extLst>
              <a:ext uri="{FF2B5EF4-FFF2-40B4-BE49-F238E27FC236}">
                <a16:creationId xmlns:a16="http://schemas.microsoft.com/office/drawing/2014/main" id="{93E4EF52-B6DE-BA23-440F-F4B9F2690C7C}"/>
              </a:ext>
            </a:extLst>
          </p:cNvPr>
          <p:cNvSpPr>
            <a:spLocks noGrp="1"/>
          </p:cNvSpPr>
          <p:nvPr>
            <p:ph idx="1"/>
          </p:nvPr>
        </p:nvSpPr>
        <p:spPr/>
        <p:txBody>
          <a:bodyPr/>
          <a:lstStyle/>
          <a:p>
            <a:r>
              <a:rPr lang="en-US" dirty="0"/>
              <a:t>Representing data:</a:t>
            </a:r>
          </a:p>
          <a:p>
            <a:endParaRPr lang="en-US" dirty="0"/>
          </a:p>
          <a:p>
            <a:r>
              <a:rPr lang="en-US" dirty="0"/>
              <a:t>Representing language:</a:t>
            </a:r>
          </a:p>
          <a:p>
            <a:endParaRPr lang="en-US" dirty="0"/>
          </a:p>
          <a:p>
            <a:endParaRPr lang="en-US" dirty="0"/>
          </a:p>
          <a:p>
            <a:endParaRPr lang="en-US" dirty="0"/>
          </a:p>
          <a:p>
            <a:endParaRPr lang="en-US" dirty="0"/>
          </a:p>
          <a:p>
            <a:r>
              <a:rPr lang="en-US" dirty="0"/>
              <a:t>Representing programs:</a:t>
            </a:r>
          </a:p>
          <a:p>
            <a:endParaRPr lang="en-US" dirty="0"/>
          </a:p>
        </p:txBody>
      </p:sp>
      <p:sp>
        <p:nvSpPr>
          <p:cNvPr id="6" name="TextBox 5">
            <a:extLst>
              <a:ext uri="{FF2B5EF4-FFF2-40B4-BE49-F238E27FC236}">
                <a16:creationId xmlns:a16="http://schemas.microsoft.com/office/drawing/2014/main" id="{DCD91EF1-17FF-21E9-629C-580C2B821C82}"/>
              </a:ext>
            </a:extLst>
          </p:cNvPr>
          <p:cNvSpPr txBox="1"/>
          <p:nvPr/>
        </p:nvSpPr>
        <p:spPr>
          <a:xfrm>
            <a:off x="1077118" y="2309091"/>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'2,400' '2.400' '1.2e-5'</a:t>
            </a:r>
          </a:p>
        </p:txBody>
      </p:sp>
      <p:sp>
        <p:nvSpPr>
          <p:cNvPr id="7" name="TextBox 6">
            <a:extLst>
              <a:ext uri="{FF2B5EF4-FFF2-40B4-BE49-F238E27FC236}">
                <a16:creationId xmlns:a16="http://schemas.microsoft.com/office/drawing/2014/main" id="{1CD52FE9-B330-E0C0-9916-7584D131F9B9}"/>
              </a:ext>
            </a:extLst>
          </p:cNvPr>
          <p:cNvSpPr txBox="1"/>
          <p:nvPr/>
        </p:nvSpPr>
        <p:spPr>
          <a:xfrm>
            <a:off x="1077116" y="3247218"/>
            <a:ext cx="6631709" cy="1477328"/>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"""Se lembra quando a gente</a:t>
            </a:r>
          </a:p>
          <a:p>
            <a:r>
              <a:rPr lang="pt-BR" b="1" dirty="0">
                <a:latin typeface="Courier New" panose="02070309020205020404" pitchFamily="49" charset="0"/>
                <a:cs typeface="Courier New" panose="02070309020205020404" pitchFamily="49" charset="0"/>
              </a:rPr>
              <a:t>Chegou um dia a acreditar</a:t>
            </a:r>
          </a:p>
          <a:p>
            <a:r>
              <a:rPr lang="pt-BR" b="1" dirty="0">
                <a:latin typeface="Courier New" panose="02070309020205020404" pitchFamily="49" charset="0"/>
                <a:cs typeface="Courier New" panose="02070309020205020404" pitchFamily="49" charset="0"/>
              </a:rPr>
              <a:t>Que tudo era pra sempre</a:t>
            </a:r>
          </a:p>
          <a:p>
            <a:r>
              <a:rPr lang="pt-BR" b="1" dirty="0">
                <a:latin typeface="Courier New" panose="02070309020205020404" pitchFamily="49" charset="0"/>
                <a:cs typeface="Courier New" panose="02070309020205020404" pitchFamily="49" charset="0"/>
              </a:rPr>
              <a:t>Sem saber</a:t>
            </a:r>
          </a:p>
          <a:p>
            <a:r>
              <a:rPr lang="pt-BR" b="1" dirty="0">
                <a:latin typeface="Courier New" panose="02070309020205020404" pitchFamily="49" charset="0"/>
                <a:cs typeface="Courier New" panose="02070309020205020404" pitchFamily="49" charset="0"/>
              </a:rPr>
              <a:t>Que o pra sempre sempre acaba"""</a:t>
            </a:r>
            <a:endParaRPr lang="en-US"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13B9B63F-A2D3-D5D5-9E3A-D4A0419EA5E9}"/>
              </a:ext>
            </a:extLst>
          </p:cNvPr>
          <p:cNvSpPr txBox="1"/>
          <p:nvPr/>
        </p:nvSpPr>
        <p:spPr>
          <a:xfrm>
            <a:off x="1077116" y="5411044"/>
            <a:ext cx="6631709" cy="369332"/>
          </a:xfrm>
          <a:prstGeom prst="rect">
            <a:avLst/>
          </a:prstGeom>
          <a:solidFill>
            <a:schemeClr val="bg1">
              <a:lumMod val="95000"/>
            </a:schemeClr>
          </a:solidFill>
        </p:spPr>
        <p:txBody>
          <a:bodyPr wrap="square" rtlCol="0">
            <a:spAutoFit/>
          </a:bodyPr>
          <a:lstStyle/>
          <a:p>
            <a:r>
              <a:rPr lang="es-ES" b="1" dirty="0">
                <a:latin typeface="Courier New" panose="02070309020205020404" pitchFamily="49" charset="0"/>
                <a:cs typeface="Courier New" panose="02070309020205020404" pitchFamily="49" charset="0"/>
              </a:rPr>
              <a:t>'curry = lambda f: lambda x: lambda y: f(x, y)'</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70970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763C9-1B12-FC0C-E818-6455002E070F}"/>
              </a:ext>
            </a:extLst>
          </p:cNvPr>
          <p:cNvSpPr>
            <a:spLocks noGrp="1"/>
          </p:cNvSpPr>
          <p:nvPr>
            <p:ph type="title"/>
          </p:nvPr>
        </p:nvSpPr>
        <p:spPr/>
        <p:txBody>
          <a:bodyPr/>
          <a:lstStyle/>
          <a:p>
            <a:r>
              <a:rPr lang="en-US" dirty="0"/>
              <a:t>String literals: 3 forms</a:t>
            </a:r>
          </a:p>
        </p:txBody>
      </p:sp>
      <p:sp>
        <p:nvSpPr>
          <p:cNvPr id="3" name="Content Placeholder 2">
            <a:extLst>
              <a:ext uri="{FF2B5EF4-FFF2-40B4-BE49-F238E27FC236}">
                <a16:creationId xmlns:a16="http://schemas.microsoft.com/office/drawing/2014/main" id="{CF514894-8E7F-1EA9-C85E-1262CE5F1C25}"/>
              </a:ext>
            </a:extLst>
          </p:cNvPr>
          <p:cNvSpPr>
            <a:spLocks noGrp="1"/>
          </p:cNvSpPr>
          <p:nvPr>
            <p:ph idx="1"/>
          </p:nvPr>
        </p:nvSpPr>
        <p:spPr/>
        <p:txBody>
          <a:bodyPr/>
          <a:lstStyle/>
          <a:p>
            <a:r>
              <a:rPr lang="en-US" dirty="0"/>
              <a:t>Single quoted strings and double quoted strings are equivalent:</a:t>
            </a:r>
          </a:p>
          <a:p>
            <a:endParaRPr lang="en-US" sz="1600" dirty="0"/>
          </a:p>
          <a:p>
            <a:endParaRPr lang="en-US" sz="1050" dirty="0"/>
          </a:p>
          <a:p>
            <a:r>
              <a:rPr lang="en-US" dirty="0"/>
              <a:t>Multi-line strings automatically insert new lines:</a:t>
            </a:r>
          </a:p>
          <a:p>
            <a:endParaRPr lang="en-US" dirty="0"/>
          </a:p>
          <a:p>
            <a:endParaRPr lang="en-US" dirty="0"/>
          </a:p>
          <a:p>
            <a:endParaRPr lang="en-US" dirty="0"/>
          </a:p>
          <a:p>
            <a:endParaRPr lang="en-US" dirty="0"/>
          </a:p>
          <a:p>
            <a:r>
              <a:rPr lang="en-US" dirty="0"/>
              <a:t>The </a:t>
            </a:r>
            <a:r>
              <a:rPr lang="en-US" i="1" dirty="0"/>
              <a:t>\n</a:t>
            </a:r>
            <a:r>
              <a:rPr lang="en-US" dirty="0"/>
              <a:t> is an </a:t>
            </a:r>
            <a:r>
              <a:rPr lang="en-US" b="1" dirty="0"/>
              <a:t>escape sequence </a:t>
            </a:r>
            <a:r>
              <a:rPr lang="en-US" dirty="0"/>
              <a:t>signifying a line feed.</a:t>
            </a:r>
          </a:p>
        </p:txBody>
      </p:sp>
      <p:sp>
        <p:nvSpPr>
          <p:cNvPr id="5" name="TextBox 4">
            <a:extLst>
              <a:ext uri="{FF2B5EF4-FFF2-40B4-BE49-F238E27FC236}">
                <a16:creationId xmlns:a16="http://schemas.microsoft.com/office/drawing/2014/main" id="{FA250435-2016-6714-4BF1-583F66D35D4E}"/>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您好</a:t>
            </a:r>
            <a:r>
              <a:rPr lang="en-US" b="1" dirty="0">
                <a:latin typeface="Courier New" panose="02070309020205020404" pitchFamily="49" charset="0"/>
                <a:cs typeface="Courier New" panose="02070309020205020404" pitchFamily="49" charset="0"/>
              </a:rPr>
              <a:t>, I am a string, hear me roar 🦁!'</a:t>
            </a:r>
          </a:p>
          <a:p>
            <a:r>
              <a:rPr lang="en-US" b="1" dirty="0">
                <a:latin typeface="Courier New" panose="02070309020205020404" pitchFamily="49" charset="0"/>
                <a:cs typeface="Courier New" panose="02070309020205020404" pitchFamily="49" charset="0"/>
              </a:rPr>
              <a:t>"I've got an apostrophe"</a:t>
            </a:r>
          </a:p>
        </p:txBody>
      </p:sp>
      <p:sp>
        <p:nvSpPr>
          <p:cNvPr id="6" name="TextBox 5">
            <a:extLst>
              <a:ext uri="{FF2B5EF4-FFF2-40B4-BE49-F238E27FC236}">
                <a16:creationId xmlns:a16="http://schemas.microsoft.com/office/drawing/2014/main" id="{8ADA18F5-DD3E-7494-784D-2CC20B3DF5F3}"/>
              </a:ext>
            </a:extLst>
          </p:cNvPr>
          <p:cNvSpPr txBox="1"/>
          <p:nvPr/>
        </p:nvSpPr>
        <p:spPr>
          <a:xfrm>
            <a:off x="1077118" y="3429000"/>
            <a:ext cx="10437548"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 Zen of Python</a:t>
            </a:r>
          </a:p>
          <a:p>
            <a:r>
              <a:rPr lang="en-US" b="1" dirty="0">
                <a:latin typeface="Courier New" panose="02070309020205020404" pitchFamily="49" charset="0"/>
                <a:cs typeface="Courier New" panose="02070309020205020404" pitchFamily="49" charset="0"/>
              </a:rPr>
              <a:t>claims, Readability counts.</a:t>
            </a:r>
          </a:p>
          <a:p>
            <a:r>
              <a:rPr lang="en-US" b="1" dirty="0">
                <a:latin typeface="Courier New" panose="02070309020205020404" pitchFamily="49" charset="0"/>
                <a:cs typeface="Courier New" panose="02070309020205020404" pitchFamily="49" charset="0"/>
              </a:rPr>
              <a:t>Read more: import this."""</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'The Zen of Python\</a:t>
            </a:r>
            <a:r>
              <a:rPr lang="en-US" b="1" dirty="0" err="1">
                <a:latin typeface="Courier New" panose="02070309020205020404" pitchFamily="49" charset="0"/>
                <a:cs typeface="Courier New" panose="02070309020205020404" pitchFamily="49" charset="0"/>
              </a:rPr>
              <a:t>nclaims</a:t>
            </a:r>
            <a:r>
              <a:rPr lang="en-US" b="1" dirty="0">
                <a:latin typeface="Courier New" panose="02070309020205020404" pitchFamily="49" charset="0"/>
                <a:cs typeface="Courier New" panose="02070309020205020404" pitchFamily="49" charset="0"/>
              </a:rPr>
              <a:t>, Readability counts.\</a:t>
            </a:r>
            <a:r>
              <a:rPr lang="en-US" b="1" dirty="0" err="1">
                <a:latin typeface="Courier New" panose="02070309020205020404" pitchFamily="49" charset="0"/>
                <a:cs typeface="Courier New" panose="02070309020205020404" pitchFamily="49" charset="0"/>
              </a:rPr>
              <a:t>nRead</a:t>
            </a:r>
            <a:r>
              <a:rPr lang="en-US" b="1" dirty="0">
                <a:latin typeface="Courier New" panose="02070309020205020404" pitchFamily="49" charset="0"/>
                <a:cs typeface="Courier New" panose="02070309020205020404" pitchFamily="49" charset="0"/>
              </a:rPr>
              <a:t> more: import this.'</a:t>
            </a:r>
          </a:p>
        </p:txBody>
      </p:sp>
    </p:spTree>
    <p:extLst>
      <p:ext uri="{BB962C8B-B14F-4D97-AF65-F5344CB8AC3E}">
        <p14:creationId xmlns:p14="http://schemas.microsoft.com/office/powerpoint/2010/main" val="2544113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D0CE-B90E-7480-1B1B-7193A1AE4042}"/>
              </a:ext>
            </a:extLst>
          </p:cNvPr>
          <p:cNvSpPr>
            <a:spLocks noGrp="1"/>
          </p:cNvSpPr>
          <p:nvPr>
            <p:ph type="title"/>
          </p:nvPr>
        </p:nvSpPr>
        <p:spPr/>
        <p:txBody>
          <a:bodyPr/>
          <a:lstStyle/>
          <a:p>
            <a:r>
              <a:rPr lang="en-US" dirty="0"/>
              <a:t>Strings are similar to lists</a:t>
            </a:r>
          </a:p>
        </p:txBody>
      </p:sp>
      <p:sp>
        <p:nvSpPr>
          <p:cNvPr id="4" name="TextBox 3">
            <a:extLst>
              <a:ext uri="{FF2B5EF4-FFF2-40B4-BE49-F238E27FC236}">
                <a16:creationId xmlns:a16="http://schemas.microsoft.com/office/drawing/2014/main" id="{4434A198-8412-3590-E8F5-519580A8A933}"/>
              </a:ext>
            </a:extLst>
          </p:cNvPr>
          <p:cNvSpPr txBox="1"/>
          <p:nvPr/>
        </p:nvSpPr>
        <p:spPr>
          <a:xfrm>
            <a:off x="677334" y="1930400"/>
            <a:ext cx="9156948" cy="2308324"/>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abcdefghijklmnñopqrstuvwxyz</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27</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[13] + "</a:t>
            </a:r>
            <a:r>
              <a:rPr lang="en-US" b="1" dirty="0" err="1">
                <a:latin typeface="Courier New" panose="02070309020205020404" pitchFamily="49" charset="0"/>
                <a:cs typeface="Courier New" panose="02070309020205020404" pitchFamily="49" charset="0"/>
              </a:rPr>
              <a:t>andu</a:t>
            </a:r>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ñandu</a:t>
            </a:r>
            <a:r>
              <a:rPr lang="en-US" b="1" dirty="0">
                <a:solidFill>
                  <a:schemeClr val="accent2"/>
                </a:solidFill>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 ' ¡Ya </a:t>
            </a:r>
            <a:r>
              <a:rPr lang="en-US" b="1" dirty="0" err="1">
                <a:latin typeface="Courier New" panose="02070309020205020404" pitchFamily="49" charset="0"/>
                <a:cs typeface="Courier New" panose="02070309020205020404" pitchFamily="49" charset="0"/>
              </a:rPr>
              <a:t>conoces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el</a:t>
            </a:r>
            <a:r>
              <a:rPr lang="en-US" b="1" dirty="0">
                <a:latin typeface="Courier New" panose="02070309020205020404" pitchFamily="49" charset="0"/>
                <a:cs typeface="Courier New" panose="02070309020205020404" pitchFamily="49" charset="0"/>
              </a:rPr>
              <a:t> ABC!'</a:t>
            </a:r>
          </a:p>
          <a:p>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abcdefghijklmnñopqrstuvwxyz</a:t>
            </a:r>
            <a:r>
              <a:rPr lang="en-US" b="1" dirty="0">
                <a:solidFill>
                  <a:schemeClr val="accent2"/>
                </a:solidFill>
                <a:latin typeface="Courier New" panose="02070309020205020404" pitchFamily="49" charset="0"/>
                <a:cs typeface="Courier New" panose="02070309020205020404" pitchFamily="49" charset="0"/>
              </a:rPr>
              <a:t> ¡Ya </a:t>
            </a:r>
            <a:r>
              <a:rPr lang="en-US" b="1" dirty="0" err="1">
                <a:solidFill>
                  <a:schemeClr val="accent2"/>
                </a:solidFill>
                <a:latin typeface="Courier New" panose="02070309020205020404" pitchFamily="49" charset="0"/>
                <a:cs typeface="Courier New" panose="02070309020205020404" pitchFamily="49" charset="0"/>
              </a:rPr>
              <a:t>conoces</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el</a:t>
            </a:r>
            <a:r>
              <a:rPr lang="en-US" b="1" dirty="0">
                <a:solidFill>
                  <a:schemeClr val="accent2"/>
                </a:solidFill>
                <a:latin typeface="Courier New" panose="02070309020205020404" pitchFamily="49" charset="0"/>
                <a:cs typeface="Courier New" panose="02070309020205020404" pitchFamily="49" charset="0"/>
              </a:rPr>
              <a:t> ABC!'</a:t>
            </a:r>
          </a:p>
        </p:txBody>
      </p:sp>
    </p:spTree>
    <p:extLst>
      <p:ext uri="{BB962C8B-B14F-4D97-AF65-F5344CB8AC3E}">
        <p14:creationId xmlns:p14="http://schemas.microsoft.com/office/powerpoint/2010/main" val="2865680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261AD-7F81-5EE3-977C-25B604B8775D}"/>
              </a:ext>
            </a:extLst>
          </p:cNvPr>
          <p:cNvSpPr>
            <a:spLocks noGrp="1"/>
          </p:cNvSpPr>
          <p:nvPr>
            <p:ph type="title"/>
          </p:nvPr>
        </p:nvSpPr>
        <p:spPr/>
        <p:txBody>
          <a:bodyPr/>
          <a:lstStyle/>
          <a:p>
            <a:r>
              <a:rPr lang="en-US" dirty="0"/>
              <a:t>Lists</a:t>
            </a:r>
            <a:br>
              <a:rPr lang="en-US" dirty="0"/>
            </a:br>
            <a:endParaRPr lang="en-US" dirty="0"/>
          </a:p>
        </p:txBody>
      </p:sp>
      <p:sp>
        <p:nvSpPr>
          <p:cNvPr id="3" name="Text Placeholder 2">
            <a:extLst>
              <a:ext uri="{FF2B5EF4-FFF2-40B4-BE49-F238E27FC236}">
                <a16:creationId xmlns:a16="http://schemas.microsoft.com/office/drawing/2014/main" id="{9945A349-28FD-46B8-5730-D1A8A412440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7926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BF0F7-EEE5-89FE-4018-FB76EBD0A71D}"/>
              </a:ext>
            </a:extLst>
          </p:cNvPr>
          <p:cNvSpPr>
            <a:spLocks noGrp="1"/>
          </p:cNvSpPr>
          <p:nvPr>
            <p:ph type="title"/>
          </p:nvPr>
        </p:nvSpPr>
        <p:spPr/>
        <p:txBody>
          <a:bodyPr/>
          <a:lstStyle/>
          <a:p>
            <a:r>
              <a:rPr lang="en-US" dirty="0"/>
              <a:t>Differences between lists &amp; strings</a:t>
            </a:r>
          </a:p>
        </p:txBody>
      </p:sp>
      <p:sp>
        <p:nvSpPr>
          <p:cNvPr id="3" name="Content Placeholder 2">
            <a:extLst>
              <a:ext uri="{FF2B5EF4-FFF2-40B4-BE49-F238E27FC236}">
                <a16:creationId xmlns:a16="http://schemas.microsoft.com/office/drawing/2014/main" id="{62B28BA6-3CD2-D772-55D5-68A746ED358E}"/>
              </a:ext>
            </a:extLst>
          </p:cNvPr>
          <p:cNvSpPr>
            <a:spLocks noGrp="1"/>
          </p:cNvSpPr>
          <p:nvPr>
            <p:ph idx="1"/>
          </p:nvPr>
        </p:nvSpPr>
        <p:spPr/>
        <p:txBody>
          <a:bodyPr/>
          <a:lstStyle/>
          <a:p>
            <a:r>
              <a:rPr lang="en-US" dirty="0"/>
              <a:t>A single-character string is the same as the character itself.</a:t>
            </a:r>
          </a:p>
          <a:p>
            <a:endParaRPr lang="en-US" dirty="0"/>
          </a:p>
          <a:p>
            <a:endParaRPr lang="en-US" dirty="0"/>
          </a:p>
          <a:p>
            <a:r>
              <a:rPr lang="en-US" dirty="0"/>
              <a:t>The </a:t>
            </a:r>
            <a:r>
              <a:rPr lang="en-US" b="1" i="1" dirty="0"/>
              <a:t>in</a:t>
            </a:r>
            <a:r>
              <a:rPr lang="en-US" dirty="0"/>
              <a:t> operator will match substrings:</a:t>
            </a:r>
          </a:p>
        </p:txBody>
      </p:sp>
      <p:sp>
        <p:nvSpPr>
          <p:cNvPr id="5" name="TextBox 4">
            <a:extLst>
              <a:ext uri="{FF2B5EF4-FFF2-40B4-BE49-F238E27FC236}">
                <a16:creationId xmlns:a16="http://schemas.microsoft.com/office/drawing/2014/main" id="{3DABAC73-2BE7-FBC5-98DF-ADDA9B8796C8}"/>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initial = 'P'</a:t>
            </a:r>
          </a:p>
          <a:p>
            <a:r>
              <a:rPr lang="en-US" b="1" dirty="0">
                <a:latin typeface="Courier New" panose="02070309020205020404" pitchFamily="49" charset="0"/>
                <a:cs typeface="Courier New" panose="02070309020205020404" pitchFamily="49" charset="0"/>
              </a:rPr>
              <a:t>initial[0] == initial</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6235682F-C394-DD20-29EE-8AE639254EDF}"/>
              </a:ext>
            </a:extLst>
          </p:cNvPr>
          <p:cNvSpPr txBox="1"/>
          <p:nvPr/>
        </p:nvSpPr>
        <p:spPr>
          <a:xfrm>
            <a:off x="1077118" y="3734479"/>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'W' in 'Where\'s Waldo'</a:t>
            </a:r>
          </a:p>
          <a:p>
            <a:r>
              <a:rPr lang="en-US" b="1" dirty="0">
                <a:latin typeface="Courier New" panose="02070309020205020404" pitchFamily="49" charset="0"/>
                <a:cs typeface="Courier New" panose="02070309020205020404" pitchFamily="49" charset="0"/>
              </a:rPr>
              <a:t>'Waldo' in  'Where\'s Waldo'</a:t>
            </a:r>
          </a:p>
        </p:txBody>
      </p:sp>
      <p:sp>
        <p:nvSpPr>
          <p:cNvPr id="7" name="TextBox 6">
            <a:extLst>
              <a:ext uri="{FF2B5EF4-FFF2-40B4-BE49-F238E27FC236}">
                <a16:creationId xmlns:a16="http://schemas.microsoft.com/office/drawing/2014/main" id="{2C8EA7E8-0977-35A9-7392-E5909A6AE233}"/>
              </a:ext>
            </a:extLst>
          </p:cNvPr>
          <p:cNvSpPr txBox="1"/>
          <p:nvPr/>
        </p:nvSpPr>
        <p:spPr>
          <a:xfrm>
            <a:off x="5065060" y="3742361"/>
            <a:ext cx="2958353"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True</a:t>
            </a:r>
          </a:p>
          <a:p>
            <a:r>
              <a:rPr lang="en-US" b="1" dirty="0">
                <a:solidFill>
                  <a:schemeClr val="accent2"/>
                </a:solidFill>
                <a:latin typeface="Courier New" panose="02070309020205020404" pitchFamily="49" charset="0"/>
                <a:cs typeface="Courier New" panose="02070309020205020404" pitchFamily="49" charset="0"/>
              </a:rPr>
              <a:t># True</a:t>
            </a:r>
          </a:p>
        </p:txBody>
      </p:sp>
      <p:sp>
        <p:nvSpPr>
          <p:cNvPr id="8" name="TextBox 7">
            <a:extLst>
              <a:ext uri="{FF2B5EF4-FFF2-40B4-BE49-F238E27FC236}">
                <a16:creationId xmlns:a16="http://schemas.microsoft.com/office/drawing/2014/main" id="{1E1B54A6-E102-938C-BD25-F734CF63059F}"/>
              </a:ext>
            </a:extLst>
          </p:cNvPr>
          <p:cNvSpPr txBox="1"/>
          <p:nvPr/>
        </p:nvSpPr>
        <p:spPr>
          <a:xfrm>
            <a:off x="4267201" y="2308008"/>
            <a:ext cx="2958353" cy="646331"/>
          </a:xfrm>
          <a:prstGeom prst="rect">
            <a:avLst/>
          </a:prstGeom>
          <a:solidFill>
            <a:schemeClr val="bg1">
              <a:lumMod val="95000"/>
            </a:schemeClr>
          </a:solidFill>
        </p:spPr>
        <p:txBody>
          <a:bodyPr wrap="square" rtlCol="0">
            <a:spAutoFit/>
          </a:bodyPr>
          <a:lstStyle/>
          <a:p>
            <a:endParaRPr lang="en-US" b="1" dirty="0">
              <a:solidFill>
                <a:schemeClr val="accent2"/>
              </a:solidFill>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True</a:t>
            </a:r>
          </a:p>
        </p:txBody>
      </p:sp>
    </p:spTree>
    <p:extLst>
      <p:ext uri="{BB962C8B-B14F-4D97-AF65-F5344CB8AC3E}">
        <p14:creationId xmlns:p14="http://schemas.microsoft.com/office/powerpoint/2010/main" val="406613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D470-62DB-6A6B-5CBE-BCADAE5E5209}"/>
              </a:ext>
            </a:extLst>
          </p:cNvPr>
          <p:cNvSpPr>
            <a:spLocks noGrp="1"/>
          </p:cNvSpPr>
          <p:nvPr>
            <p:ph type="title"/>
          </p:nvPr>
        </p:nvSpPr>
        <p:spPr/>
        <p:txBody>
          <a:bodyPr/>
          <a:lstStyle/>
          <a:p>
            <a:r>
              <a:rPr lang="en-US" dirty="0"/>
              <a:t>Splitting strings</a:t>
            </a:r>
          </a:p>
        </p:txBody>
      </p:sp>
      <p:sp>
        <p:nvSpPr>
          <p:cNvPr id="3" name="Content Placeholder 2">
            <a:extLst>
              <a:ext uri="{FF2B5EF4-FFF2-40B4-BE49-F238E27FC236}">
                <a16:creationId xmlns:a16="http://schemas.microsoft.com/office/drawing/2014/main" id="{629BB719-E671-AFE7-2600-7B01B400D57C}"/>
              </a:ext>
            </a:extLst>
          </p:cNvPr>
          <p:cNvSpPr>
            <a:spLocks noGrp="1"/>
          </p:cNvSpPr>
          <p:nvPr>
            <p:ph idx="1"/>
          </p:nvPr>
        </p:nvSpPr>
        <p:spPr/>
        <p:txBody>
          <a:bodyPr/>
          <a:lstStyle/>
          <a:p>
            <a:r>
              <a:rPr lang="en-US" dirty="0"/>
              <a:t>Often you want to split a string up into its component words.</a:t>
            </a:r>
          </a:p>
          <a:p>
            <a:r>
              <a:rPr lang="en-US" dirty="0"/>
              <a:t>You can do this with the </a:t>
            </a:r>
            <a:r>
              <a:rPr lang="en-US" i="1" dirty="0"/>
              <a:t>split() </a:t>
            </a:r>
            <a:r>
              <a:rPr lang="en-US" dirty="0"/>
              <a:t>method.</a:t>
            </a:r>
          </a:p>
          <a:p>
            <a:endParaRPr lang="en-US" dirty="0"/>
          </a:p>
          <a:p>
            <a:endParaRPr lang="en-US" dirty="0"/>
          </a:p>
          <a:p>
            <a:r>
              <a:rPr lang="en-US" dirty="0"/>
              <a:t>By default, split() splits the string on whitespace (spaces, tabs &amp; newlines).</a:t>
            </a:r>
          </a:p>
          <a:p>
            <a:r>
              <a:rPr lang="en-US" dirty="0"/>
              <a:t>But you can specify the character to split on as an argument to the method</a:t>
            </a:r>
          </a:p>
        </p:txBody>
      </p:sp>
      <p:sp>
        <p:nvSpPr>
          <p:cNvPr id="4" name="TextBox 3">
            <a:extLst>
              <a:ext uri="{FF2B5EF4-FFF2-40B4-BE49-F238E27FC236}">
                <a16:creationId xmlns:a16="http://schemas.microsoft.com/office/drawing/2014/main" id="{E653A963-1AA1-F3F4-F3DC-C01703B6B249}"/>
              </a:ext>
            </a:extLst>
          </p:cNvPr>
          <p:cNvSpPr txBox="1"/>
          <p:nvPr/>
        </p:nvSpPr>
        <p:spPr>
          <a:xfrm>
            <a:off x="1077118" y="2782669"/>
            <a:ext cx="8196884"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 = "This is a short sentence."</a:t>
            </a:r>
          </a:p>
          <a:p>
            <a:r>
              <a:rPr lang="en-US" b="1" dirty="0">
                <a:latin typeface="Courier New" panose="02070309020205020404" pitchFamily="49" charset="0"/>
                <a:cs typeface="Courier New" panose="02070309020205020404" pitchFamily="49" charset="0"/>
              </a:rPr>
              <a:t>words = </a:t>
            </a:r>
            <a:r>
              <a:rPr lang="en-US" b="1" dirty="0" err="1">
                <a:latin typeface="Courier New" panose="02070309020205020404" pitchFamily="49" charset="0"/>
                <a:cs typeface="Courier New" panose="02070309020205020404" pitchFamily="49" charset="0"/>
              </a:rPr>
              <a:t>s.split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283239CE-072E-C84A-F9E7-12D872AA45D7}"/>
              </a:ext>
            </a:extLst>
          </p:cNvPr>
          <p:cNvSpPr txBox="1"/>
          <p:nvPr/>
        </p:nvSpPr>
        <p:spPr>
          <a:xfrm>
            <a:off x="3695307" y="3059668"/>
            <a:ext cx="5578695"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This','is','a','short','sentence</a:t>
            </a:r>
            <a:r>
              <a:rPr lang="en-US" b="1" dirty="0">
                <a:solidFill>
                  <a:schemeClr val="accent2"/>
                </a:solidFill>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3157FD99-6D5B-378D-6FFF-03AD13A96847}"/>
              </a:ext>
            </a:extLst>
          </p:cNvPr>
          <p:cNvSpPr txBox="1"/>
          <p:nvPr/>
        </p:nvSpPr>
        <p:spPr>
          <a:xfrm>
            <a:off x="1077118" y="5093807"/>
            <a:ext cx="8196884"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 = "This sentence\</a:t>
            </a:r>
            <a:r>
              <a:rPr lang="en-US" b="1" dirty="0" err="1">
                <a:latin typeface="Courier New" panose="02070309020205020404" pitchFamily="49" charset="0"/>
                <a:cs typeface="Courier New" panose="02070309020205020404" pitchFamily="49" charset="0"/>
              </a:rPr>
              <a:t>nhas</a:t>
            </a:r>
            <a:r>
              <a:rPr lang="en-US" b="1" dirty="0">
                <a:latin typeface="Courier New" panose="02070309020205020404" pitchFamily="49" charset="0"/>
                <a:cs typeface="Courier New" panose="02070309020205020404" pitchFamily="49" charset="0"/>
              </a:rPr>
              <a:t> a newline."</a:t>
            </a:r>
          </a:p>
          <a:p>
            <a:r>
              <a:rPr lang="en-US" b="1" dirty="0">
                <a:latin typeface="Courier New" panose="02070309020205020404" pitchFamily="49" charset="0"/>
                <a:cs typeface="Courier New" panose="02070309020205020404" pitchFamily="49" charset="0"/>
              </a:rPr>
              <a:t>words = </a:t>
            </a:r>
            <a:r>
              <a:rPr lang="en-US" b="1" dirty="0" err="1">
                <a:latin typeface="Courier New" panose="02070309020205020404" pitchFamily="49" charset="0"/>
                <a:cs typeface="Courier New" panose="02070309020205020404" pitchFamily="49" charset="0"/>
              </a:rPr>
              <a:t>s.split</a:t>
            </a:r>
            <a:r>
              <a:rPr lang="en-US" b="1" dirty="0">
                <a:latin typeface="Courier New" panose="02070309020205020404" pitchFamily="49" charset="0"/>
                <a:cs typeface="Courier New" panose="02070309020205020404" pitchFamily="49" charset="0"/>
              </a:rPr>
              <a:t>('\n')</a:t>
            </a:r>
          </a:p>
        </p:txBody>
      </p:sp>
      <p:sp>
        <p:nvSpPr>
          <p:cNvPr id="7" name="TextBox 6">
            <a:extLst>
              <a:ext uri="{FF2B5EF4-FFF2-40B4-BE49-F238E27FC236}">
                <a16:creationId xmlns:a16="http://schemas.microsoft.com/office/drawing/2014/main" id="{7EAD6B1D-F26E-5556-C1FB-6F926FFC3BD0}"/>
              </a:ext>
            </a:extLst>
          </p:cNvPr>
          <p:cNvSpPr txBox="1"/>
          <p:nvPr/>
        </p:nvSpPr>
        <p:spPr>
          <a:xfrm>
            <a:off x="4095091" y="5370806"/>
            <a:ext cx="5178911"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['This </a:t>
            </a:r>
            <a:r>
              <a:rPr lang="en-US" b="1" dirty="0" err="1">
                <a:solidFill>
                  <a:schemeClr val="accent2"/>
                </a:solidFill>
                <a:latin typeface="Courier New" panose="02070309020205020404" pitchFamily="49" charset="0"/>
                <a:cs typeface="Courier New" panose="02070309020205020404" pitchFamily="49" charset="0"/>
              </a:rPr>
              <a:t>sentence','has</a:t>
            </a:r>
            <a:r>
              <a:rPr lang="en-US" b="1" dirty="0">
                <a:solidFill>
                  <a:schemeClr val="accent2"/>
                </a:solidFill>
                <a:latin typeface="Courier New" panose="02070309020205020404" pitchFamily="49" charset="0"/>
                <a:cs typeface="Courier New" panose="02070309020205020404" pitchFamily="49" charset="0"/>
              </a:rPr>
              <a:t> a newline.']</a:t>
            </a:r>
          </a:p>
        </p:txBody>
      </p:sp>
    </p:spTree>
    <p:extLst>
      <p:ext uri="{BB962C8B-B14F-4D97-AF65-F5344CB8AC3E}">
        <p14:creationId xmlns:p14="http://schemas.microsoft.com/office/powerpoint/2010/main" val="39174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D7A834-3EE3-6C61-B793-99A1D4BA2B0B}"/>
              </a:ext>
            </a:extLst>
          </p:cNvPr>
          <p:cNvSpPr>
            <a:spLocks noGrp="1"/>
          </p:cNvSpPr>
          <p:nvPr>
            <p:ph type="title"/>
          </p:nvPr>
        </p:nvSpPr>
        <p:spPr/>
        <p:txBody>
          <a:bodyPr/>
          <a:lstStyle/>
          <a:p>
            <a:r>
              <a:rPr lang="en-US" dirty="0"/>
              <a:t>Formatted Strings</a:t>
            </a:r>
          </a:p>
        </p:txBody>
      </p:sp>
      <p:sp>
        <p:nvSpPr>
          <p:cNvPr id="5" name="Text Placeholder 4">
            <a:extLst>
              <a:ext uri="{FF2B5EF4-FFF2-40B4-BE49-F238E27FC236}">
                <a16:creationId xmlns:a16="http://schemas.microsoft.com/office/drawing/2014/main" id="{D092FABD-7CA2-FE6B-9734-1353B5BE37B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35827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C5A990-0189-5AD3-3307-F2E7FF0B5629}"/>
              </a:ext>
            </a:extLst>
          </p:cNvPr>
          <p:cNvSpPr>
            <a:spLocks noGrp="1"/>
          </p:cNvSpPr>
          <p:nvPr>
            <p:ph type="title"/>
          </p:nvPr>
        </p:nvSpPr>
        <p:spPr/>
        <p:txBody>
          <a:bodyPr/>
          <a:lstStyle/>
          <a:p>
            <a:r>
              <a:rPr lang="en-US" dirty="0"/>
              <a:t>String concatenation</a:t>
            </a:r>
          </a:p>
        </p:txBody>
      </p:sp>
      <p:sp>
        <p:nvSpPr>
          <p:cNvPr id="5" name="Content Placeholder 4">
            <a:extLst>
              <a:ext uri="{FF2B5EF4-FFF2-40B4-BE49-F238E27FC236}">
                <a16:creationId xmlns:a16="http://schemas.microsoft.com/office/drawing/2014/main" id="{3A445D5E-9713-2973-F4B8-2B9263733F1E}"/>
              </a:ext>
            </a:extLst>
          </p:cNvPr>
          <p:cNvSpPr>
            <a:spLocks noGrp="1"/>
          </p:cNvSpPr>
          <p:nvPr>
            <p:ph idx="1"/>
          </p:nvPr>
        </p:nvSpPr>
        <p:spPr>
          <a:xfrm>
            <a:off x="677334" y="1930400"/>
            <a:ext cx="8596668" cy="4317999"/>
          </a:xfrm>
        </p:spPr>
        <p:txBody>
          <a:bodyPr>
            <a:normAutofit/>
          </a:bodyPr>
          <a:lstStyle/>
          <a:p>
            <a:r>
              <a:rPr lang="en-US" dirty="0"/>
              <a:t>As we saw in a previous slide, we can use the + operator for combining string literals with the results of expressions.</a:t>
            </a:r>
          </a:p>
          <a:p>
            <a:endParaRPr lang="en-US" dirty="0"/>
          </a:p>
          <a:p>
            <a:endParaRPr lang="en-US" dirty="0"/>
          </a:p>
          <a:p>
            <a:endParaRPr lang="en-US" dirty="0"/>
          </a:p>
          <a:p>
            <a:endParaRPr lang="en-US" dirty="0"/>
          </a:p>
          <a:p>
            <a:r>
              <a:rPr lang="en-US" dirty="0"/>
              <a:t>But that's not ideal:</a:t>
            </a:r>
          </a:p>
          <a:p>
            <a:pPr lvl="1"/>
            <a:r>
              <a:rPr lang="en-US" dirty="0"/>
              <a:t>Easy to bungle up the + signs</a:t>
            </a:r>
          </a:p>
          <a:p>
            <a:pPr lvl="1"/>
            <a:r>
              <a:rPr lang="en-US" dirty="0"/>
              <a:t>Hard to grok what the final string will be</a:t>
            </a:r>
          </a:p>
          <a:p>
            <a:pPr lvl="1"/>
            <a:r>
              <a:rPr lang="en-US" dirty="0"/>
              <a:t>Requires explicitly str()</a:t>
            </a:r>
            <a:r>
              <a:rPr lang="en-US" dirty="0" err="1"/>
              <a:t>ing</a:t>
            </a:r>
            <a:r>
              <a:rPr lang="en-US" dirty="0"/>
              <a:t> non-strings </a:t>
            </a:r>
          </a:p>
        </p:txBody>
      </p:sp>
      <p:sp>
        <p:nvSpPr>
          <p:cNvPr id="6" name="TextBox 5">
            <a:extLst>
              <a:ext uri="{FF2B5EF4-FFF2-40B4-BE49-F238E27FC236}">
                <a16:creationId xmlns:a16="http://schemas.microsoft.com/office/drawing/2014/main" id="{125A1FCD-B9CE-E72B-9279-6F21DA1CE2CB}"/>
              </a:ext>
            </a:extLst>
          </p:cNvPr>
          <p:cNvSpPr txBox="1"/>
          <p:nvPr/>
        </p:nvSpPr>
        <p:spPr>
          <a:xfrm>
            <a:off x="1011129" y="2676736"/>
            <a:ext cx="969771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artist = "Lil Nas X"</a:t>
            </a:r>
          </a:p>
          <a:p>
            <a:r>
              <a:rPr lang="en-US" b="1" dirty="0">
                <a:latin typeface="Courier New" panose="02070309020205020404" pitchFamily="49" charset="0"/>
                <a:cs typeface="Courier New" panose="02070309020205020404" pitchFamily="49" charset="0"/>
              </a:rPr>
              <a:t>song = "Industry Baby"</a:t>
            </a:r>
          </a:p>
          <a:p>
            <a:r>
              <a:rPr lang="en-US" b="1" dirty="0">
                <a:latin typeface="Courier New" panose="02070309020205020404" pitchFamily="49" charset="0"/>
                <a:cs typeface="Courier New" panose="02070309020205020404" pitchFamily="49" charset="0"/>
              </a:rPr>
              <a:t>place = 2</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print("Debuting at #" + str(place) + ": '" + song + "' by " + artist)</a:t>
            </a:r>
            <a:endParaRPr lang="en-US"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50545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40231-7B01-8788-55BF-96B66CC0AA1B}"/>
              </a:ext>
            </a:extLst>
          </p:cNvPr>
          <p:cNvSpPr>
            <a:spLocks noGrp="1"/>
          </p:cNvSpPr>
          <p:nvPr>
            <p:ph type="title"/>
          </p:nvPr>
        </p:nvSpPr>
        <p:spPr/>
        <p:txBody>
          <a:bodyPr/>
          <a:lstStyle/>
          <a:p>
            <a:r>
              <a:rPr lang="en-US" dirty="0"/>
              <a:t>String interpolation</a:t>
            </a:r>
          </a:p>
        </p:txBody>
      </p:sp>
      <p:sp>
        <p:nvSpPr>
          <p:cNvPr id="3" name="Content Placeholder 2">
            <a:extLst>
              <a:ext uri="{FF2B5EF4-FFF2-40B4-BE49-F238E27FC236}">
                <a16:creationId xmlns:a16="http://schemas.microsoft.com/office/drawing/2014/main" id="{2B700712-00B2-299F-3493-92D42F194993}"/>
              </a:ext>
            </a:extLst>
          </p:cNvPr>
          <p:cNvSpPr>
            <a:spLocks noGrp="1"/>
          </p:cNvSpPr>
          <p:nvPr>
            <p:ph idx="1"/>
          </p:nvPr>
        </p:nvSpPr>
        <p:spPr>
          <a:xfrm>
            <a:off x="677334" y="1930400"/>
            <a:ext cx="8596668" cy="4677789"/>
          </a:xfrm>
        </p:spPr>
        <p:txBody>
          <a:bodyPr/>
          <a:lstStyle/>
          <a:p>
            <a:r>
              <a:rPr lang="en-US" b="1" dirty="0"/>
              <a:t>String interpolation </a:t>
            </a:r>
            <a:r>
              <a:rPr lang="en-US" dirty="0"/>
              <a:t>is the process of combining string literals with the results of expressions.</a:t>
            </a:r>
          </a:p>
          <a:p>
            <a:r>
              <a:rPr lang="en-US" dirty="0"/>
              <a:t>Available since Python 3.5, </a:t>
            </a:r>
            <a:r>
              <a:rPr lang="en-US" b="1" dirty="0"/>
              <a:t>f strings </a:t>
            </a:r>
            <a:r>
              <a:rPr lang="en-US" dirty="0"/>
              <a:t>(formatted string literals) are the best way to do string interpolation.</a:t>
            </a:r>
          </a:p>
          <a:p>
            <a:r>
              <a:rPr lang="en-US" dirty="0"/>
              <a:t>Just put an </a:t>
            </a:r>
            <a:r>
              <a:rPr lang="en-US" b="1" i="1" dirty="0"/>
              <a:t>f</a:t>
            </a:r>
            <a:r>
              <a:rPr lang="en-US" dirty="0"/>
              <a:t> in front of the quotes and then put any valid Python expression in curly brackets inside:</a:t>
            </a:r>
          </a:p>
          <a:p>
            <a:endParaRPr lang="en-US" dirty="0"/>
          </a:p>
          <a:p>
            <a:endParaRPr lang="en-US" dirty="0"/>
          </a:p>
          <a:p>
            <a:pPr marL="0" indent="0">
              <a:buNone/>
            </a:pPr>
            <a:endParaRPr lang="en-US" sz="3200" dirty="0"/>
          </a:p>
          <a:p>
            <a:pPr marL="0" indent="0">
              <a:buNone/>
            </a:pPr>
            <a:r>
              <a:rPr lang="en-US" dirty="0"/>
              <a:t>	😍😍😍😍😍😍</a:t>
            </a:r>
          </a:p>
        </p:txBody>
      </p:sp>
      <p:sp>
        <p:nvSpPr>
          <p:cNvPr id="4" name="TextBox 3">
            <a:extLst>
              <a:ext uri="{FF2B5EF4-FFF2-40B4-BE49-F238E27FC236}">
                <a16:creationId xmlns:a16="http://schemas.microsoft.com/office/drawing/2014/main" id="{A3384606-76DD-D10F-7C9E-1053AAEF3374}"/>
              </a:ext>
            </a:extLst>
          </p:cNvPr>
          <p:cNvSpPr txBox="1"/>
          <p:nvPr/>
        </p:nvSpPr>
        <p:spPr>
          <a:xfrm>
            <a:off x="1011129" y="4090756"/>
            <a:ext cx="826287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artist = "Lil Nas X"</a:t>
            </a:r>
          </a:p>
          <a:p>
            <a:r>
              <a:rPr lang="en-US" b="1" dirty="0">
                <a:latin typeface="Courier New" panose="02070309020205020404" pitchFamily="49" charset="0"/>
                <a:cs typeface="Courier New" panose="02070309020205020404" pitchFamily="49" charset="0"/>
              </a:rPr>
              <a:t>song = "Industry Baby"</a:t>
            </a:r>
          </a:p>
          <a:p>
            <a:r>
              <a:rPr lang="en-US" b="1" dirty="0">
                <a:latin typeface="Courier New" panose="02070309020205020404" pitchFamily="49" charset="0"/>
                <a:cs typeface="Courier New" panose="02070309020205020404" pitchFamily="49" charset="0"/>
              </a:rPr>
              <a:t>place = 2</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f"Debuting</a:t>
            </a:r>
            <a:r>
              <a:rPr lang="en-US" b="1" dirty="0">
                <a:latin typeface="Courier New" panose="02070309020205020404" pitchFamily="49" charset="0"/>
                <a:cs typeface="Courier New" panose="02070309020205020404" pitchFamily="49" charset="0"/>
              </a:rPr>
              <a:t> at #{place}: '{song}' by {artist}")</a:t>
            </a:r>
            <a:endParaRPr lang="en-US"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83686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10BF6-3335-2539-4AA6-CDDE86BEB777}"/>
              </a:ext>
            </a:extLst>
          </p:cNvPr>
          <p:cNvSpPr>
            <a:spLocks noGrp="1"/>
          </p:cNvSpPr>
          <p:nvPr>
            <p:ph type="title"/>
          </p:nvPr>
        </p:nvSpPr>
        <p:spPr/>
        <p:txBody>
          <a:bodyPr/>
          <a:lstStyle/>
          <a:p>
            <a:r>
              <a:rPr lang="en-US" dirty="0"/>
              <a:t>Expressions in f strings</a:t>
            </a:r>
          </a:p>
        </p:txBody>
      </p:sp>
      <p:sp>
        <p:nvSpPr>
          <p:cNvPr id="3" name="Content Placeholder 2">
            <a:extLst>
              <a:ext uri="{FF2B5EF4-FFF2-40B4-BE49-F238E27FC236}">
                <a16:creationId xmlns:a16="http://schemas.microsoft.com/office/drawing/2014/main" id="{132FFAFA-C658-FC28-2BB7-4A553BD06243}"/>
              </a:ext>
            </a:extLst>
          </p:cNvPr>
          <p:cNvSpPr>
            <a:spLocks noGrp="1"/>
          </p:cNvSpPr>
          <p:nvPr>
            <p:ph idx="1"/>
          </p:nvPr>
        </p:nvSpPr>
        <p:spPr/>
        <p:txBody>
          <a:bodyPr/>
          <a:lstStyle/>
          <a:p>
            <a:r>
              <a:rPr lang="en-US" dirty="0"/>
              <a:t>Any valid Python expression can go inside the parentheses, and will be executed in the current environment.</a:t>
            </a:r>
          </a:p>
          <a:p>
            <a:endParaRPr lang="en-US" dirty="0"/>
          </a:p>
        </p:txBody>
      </p:sp>
      <p:sp>
        <p:nvSpPr>
          <p:cNvPr id="4" name="TextBox 3">
            <a:extLst>
              <a:ext uri="{FF2B5EF4-FFF2-40B4-BE49-F238E27FC236}">
                <a16:creationId xmlns:a16="http://schemas.microsoft.com/office/drawing/2014/main" id="{1F3A8B66-E7D5-9C6F-1961-3944A3B92229}"/>
              </a:ext>
            </a:extLst>
          </p:cNvPr>
          <p:cNvSpPr txBox="1"/>
          <p:nvPr/>
        </p:nvSpPr>
        <p:spPr>
          <a:xfrm>
            <a:off x="1011129" y="2690336"/>
            <a:ext cx="8262873"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greeting = 'Ahoy'</a:t>
            </a:r>
          </a:p>
          <a:p>
            <a:r>
              <a:rPr lang="en-US" b="1" dirty="0">
                <a:latin typeface="Courier New" panose="02070309020205020404" pitchFamily="49" charset="0"/>
                <a:cs typeface="Courier New" panose="02070309020205020404" pitchFamily="49" charset="0"/>
              </a:rPr>
              <a:t>noun = 'Boat'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print(f"{</a:t>
            </a:r>
            <a:r>
              <a:rPr lang="en-US" b="1" dirty="0" err="1">
                <a:latin typeface="Courier New" panose="02070309020205020404" pitchFamily="49" charset="0"/>
                <a:cs typeface="Courier New" panose="02070309020205020404" pitchFamily="49" charset="0"/>
              </a:rPr>
              <a:t>greeting.lower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noun.upper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yMc</a:t>
            </a:r>
            <a:r>
              <a:rPr lang="en-US" b="1" dirty="0">
                <a:latin typeface="Courier New" panose="02070309020205020404" pitchFamily="49" charset="0"/>
                <a:cs typeface="Courier New" panose="02070309020205020404" pitchFamily="49" charset="0"/>
              </a:rPr>
              <a:t>{noun}Face")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print(f"{greeting*3}, {noun[0:3]}</a:t>
            </a:r>
            <a:r>
              <a:rPr lang="en-US" b="1" dirty="0" err="1">
                <a:latin typeface="Courier New" panose="02070309020205020404" pitchFamily="49" charset="0"/>
                <a:cs typeface="Courier New" panose="02070309020205020404" pitchFamily="49" charset="0"/>
              </a:rPr>
              <a:t>yMc</a:t>
            </a:r>
            <a:r>
              <a:rPr lang="en-US" b="1" dirty="0">
                <a:latin typeface="Courier New" panose="02070309020205020404" pitchFamily="49" charset="0"/>
                <a:cs typeface="Courier New" panose="02070309020205020404" pitchFamily="49" charset="0"/>
              </a:rPr>
              <a:t>{noun[-1]}Face")</a:t>
            </a:r>
            <a:endParaRPr lang="en-US"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349392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10317D-3C9F-1FD8-C600-D8FDD4DF2A57}"/>
              </a:ext>
            </a:extLst>
          </p:cNvPr>
          <p:cNvSpPr>
            <a:spLocks noGrp="1"/>
          </p:cNvSpPr>
          <p:nvPr>
            <p:ph type="title"/>
          </p:nvPr>
        </p:nvSpPr>
        <p:spPr/>
        <p:txBody>
          <a:bodyPr/>
          <a:lstStyle/>
          <a:p>
            <a:r>
              <a:rPr lang="en-US" dirty="0"/>
              <a:t>Slicing</a:t>
            </a:r>
          </a:p>
        </p:txBody>
      </p:sp>
      <p:sp>
        <p:nvSpPr>
          <p:cNvPr id="5" name="Text Placeholder 4">
            <a:extLst>
              <a:ext uri="{FF2B5EF4-FFF2-40B4-BE49-F238E27FC236}">
                <a16:creationId xmlns:a16="http://schemas.microsoft.com/office/drawing/2014/main" id="{B9016C8F-58C5-C7E8-A2D4-2D08337D9BF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82882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47539D-6324-EC5E-E547-6145D2BEAA96}"/>
              </a:ext>
            </a:extLst>
          </p:cNvPr>
          <p:cNvSpPr>
            <a:spLocks noGrp="1"/>
          </p:cNvSpPr>
          <p:nvPr>
            <p:ph type="title"/>
          </p:nvPr>
        </p:nvSpPr>
        <p:spPr/>
        <p:txBody>
          <a:bodyPr/>
          <a:lstStyle/>
          <a:p>
            <a:r>
              <a:rPr lang="en-US" dirty="0"/>
              <a:t>Slicing syntax</a:t>
            </a:r>
          </a:p>
        </p:txBody>
      </p:sp>
      <p:sp>
        <p:nvSpPr>
          <p:cNvPr id="5" name="Content Placeholder 4">
            <a:extLst>
              <a:ext uri="{FF2B5EF4-FFF2-40B4-BE49-F238E27FC236}">
                <a16:creationId xmlns:a16="http://schemas.microsoft.com/office/drawing/2014/main" id="{9CFE0AD7-F136-18B9-093D-84B906858169}"/>
              </a:ext>
            </a:extLst>
          </p:cNvPr>
          <p:cNvSpPr>
            <a:spLocks noGrp="1"/>
          </p:cNvSpPr>
          <p:nvPr>
            <p:ph idx="1"/>
          </p:nvPr>
        </p:nvSpPr>
        <p:spPr>
          <a:xfrm>
            <a:off x="677334" y="1930400"/>
            <a:ext cx="8596668" cy="4800337"/>
          </a:xfrm>
        </p:spPr>
        <p:txBody>
          <a:bodyPr/>
          <a:lstStyle/>
          <a:p>
            <a:r>
              <a:rPr lang="en-US" dirty="0"/>
              <a:t>Slicing a list creates a new list with a subsequence of the original list.</a:t>
            </a:r>
          </a:p>
          <a:p>
            <a:endParaRPr lang="en-US" dirty="0"/>
          </a:p>
          <a:p>
            <a:endParaRPr lang="en-US" dirty="0"/>
          </a:p>
          <a:p>
            <a:pPr marL="0" indent="0">
              <a:buNone/>
            </a:pPr>
            <a:endParaRPr lang="en-US" sz="3200" dirty="0"/>
          </a:p>
          <a:p>
            <a:r>
              <a:rPr lang="en-US" dirty="0"/>
              <a:t>Slicing also works for strings.</a:t>
            </a:r>
          </a:p>
          <a:p>
            <a:endParaRPr lang="en-US" dirty="0"/>
          </a:p>
          <a:p>
            <a:endParaRPr lang="en-US" dirty="0"/>
          </a:p>
          <a:p>
            <a:endParaRPr lang="en-US" dirty="0"/>
          </a:p>
          <a:p>
            <a:r>
              <a:rPr lang="en-US" dirty="0"/>
              <a:t>Negatives indices and steps can also be specified.</a:t>
            </a:r>
          </a:p>
          <a:p>
            <a:r>
              <a:rPr lang="en-US" dirty="0"/>
              <a:t>Slicing also works on tuples</a:t>
            </a:r>
          </a:p>
        </p:txBody>
      </p:sp>
      <p:sp>
        <p:nvSpPr>
          <p:cNvPr id="6" name="TextBox 5">
            <a:extLst>
              <a:ext uri="{FF2B5EF4-FFF2-40B4-BE49-F238E27FC236}">
                <a16:creationId xmlns:a16="http://schemas.microsoft.com/office/drawing/2014/main" id="{34F50A68-E06D-E5D8-9E5F-9505B306FD72}"/>
              </a:ext>
            </a:extLst>
          </p:cNvPr>
          <p:cNvSpPr txBox="1"/>
          <p:nvPr/>
        </p:nvSpPr>
        <p:spPr>
          <a:xfrm>
            <a:off x="1000542" y="2310738"/>
            <a:ext cx="8273460"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 "D", "E", "F"]</a:t>
            </a:r>
          </a:p>
          <a:p>
            <a:r>
              <a:rPr lang="en-US" b="1" dirty="0">
                <a:latin typeface="Courier New" panose="02070309020205020404" pitchFamily="49" charset="0"/>
                <a:cs typeface="Courier New" panose="02070309020205020404" pitchFamily="49" charset="0"/>
              </a:rPr>
              <a:t>        #   0    1    2    3    4    5</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sublist1 = letters[1:] </a:t>
            </a:r>
          </a:p>
          <a:p>
            <a:r>
              <a:rPr lang="en-US" b="1" dirty="0">
                <a:latin typeface="Courier New" panose="02070309020205020404" pitchFamily="49" charset="0"/>
                <a:cs typeface="Courier New" panose="02070309020205020404" pitchFamily="49" charset="0"/>
              </a:rPr>
              <a:t>sublist2 = letters[1:4]</a:t>
            </a:r>
          </a:p>
        </p:txBody>
      </p:sp>
      <p:sp>
        <p:nvSpPr>
          <p:cNvPr id="7" name="TextBox 6">
            <a:extLst>
              <a:ext uri="{FF2B5EF4-FFF2-40B4-BE49-F238E27FC236}">
                <a16:creationId xmlns:a16="http://schemas.microsoft.com/office/drawing/2014/main" id="{EDEFA373-E263-60F9-259F-E9FA35033BEA}"/>
              </a:ext>
            </a:extLst>
          </p:cNvPr>
          <p:cNvSpPr txBox="1"/>
          <p:nvPr/>
        </p:nvSpPr>
        <p:spPr>
          <a:xfrm>
            <a:off x="1000542" y="4257894"/>
            <a:ext cx="8273460"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compound_word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cortaúñas</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word1 = </a:t>
            </a:r>
            <a:r>
              <a:rPr lang="en-US" b="1" dirty="0" err="1">
                <a:latin typeface="Courier New" panose="02070309020205020404" pitchFamily="49" charset="0"/>
                <a:cs typeface="Courier New" panose="02070309020205020404" pitchFamily="49" charset="0"/>
              </a:rPr>
              <a:t>compound_word</a:t>
            </a:r>
            <a:r>
              <a:rPr lang="en-US" b="1" dirty="0">
                <a:latin typeface="Courier New" panose="02070309020205020404" pitchFamily="49" charset="0"/>
                <a:cs typeface="Courier New" panose="02070309020205020404" pitchFamily="49" charset="0"/>
              </a:rPr>
              <a:t>[:5]</a:t>
            </a:r>
          </a:p>
          <a:p>
            <a:r>
              <a:rPr lang="en-US" b="1" dirty="0">
                <a:latin typeface="Courier New" panose="02070309020205020404" pitchFamily="49" charset="0"/>
                <a:cs typeface="Courier New" panose="02070309020205020404" pitchFamily="49" charset="0"/>
              </a:rPr>
              <a:t>word2 = </a:t>
            </a:r>
            <a:r>
              <a:rPr lang="en-US" b="1" dirty="0" err="1">
                <a:latin typeface="Courier New" panose="02070309020205020404" pitchFamily="49" charset="0"/>
                <a:cs typeface="Courier New" panose="02070309020205020404" pitchFamily="49" charset="0"/>
              </a:rPr>
              <a:t>compound_word</a:t>
            </a:r>
            <a:r>
              <a:rPr lang="en-US" b="1" dirty="0">
                <a:latin typeface="Courier New" panose="02070309020205020404" pitchFamily="49" charset="0"/>
                <a:cs typeface="Courier New" panose="02070309020205020404" pitchFamily="49" charset="0"/>
              </a:rPr>
              <a:t>[5:]</a:t>
            </a:r>
          </a:p>
        </p:txBody>
      </p:sp>
      <p:sp>
        <p:nvSpPr>
          <p:cNvPr id="8" name="TextBox 7">
            <a:extLst>
              <a:ext uri="{FF2B5EF4-FFF2-40B4-BE49-F238E27FC236}">
                <a16:creationId xmlns:a16="http://schemas.microsoft.com/office/drawing/2014/main" id="{5DE8C492-25CC-FF4A-CD13-2868654610B7}"/>
              </a:ext>
            </a:extLst>
          </p:cNvPr>
          <p:cNvSpPr txBox="1"/>
          <p:nvPr/>
        </p:nvSpPr>
        <p:spPr>
          <a:xfrm>
            <a:off x="4584298" y="3143011"/>
            <a:ext cx="4056939"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['B', 'C', 'D', 'E', 'F']</a:t>
            </a:r>
          </a:p>
          <a:p>
            <a:r>
              <a:rPr lang="en-US" b="1" dirty="0">
                <a:solidFill>
                  <a:schemeClr val="accent2"/>
                </a:solidFill>
                <a:latin typeface="Courier New" panose="02070309020205020404" pitchFamily="49" charset="0"/>
                <a:cs typeface="Courier New" panose="02070309020205020404" pitchFamily="49" charset="0"/>
              </a:rPr>
              <a:t># ['B', 'C', 'D']</a:t>
            </a:r>
          </a:p>
        </p:txBody>
      </p:sp>
      <p:sp>
        <p:nvSpPr>
          <p:cNvPr id="9" name="TextBox 8">
            <a:extLst>
              <a:ext uri="{FF2B5EF4-FFF2-40B4-BE49-F238E27FC236}">
                <a16:creationId xmlns:a16="http://schemas.microsoft.com/office/drawing/2014/main" id="{8EB95714-ED0A-30F8-BBC9-B46612401046}"/>
              </a:ext>
            </a:extLst>
          </p:cNvPr>
          <p:cNvSpPr txBox="1"/>
          <p:nvPr/>
        </p:nvSpPr>
        <p:spPr>
          <a:xfrm>
            <a:off x="4975668" y="4811892"/>
            <a:ext cx="1765056"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corta</a:t>
            </a:r>
            <a:r>
              <a:rPr lang="en-US" b="1" dirty="0">
                <a:solidFill>
                  <a:schemeClr val="accent2"/>
                </a:solidFill>
                <a:latin typeface="Courier New" panose="02070309020205020404" pitchFamily="49" charset="0"/>
                <a:cs typeface="Courier New" panose="02070309020205020404" pitchFamily="49" charset="0"/>
              </a:rPr>
              <a:t>"</a:t>
            </a:r>
          </a:p>
          <a:p>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úñas</a:t>
            </a:r>
            <a:r>
              <a:rPr lang="en-US" b="1" dirty="0">
                <a:solidFill>
                  <a:schemeClr val="accent2"/>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08980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2E82-FA4D-9C41-DB47-6E478F77982C}"/>
              </a:ext>
            </a:extLst>
          </p:cNvPr>
          <p:cNvSpPr>
            <a:spLocks noGrp="1"/>
          </p:cNvSpPr>
          <p:nvPr>
            <p:ph type="title"/>
          </p:nvPr>
        </p:nvSpPr>
        <p:spPr/>
        <p:txBody>
          <a:bodyPr/>
          <a:lstStyle/>
          <a:p>
            <a:r>
              <a:rPr lang="en-US" dirty="0"/>
              <a:t>Copying whole lists</a:t>
            </a:r>
          </a:p>
        </p:txBody>
      </p:sp>
      <p:sp>
        <p:nvSpPr>
          <p:cNvPr id="3" name="Content Placeholder 2">
            <a:extLst>
              <a:ext uri="{FF2B5EF4-FFF2-40B4-BE49-F238E27FC236}">
                <a16:creationId xmlns:a16="http://schemas.microsoft.com/office/drawing/2014/main" id="{5C04E680-E197-7389-66BD-30DB86E0122F}"/>
              </a:ext>
            </a:extLst>
          </p:cNvPr>
          <p:cNvSpPr>
            <a:spLocks noGrp="1"/>
          </p:cNvSpPr>
          <p:nvPr>
            <p:ph idx="1"/>
          </p:nvPr>
        </p:nvSpPr>
        <p:spPr/>
        <p:txBody>
          <a:bodyPr/>
          <a:lstStyle/>
          <a:p>
            <a:r>
              <a:rPr lang="en-US" dirty="0"/>
              <a:t>Slicing a whole list copies a list:</a:t>
            </a:r>
          </a:p>
          <a:p>
            <a:endParaRPr lang="en-US" dirty="0"/>
          </a:p>
          <a:p>
            <a:endParaRPr lang="en-US" dirty="0"/>
          </a:p>
          <a:p>
            <a:endParaRPr lang="en-US" dirty="0"/>
          </a:p>
          <a:p>
            <a:endParaRPr lang="en-US" dirty="0"/>
          </a:p>
          <a:p>
            <a:r>
              <a:rPr lang="en-US" b="1" i="1" dirty="0"/>
              <a:t>list() </a:t>
            </a:r>
            <a:r>
              <a:rPr lang="en-US" dirty="0"/>
              <a:t>creates a new list containing existing elements from any </a:t>
            </a:r>
            <a:r>
              <a:rPr lang="en-US" dirty="0" err="1"/>
              <a:t>iterable</a:t>
            </a:r>
            <a:r>
              <a:rPr lang="en-US" dirty="0"/>
              <a:t>:</a:t>
            </a:r>
          </a:p>
        </p:txBody>
      </p:sp>
      <p:sp>
        <p:nvSpPr>
          <p:cNvPr id="4" name="TextBox 3">
            <a:extLst>
              <a:ext uri="{FF2B5EF4-FFF2-40B4-BE49-F238E27FC236}">
                <a16:creationId xmlns:a16="http://schemas.microsoft.com/office/drawing/2014/main" id="{5A840C78-D93A-3BEB-31A0-2C06D4E3DE96}"/>
              </a:ext>
            </a:extLst>
          </p:cNvPr>
          <p:cNvSpPr txBox="1"/>
          <p:nvPr/>
        </p:nvSpPr>
        <p:spPr>
          <a:xfrm>
            <a:off x="1000542" y="2310738"/>
            <a:ext cx="8273460" cy="1754326"/>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 = [2, 3]</a:t>
            </a:r>
          </a:p>
          <a:p>
            <a:r>
              <a:rPr lang="en-US" b="1" dirty="0" err="1">
                <a:latin typeface="Courier New" panose="02070309020205020404" pitchFamily="49" charset="0"/>
                <a:cs typeface="Courier New" panose="02070309020205020404" pitchFamily="49" charset="0"/>
              </a:rPr>
              <a:t>listB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listA</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listC</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a:t>
            </a:r>
          </a:p>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[0] = 4</a:t>
            </a:r>
          </a:p>
          <a:p>
            <a:r>
              <a:rPr lang="en-US" b="1" dirty="0" err="1">
                <a:latin typeface="Courier New" panose="02070309020205020404" pitchFamily="49" charset="0"/>
                <a:cs typeface="Courier New" panose="02070309020205020404" pitchFamily="49" charset="0"/>
              </a:rPr>
              <a:t>listB</a:t>
            </a:r>
            <a:r>
              <a:rPr lang="en-US" b="1" dirty="0">
                <a:latin typeface="Courier New" panose="02070309020205020404" pitchFamily="49" charset="0"/>
                <a:cs typeface="Courier New" panose="02070309020205020404" pitchFamily="49" charset="0"/>
              </a:rPr>
              <a:t>[1] = 5</a:t>
            </a:r>
          </a:p>
        </p:txBody>
      </p:sp>
      <p:sp>
        <p:nvSpPr>
          <p:cNvPr id="5" name="TextBox 4">
            <a:extLst>
              <a:ext uri="{FF2B5EF4-FFF2-40B4-BE49-F238E27FC236}">
                <a16:creationId xmlns:a16="http://schemas.microsoft.com/office/drawing/2014/main" id="{F9A73EB2-5A16-A87E-B485-EC76BFB1BD71}"/>
              </a:ext>
            </a:extLst>
          </p:cNvPr>
          <p:cNvSpPr txBox="1"/>
          <p:nvPr/>
        </p:nvSpPr>
        <p:spPr>
          <a:xfrm>
            <a:off x="1000542" y="4494074"/>
            <a:ext cx="8273460" cy="1754326"/>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 = [2, 3]</a:t>
            </a:r>
          </a:p>
          <a:p>
            <a:r>
              <a:rPr lang="en-US" b="1" dirty="0" err="1">
                <a:latin typeface="Courier New" panose="02070309020205020404" pitchFamily="49" charset="0"/>
                <a:cs typeface="Courier New" panose="02070309020205020404" pitchFamily="49" charset="0"/>
              </a:rPr>
              <a:t>listB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listA</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listC</a:t>
            </a:r>
            <a:r>
              <a:rPr lang="en-US" b="1" dirty="0">
                <a:latin typeface="Courier New" panose="02070309020205020404" pitchFamily="49" charset="0"/>
                <a:cs typeface="Courier New" panose="02070309020205020404" pitchFamily="49" charset="0"/>
              </a:rPr>
              <a:t> = list(</a:t>
            </a:r>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a:t>
            </a:r>
          </a:p>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[0] = 4</a:t>
            </a:r>
          </a:p>
          <a:p>
            <a:r>
              <a:rPr lang="en-US" b="1" dirty="0" err="1">
                <a:latin typeface="Courier New" panose="02070309020205020404" pitchFamily="49" charset="0"/>
                <a:cs typeface="Courier New" panose="02070309020205020404" pitchFamily="49" charset="0"/>
              </a:rPr>
              <a:t>listB</a:t>
            </a:r>
            <a:r>
              <a:rPr lang="en-US" b="1" dirty="0">
                <a:latin typeface="Courier New" panose="02070309020205020404" pitchFamily="49" charset="0"/>
                <a:cs typeface="Courier New" panose="02070309020205020404" pitchFamily="49" charset="0"/>
              </a:rPr>
              <a:t>[1] = 5</a:t>
            </a:r>
          </a:p>
        </p:txBody>
      </p:sp>
    </p:spTree>
    <p:extLst>
      <p:ext uri="{BB962C8B-B14F-4D97-AF65-F5344CB8AC3E}">
        <p14:creationId xmlns:p14="http://schemas.microsoft.com/office/powerpoint/2010/main" val="2753347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6127F-71D3-FCB8-B03D-9DA40884DE7E}"/>
              </a:ext>
            </a:extLst>
          </p:cNvPr>
          <p:cNvSpPr>
            <a:spLocks noGrp="1"/>
          </p:cNvSpPr>
          <p:nvPr>
            <p:ph type="title"/>
          </p:nvPr>
        </p:nvSpPr>
        <p:spPr/>
        <p:txBody>
          <a:bodyPr/>
          <a:lstStyle/>
          <a:p>
            <a:r>
              <a:rPr lang="en-US" dirty="0"/>
              <a:t>Working with Files</a:t>
            </a:r>
          </a:p>
        </p:txBody>
      </p:sp>
      <p:sp>
        <p:nvSpPr>
          <p:cNvPr id="4" name="Text Placeholder 3">
            <a:extLst>
              <a:ext uri="{FF2B5EF4-FFF2-40B4-BE49-F238E27FC236}">
                <a16:creationId xmlns:a16="http://schemas.microsoft.com/office/drawing/2014/main" id="{E26BA4A2-F04F-9BBA-D3DF-D806A8B153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91833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A642-420E-6FBB-E2B5-26CC30DACAE8}"/>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550FBC7E-E33D-CFA9-7841-1EFB11B6A5F6}"/>
              </a:ext>
            </a:extLst>
          </p:cNvPr>
          <p:cNvSpPr>
            <a:spLocks noGrp="1"/>
          </p:cNvSpPr>
          <p:nvPr>
            <p:ph idx="1"/>
          </p:nvPr>
        </p:nvSpPr>
        <p:spPr/>
        <p:txBody>
          <a:bodyPr/>
          <a:lstStyle/>
          <a:p>
            <a:r>
              <a:rPr lang="en-US" dirty="0"/>
              <a:t>A list is a container that holds a sequence of related pieces of information.</a:t>
            </a:r>
          </a:p>
          <a:p>
            <a:r>
              <a:rPr lang="en-US" dirty="0"/>
              <a:t>The shortest list is an empty list, just 2 square brackets:</a:t>
            </a:r>
          </a:p>
          <a:p>
            <a:endParaRPr lang="en-US" dirty="0"/>
          </a:p>
          <a:p>
            <a:r>
              <a:rPr lang="en-US" dirty="0"/>
              <a:t>Lists can hold any Python values, separated by commas:</a:t>
            </a:r>
          </a:p>
        </p:txBody>
      </p:sp>
      <p:sp>
        <p:nvSpPr>
          <p:cNvPr id="4" name="TextBox 3">
            <a:extLst>
              <a:ext uri="{FF2B5EF4-FFF2-40B4-BE49-F238E27FC236}">
                <a16:creationId xmlns:a16="http://schemas.microsoft.com/office/drawing/2014/main" id="{41C7B3EF-1262-88C0-B42F-6648664795F6}"/>
              </a:ext>
            </a:extLst>
          </p:cNvPr>
          <p:cNvSpPr txBox="1"/>
          <p:nvPr/>
        </p:nvSpPr>
        <p:spPr>
          <a:xfrm>
            <a:off x="1096081" y="3059668"/>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members = []</a:t>
            </a:r>
          </a:p>
        </p:txBody>
      </p:sp>
      <p:sp>
        <p:nvSpPr>
          <p:cNvPr id="5" name="TextBox 4">
            <a:extLst>
              <a:ext uri="{FF2B5EF4-FFF2-40B4-BE49-F238E27FC236}">
                <a16:creationId xmlns:a16="http://schemas.microsoft.com/office/drawing/2014/main" id="{FAD3EEDD-9B06-0D82-5398-398D3F20438E}"/>
              </a:ext>
            </a:extLst>
          </p:cNvPr>
          <p:cNvSpPr txBox="1"/>
          <p:nvPr/>
        </p:nvSpPr>
        <p:spPr>
          <a:xfrm>
            <a:off x="1096081" y="3985882"/>
            <a:ext cx="6631709"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members = ["Pamela", "Tinu", "Brenda", "Kaya"]</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ages_of_kids</a:t>
            </a:r>
            <a:r>
              <a:rPr lang="en-US" b="1" dirty="0">
                <a:latin typeface="Courier New" panose="02070309020205020404" pitchFamily="49" charset="0"/>
                <a:cs typeface="Courier New" panose="02070309020205020404" pitchFamily="49" charset="0"/>
              </a:rPr>
              <a:t> = [1, 2, 7]</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prices = [79.99, 49.99, 89.99]</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digits = [2//2, 2+2+2+2, 2, 2*2*2]</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remixed = ["Pamela", 7, 79.99, 2*2*2]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0552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A672DC-1311-1C79-24EB-B8981A184548}"/>
              </a:ext>
            </a:extLst>
          </p:cNvPr>
          <p:cNvSpPr>
            <a:spLocks noGrp="1"/>
          </p:cNvSpPr>
          <p:nvPr>
            <p:ph type="title"/>
          </p:nvPr>
        </p:nvSpPr>
        <p:spPr/>
        <p:txBody>
          <a:bodyPr/>
          <a:lstStyle/>
          <a:p>
            <a:r>
              <a:rPr lang="en-US" dirty="0"/>
              <a:t>Opening and closing files</a:t>
            </a:r>
          </a:p>
        </p:txBody>
      </p:sp>
      <p:sp>
        <p:nvSpPr>
          <p:cNvPr id="5" name="Content Placeholder 4">
            <a:extLst>
              <a:ext uri="{FF2B5EF4-FFF2-40B4-BE49-F238E27FC236}">
                <a16:creationId xmlns:a16="http://schemas.microsoft.com/office/drawing/2014/main" id="{61ACBBCE-4C51-E666-2EB6-7D96351314C6}"/>
              </a:ext>
            </a:extLst>
          </p:cNvPr>
          <p:cNvSpPr>
            <a:spLocks noGrp="1"/>
          </p:cNvSpPr>
          <p:nvPr>
            <p:ph idx="1"/>
          </p:nvPr>
        </p:nvSpPr>
        <p:spPr/>
        <p:txBody>
          <a:bodyPr/>
          <a:lstStyle/>
          <a:p>
            <a:r>
              <a:rPr lang="en-US" dirty="0"/>
              <a:t>To access files from our programs, we need to be able to open and close them</a:t>
            </a:r>
          </a:p>
          <a:p>
            <a:r>
              <a:rPr lang="en-US" dirty="0"/>
              <a:t>To open a file:</a:t>
            </a:r>
          </a:p>
          <a:p>
            <a:endParaRPr lang="en-US" dirty="0"/>
          </a:p>
          <a:p>
            <a:pPr lvl="1"/>
            <a:r>
              <a:rPr lang="en-US" i="1" dirty="0"/>
              <a:t>&lt;filename&gt; </a:t>
            </a:r>
            <a:r>
              <a:rPr lang="en-US" dirty="0"/>
              <a:t>is just the disk path to the file.  If it is in the current directory, you can just specify the filename</a:t>
            </a:r>
          </a:p>
          <a:p>
            <a:pPr lvl="1"/>
            <a:r>
              <a:rPr lang="en-US" dirty="0"/>
              <a:t>&lt;access mode&gt; let's you tell the computer how you're going to access the file, </a:t>
            </a:r>
            <a:r>
              <a:rPr lang="en-US" b="1" i="1" dirty="0"/>
              <a:t>'r'</a:t>
            </a:r>
            <a:r>
              <a:rPr lang="en-US" dirty="0"/>
              <a:t> to read, </a:t>
            </a:r>
            <a:r>
              <a:rPr lang="en-US" b="1" i="1" dirty="0"/>
              <a:t>'w'</a:t>
            </a:r>
            <a:r>
              <a:rPr lang="en-US" dirty="0"/>
              <a:t> to write (overwriting what is already there, and </a:t>
            </a:r>
            <a:r>
              <a:rPr lang="en-US" b="1" i="1" dirty="0"/>
              <a:t>'a'</a:t>
            </a:r>
            <a:r>
              <a:rPr lang="en-US" dirty="0"/>
              <a:t> to append to an existing file.</a:t>
            </a:r>
          </a:p>
          <a:p>
            <a:pPr lvl="1"/>
            <a:endParaRPr lang="en-US" dirty="0"/>
          </a:p>
          <a:p>
            <a:r>
              <a:rPr lang="en-US" dirty="0"/>
              <a:t>To close a file we use the </a:t>
            </a:r>
            <a:r>
              <a:rPr lang="en-US" i="1" dirty="0"/>
              <a:t>close() </a:t>
            </a:r>
            <a:r>
              <a:rPr lang="en-US" dirty="0"/>
              <a:t>function</a:t>
            </a:r>
          </a:p>
        </p:txBody>
      </p:sp>
      <p:sp>
        <p:nvSpPr>
          <p:cNvPr id="6" name="TextBox 5">
            <a:extLst>
              <a:ext uri="{FF2B5EF4-FFF2-40B4-BE49-F238E27FC236}">
                <a16:creationId xmlns:a16="http://schemas.microsoft.com/office/drawing/2014/main" id="{4A80F6C9-0F96-A390-321D-1A5515E1F67A}"/>
              </a:ext>
            </a:extLst>
          </p:cNvPr>
          <p:cNvSpPr txBox="1"/>
          <p:nvPr/>
        </p:nvSpPr>
        <p:spPr>
          <a:xfrm>
            <a:off x="1077118" y="310583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a:t>
            </a:r>
            <a:r>
              <a:rPr lang="en-US" b="1" dirty="0">
                <a:latin typeface="Courier New" panose="02070309020205020404" pitchFamily="49" charset="0"/>
                <a:cs typeface="Courier New" panose="02070309020205020404" pitchFamily="49" charset="0"/>
              </a:rPr>
              <a:t> = open(&lt;filename&gt;,&lt;access mode&gt;)</a:t>
            </a:r>
          </a:p>
        </p:txBody>
      </p:sp>
      <p:sp>
        <p:nvSpPr>
          <p:cNvPr id="8" name="TextBox 7">
            <a:extLst>
              <a:ext uri="{FF2B5EF4-FFF2-40B4-BE49-F238E27FC236}">
                <a16:creationId xmlns:a16="http://schemas.microsoft.com/office/drawing/2014/main" id="{960D6B85-670E-E28D-4A76-E695D32FB8A4}"/>
              </a:ext>
            </a:extLst>
          </p:cNvPr>
          <p:cNvSpPr txBox="1"/>
          <p:nvPr/>
        </p:nvSpPr>
        <p:spPr>
          <a:xfrm>
            <a:off x="1477168" y="514418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a:t>
            </a:r>
            <a:r>
              <a:rPr lang="en-US" b="1" dirty="0">
                <a:latin typeface="Courier New" panose="02070309020205020404" pitchFamily="49" charset="0"/>
                <a:cs typeface="Courier New" panose="02070309020205020404" pitchFamily="49" charset="0"/>
              </a:rPr>
              <a:t> = open('</a:t>
            </a:r>
            <a:r>
              <a:rPr lang="en-US" b="1" dirty="0" err="1">
                <a:latin typeface="Courier New" panose="02070309020205020404" pitchFamily="49" charset="0"/>
                <a:cs typeface="Courier New" panose="02070309020205020404" pitchFamily="49" charset="0"/>
              </a:rPr>
              <a:t>student_data.csv','r</a:t>
            </a:r>
            <a:r>
              <a:rPr lang="en-US" b="1" dirty="0">
                <a:latin typeface="Courier New" panose="02070309020205020404" pitchFamily="49" charset="0"/>
                <a:cs typeface="Courier New" panose="02070309020205020404" pitchFamily="49" charset="0"/>
              </a:rPr>
              <a:t>')</a:t>
            </a:r>
          </a:p>
        </p:txBody>
      </p:sp>
      <p:sp>
        <p:nvSpPr>
          <p:cNvPr id="9" name="TextBox 8">
            <a:extLst>
              <a:ext uri="{FF2B5EF4-FFF2-40B4-BE49-F238E27FC236}">
                <a16:creationId xmlns:a16="http://schemas.microsoft.com/office/drawing/2014/main" id="{41A85D80-33BB-1047-6A90-12B8CC5D55BE}"/>
              </a:ext>
            </a:extLst>
          </p:cNvPr>
          <p:cNvSpPr txBox="1"/>
          <p:nvPr/>
        </p:nvSpPr>
        <p:spPr>
          <a:xfrm>
            <a:off x="1077118" y="593595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myFile.close</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288003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05F3D-1171-2BA2-8DE0-E8596C0BE183}"/>
              </a:ext>
            </a:extLst>
          </p:cNvPr>
          <p:cNvSpPr>
            <a:spLocks noGrp="1"/>
          </p:cNvSpPr>
          <p:nvPr>
            <p:ph type="title"/>
          </p:nvPr>
        </p:nvSpPr>
        <p:spPr/>
        <p:txBody>
          <a:bodyPr/>
          <a:lstStyle/>
          <a:p>
            <a:r>
              <a:rPr lang="en-US" dirty="0"/>
              <a:t>The </a:t>
            </a:r>
            <a:r>
              <a:rPr lang="en-US" b="1" i="1" dirty="0"/>
              <a:t>with</a:t>
            </a:r>
            <a:r>
              <a:rPr lang="en-US" dirty="0"/>
              <a:t> Statement</a:t>
            </a:r>
          </a:p>
        </p:txBody>
      </p:sp>
      <p:sp>
        <p:nvSpPr>
          <p:cNvPr id="3" name="Content Placeholder 2">
            <a:extLst>
              <a:ext uri="{FF2B5EF4-FFF2-40B4-BE49-F238E27FC236}">
                <a16:creationId xmlns:a16="http://schemas.microsoft.com/office/drawing/2014/main" id="{E18094F5-10C8-2A35-9FD3-89D2B90C2DCC}"/>
              </a:ext>
            </a:extLst>
          </p:cNvPr>
          <p:cNvSpPr>
            <a:spLocks noGrp="1"/>
          </p:cNvSpPr>
          <p:nvPr>
            <p:ph idx="1"/>
          </p:nvPr>
        </p:nvSpPr>
        <p:spPr/>
        <p:txBody>
          <a:bodyPr/>
          <a:lstStyle/>
          <a:p>
            <a:r>
              <a:rPr lang="en-US" dirty="0"/>
              <a:t>If you don't like remembering to write the close() command, you can also use the </a:t>
            </a:r>
            <a:r>
              <a:rPr lang="en-US" b="1" i="1" dirty="0"/>
              <a:t>with</a:t>
            </a:r>
            <a:r>
              <a:rPr lang="en-US" dirty="0"/>
              <a:t> statement:</a:t>
            </a:r>
          </a:p>
          <a:p>
            <a:endParaRPr lang="en-US" dirty="0"/>
          </a:p>
          <a:p>
            <a:endParaRPr lang="en-US" dirty="0"/>
          </a:p>
          <a:p>
            <a:r>
              <a:rPr lang="en-US" dirty="0"/>
              <a:t>In this form, you put all the code that uses the file as the suite under the </a:t>
            </a:r>
            <a:r>
              <a:rPr lang="en-US" i="1" dirty="0"/>
              <a:t>with</a:t>
            </a:r>
            <a:r>
              <a:rPr lang="en-US" dirty="0"/>
              <a:t> statement as the header for the compound statement.</a:t>
            </a:r>
          </a:p>
          <a:p>
            <a:r>
              <a:rPr lang="en-US" dirty="0"/>
              <a:t>Once the suite of commands is done executing, the file is automatically closed.</a:t>
            </a:r>
          </a:p>
          <a:p>
            <a:r>
              <a:rPr lang="en-US" dirty="0"/>
              <a:t>If you need to use the file again later, you will need to reopen it.  Or use the other form to keep it open until you are done (and then call </a:t>
            </a:r>
            <a:r>
              <a:rPr lang="en-US" i="1" dirty="0"/>
              <a:t>close() </a:t>
            </a:r>
            <a:r>
              <a:rPr lang="en-US" dirty="0"/>
              <a:t>). </a:t>
            </a:r>
          </a:p>
          <a:p>
            <a:endParaRPr lang="en-US" dirty="0"/>
          </a:p>
          <a:p>
            <a:endParaRPr lang="en-US" dirty="0"/>
          </a:p>
          <a:p>
            <a:endParaRPr lang="en-US" dirty="0"/>
          </a:p>
        </p:txBody>
      </p:sp>
      <p:sp>
        <p:nvSpPr>
          <p:cNvPr id="4" name="TextBox 3">
            <a:extLst>
              <a:ext uri="{FF2B5EF4-FFF2-40B4-BE49-F238E27FC236}">
                <a16:creationId xmlns:a16="http://schemas.microsoft.com/office/drawing/2014/main" id="{97AF5C43-E9A6-B3FA-82AC-9586CC7F49E4}"/>
              </a:ext>
            </a:extLst>
          </p:cNvPr>
          <p:cNvSpPr txBox="1"/>
          <p:nvPr/>
        </p:nvSpPr>
        <p:spPr>
          <a:xfrm>
            <a:off x="1011129" y="2690336"/>
            <a:ext cx="826287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with open(&lt;filename&gt;,&lt;access mode&gt;) as &lt;name&gt;:</a:t>
            </a:r>
            <a:endParaRPr lang="en-US" b="1" dirty="0">
              <a:solidFill>
                <a:schemeClr val="accent2"/>
              </a:solidFill>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 code that uses the file &lt;name&gt;  </a:t>
            </a:r>
          </a:p>
        </p:txBody>
      </p:sp>
    </p:spTree>
    <p:extLst>
      <p:ext uri="{BB962C8B-B14F-4D97-AF65-F5344CB8AC3E}">
        <p14:creationId xmlns:p14="http://schemas.microsoft.com/office/powerpoint/2010/main" val="228352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B0F66-2DC7-D904-3AB2-C5A18F66A91E}"/>
              </a:ext>
            </a:extLst>
          </p:cNvPr>
          <p:cNvSpPr>
            <a:spLocks noGrp="1"/>
          </p:cNvSpPr>
          <p:nvPr>
            <p:ph type="title"/>
          </p:nvPr>
        </p:nvSpPr>
        <p:spPr/>
        <p:txBody>
          <a:bodyPr/>
          <a:lstStyle/>
          <a:p>
            <a:r>
              <a:rPr lang="en-US" dirty="0"/>
              <a:t>Reading text from files</a:t>
            </a:r>
          </a:p>
        </p:txBody>
      </p:sp>
      <p:sp>
        <p:nvSpPr>
          <p:cNvPr id="3" name="Content Placeholder 2">
            <a:extLst>
              <a:ext uri="{FF2B5EF4-FFF2-40B4-BE49-F238E27FC236}">
                <a16:creationId xmlns:a16="http://schemas.microsoft.com/office/drawing/2014/main" id="{E247D554-A0B8-D08A-05D6-592C0C693545}"/>
              </a:ext>
            </a:extLst>
          </p:cNvPr>
          <p:cNvSpPr>
            <a:spLocks noGrp="1"/>
          </p:cNvSpPr>
          <p:nvPr>
            <p:ph idx="1"/>
          </p:nvPr>
        </p:nvSpPr>
        <p:spPr/>
        <p:txBody>
          <a:bodyPr/>
          <a:lstStyle/>
          <a:p>
            <a:r>
              <a:rPr lang="en-US" dirty="0"/>
              <a:t>To read textual data from files you have several options</a:t>
            </a:r>
          </a:p>
          <a:p>
            <a:r>
              <a:rPr lang="en-US" dirty="0"/>
              <a:t>Read in the entire file at once into a single string object:</a:t>
            </a:r>
          </a:p>
          <a:p>
            <a:endParaRPr lang="en-US" dirty="0"/>
          </a:p>
          <a:p>
            <a:r>
              <a:rPr lang="en-US" dirty="0"/>
              <a:t>Read in all the lines in the file into a list of strings:</a:t>
            </a:r>
          </a:p>
          <a:p>
            <a:endParaRPr lang="en-US" dirty="0"/>
          </a:p>
          <a:p>
            <a:r>
              <a:rPr lang="en-US" dirty="0"/>
              <a:t>Read a single line:</a:t>
            </a:r>
          </a:p>
          <a:p>
            <a:endParaRPr lang="en-US" dirty="0"/>
          </a:p>
          <a:p>
            <a:r>
              <a:rPr lang="en-US" dirty="0"/>
              <a:t>If you read all the lines into a list, you can then loop over them with a for statement:</a:t>
            </a:r>
          </a:p>
        </p:txBody>
      </p:sp>
      <p:sp>
        <p:nvSpPr>
          <p:cNvPr id="4" name="TextBox 3">
            <a:extLst>
              <a:ext uri="{FF2B5EF4-FFF2-40B4-BE49-F238E27FC236}">
                <a16:creationId xmlns:a16="http://schemas.microsoft.com/office/drawing/2014/main" id="{B5E94693-9F67-ECCF-5AEB-5AFD93ECB5B3}"/>
              </a:ext>
            </a:extLst>
          </p:cNvPr>
          <p:cNvSpPr txBox="1"/>
          <p:nvPr/>
        </p:nvSpPr>
        <p:spPr>
          <a:xfrm>
            <a:off x="1086643" y="2781984"/>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data = </a:t>
            </a:r>
            <a:r>
              <a:rPr lang="en-US" b="1" dirty="0" err="1">
                <a:latin typeface="Courier New" panose="02070309020205020404" pitchFamily="49" charset="0"/>
                <a:cs typeface="Courier New" panose="02070309020205020404" pitchFamily="49" charset="0"/>
              </a:rPr>
              <a:t>myFile.read</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FE0B7DD-A68C-7C30-CDEC-304EEECDD562}"/>
              </a:ext>
            </a:extLst>
          </p:cNvPr>
          <p:cNvSpPr txBox="1"/>
          <p:nvPr/>
        </p:nvSpPr>
        <p:spPr>
          <a:xfrm>
            <a:off x="1086643" y="3685567"/>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data_lines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myFile.readlines</a:t>
            </a:r>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54D090E3-EAC9-67D0-3049-C7965118F774}"/>
              </a:ext>
            </a:extLst>
          </p:cNvPr>
          <p:cNvSpPr txBox="1"/>
          <p:nvPr/>
        </p:nvSpPr>
        <p:spPr>
          <a:xfrm>
            <a:off x="1086642" y="4516266"/>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one_lines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myFile.readline</a:t>
            </a:r>
            <a:r>
              <a:rPr lang="en-US"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8BA05962-11DD-CEED-BD4E-4572EF78327C}"/>
              </a:ext>
            </a:extLst>
          </p:cNvPr>
          <p:cNvSpPr txBox="1"/>
          <p:nvPr/>
        </p:nvSpPr>
        <p:spPr>
          <a:xfrm>
            <a:off x="1086642" y="571804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line in </a:t>
            </a:r>
            <a:r>
              <a:rPr lang="en-US" b="1" dirty="0" err="1">
                <a:latin typeface="Courier New" panose="02070309020205020404" pitchFamily="49" charset="0"/>
                <a:cs typeface="Courier New" panose="02070309020205020404" pitchFamily="49" charset="0"/>
              </a:rPr>
              <a:t>data_lines</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work with the line variable</a:t>
            </a:r>
          </a:p>
        </p:txBody>
      </p:sp>
    </p:spTree>
    <p:extLst>
      <p:ext uri="{BB962C8B-B14F-4D97-AF65-F5344CB8AC3E}">
        <p14:creationId xmlns:p14="http://schemas.microsoft.com/office/powerpoint/2010/main" val="15230649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4FABA-52DA-7F4E-E719-6E826A041B98}"/>
              </a:ext>
            </a:extLst>
          </p:cNvPr>
          <p:cNvSpPr>
            <a:spLocks noGrp="1"/>
          </p:cNvSpPr>
          <p:nvPr>
            <p:ph type="title"/>
          </p:nvPr>
        </p:nvSpPr>
        <p:spPr/>
        <p:txBody>
          <a:bodyPr/>
          <a:lstStyle/>
          <a:p>
            <a:r>
              <a:rPr lang="en-US" dirty="0"/>
              <a:t>Writing to files</a:t>
            </a:r>
          </a:p>
        </p:txBody>
      </p:sp>
      <p:sp>
        <p:nvSpPr>
          <p:cNvPr id="3" name="Content Placeholder 2">
            <a:extLst>
              <a:ext uri="{FF2B5EF4-FFF2-40B4-BE49-F238E27FC236}">
                <a16:creationId xmlns:a16="http://schemas.microsoft.com/office/drawing/2014/main" id="{514C9F53-7AA0-927E-1D8D-FF336BAF35D9}"/>
              </a:ext>
            </a:extLst>
          </p:cNvPr>
          <p:cNvSpPr>
            <a:spLocks noGrp="1"/>
          </p:cNvSpPr>
          <p:nvPr>
            <p:ph idx="1"/>
          </p:nvPr>
        </p:nvSpPr>
        <p:spPr/>
        <p:txBody>
          <a:bodyPr/>
          <a:lstStyle/>
          <a:p>
            <a:r>
              <a:rPr lang="en-US" dirty="0"/>
              <a:t>When writing to a file you have a couple of options:</a:t>
            </a:r>
          </a:p>
          <a:p>
            <a:r>
              <a:rPr lang="en-US" dirty="0"/>
              <a:t>Write a single string as a single line:</a:t>
            </a:r>
          </a:p>
          <a:p>
            <a:endParaRPr lang="en-US" dirty="0"/>
          </a:p>
          <a:p>
            <a:r>
              <a:rPr lang="en-US" dirty="0"/>
              <a:t>Write a collection of strings (like a list):</a:t>
            </a:r>
          </a:p>
          <a:p>
            <a:endParaRPr lang="en-US" sz="1400" dirty="0"/>
          </a:p>
          <a:p>
            <a:endParaRPr lang="en-US" sz="1400" dirty="0"/>
          </a:p>
          <a:p>
            <a:pPr lvl="1"/>
            <a:r>
              <a:rPr lang="en-US" dirty="0"/>
              <a:t>Note: </a:t>
            </a:r>
            <a:r>
              <a:rPr lang="en-US" dirty="0" err="1"/>
              <a:t>writelines</a:t>
            </a:r>
            <a:r>
              <a:rPr lang="en-US" dirty="0"/>
              <a:t>() doesn't put newlines after each item, it just writes the items in the collection, it's up to you to add the newlines if they are not already part of the collection items being written</a:t>
            </a:r>
          </a:p>
          <a:p>
            <a:endParaRPr lang="en-US" dirty="0"/>
          </a:p>
        </p:txBody>
      </p:sp>
      <p:sp>
        <p:nvSpPr>
          <p:cNvPr id="4" name="TextBox 3">
            <a:extLst>
              <a:ext uri="{FF2B5EF4-FFF2-40B4-BE49-F238E27FC236}">
                <a16:creationId xmlns:a16="http://schemas.microsoft.com/office/drawing/2014/main" id="{6EE95040-E5EF-0FD0-22A8-08F86B250EF3}"/>
              </a:ext>
            </a:extLst>
          </p:cNvPr>
          <p:cNvSpPr txBox="1"/>
          <p:nvPr/>
        </p:nvSpPr>
        <p:spPr>
          <a:xfrm>
            <a:off x="1086643" y="2781984"/>
            <a:ext cx="6631709"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out_file.write</a:t>
            </a:r>
            <a:r>
              <a:rPr lang="en-US" b="1" dirty="0">
                <a:latin typeface="Courier New" panose="02070309020205020404" pitchFamily="49" charset="0"/>
                <a:cs typeface="Courier New" panose="02070309020205020404" pitchFamily="49" charset="0"/>
              </a:rPr>
              <a:t>(line)</a:t>
            </a:r>
          </a:p>
        </p:txBody>
      </p:sp>
      <p:sp>
        <p:nvSpPr>
          <p:cNvPr id="5" name="TextBox 4">
            <a:extLst>
              <a:ext uri="{FF2B5EF4-FFF2-40B4-BE49-F238E27FC236}">
                <a16:creationId xmlns:a16="http://schemas.microsoft.com/office/drawing/2014/main" id="{DCBD9A3D-8B7E-A3F9-1623-EE290DD62D5D}"/>
              </a:ext>
            </a:extLst>
          </p:cNvPr>
          <p:cNvSpPr txBox="1"/>
          <p:nvPr/>
        </p:nvSpPr>
        <p:spPr>
          <a:xfrm>
            <a:off x="1086642" y="3688319"/>
            <a:ext cx="6631709"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myList</a:t>
            </a:r>
            <a:r>
              <a:rPr lang="en-US" b="1" dirty="0">
                <a:latin typeface="Courier New" panose="02070309020205020404" pitchFamily="49" charset="0"/>
                <a:cs typeface="Courier New" panose="02070309020205020404" pitchFamily="49" charset="0"/>
              </a:rPr>
              <a:t> = ['Line 1', 'Line 2', 'Line 3']</a:t>
            </a:r>
          </a:p>
          <a:p>
            <a:r>
              <a:rPr lang="en-US" b="1" dirty="0" err="1">
                <a:latin typeface="Courier New" panose="02070309020205020404" pitchFamily="49" charset="0"/>
                <a:cs typeface="Courier New" panose="02070309020205020404" pitchFamily="49" charset="0"/>
              </a:rPr>
              <a:t>out_file.writelines</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myList</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19638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7056D-A31C-B137-2952-4A10CB0319B0}"/>
              </a:ext>
            </a:extLst>
          </p:cNvPr>
          <p:cNvSpPr>
            <a:spLocks noGrp="1"/>
          </p:cNvSpPr>
          <p:nvPr>
            <p:ph type="title"/>
          </p:nvPr>
        </p:nvSpPr>
        <p:spPr/>
        <p:txBody>
          <a:bodyPr/>
          <a:lstStyle/>
          <a:p>
            <a:r>
              <a:rPr lang="en-US" dirty="0"/>
              <a:t>List length</a:t>
            </a:r>
          </a:p>
        </p:txBody>
      </p:sp>
      <p:sp>
        <p:nvSpPr>
          <p:cNvPr id="3" name="Content Placeholder 2">
            <a:extLst>
              <a:ext uri="{FF2B5EF4-FFF2-40B4-BE49-F238E27FC236}">
                <a16:creationId xmlns:a16="http://schemas.microsoft.com/office/drawing/2014/main" id="{22754866-0126-FD33-FCE3-E388835268A4}"/>
              </a:ext>
            </a:extLst>
          </p:cNvPr>
          <p:cNvSpPr>
            <a:spLocks noGrp="1"/>
          </p:cNvSpPr>
          <p:nvPr>
            <p:ph idx="1"/>
          </p:nvPr>
        </p:nvSpPr>
        <p:spPr/>
        <p:txBody>
          <a:bodyPr/>
          <a:lstStyle/>
          <a:p>
            <a:r>
              <a:rPr lang="en-US" dirty="0"/>
              <a:t>Use the global </a:t>
            </a:r>
            <a:r>
              <a:rPr lang="en-US" dirty="0" err="1"/>
              <a:t>len</a:t>
            </a:r>
            <a:r>
              <a:rPr lang="en-US" dirty="0"/>
              <a:t>() function to find the length of a list.</a:t>
            </a:r>
          </a:p>
          <a:p>
            <a:endParaRPr lang="en-US" dirty="0"/>
          </a:p>
          <a:p>
            <a:endParaRPr lang="en-US" dirty="0"/>
          </a:p>
          <a:p>
            <a:endParaRPr lang="en-US" dirty="0"/>
          </a:p>
          <a:p>
            <a:endParaRPr lang="en-US" dirty="0"/>
          </a:p>
          <a:p>
            <a:endParaRPr lang="en-US" dirty="0"/>
          </a:p>
          <a:p>
            <a:pPr marL="0" indent="0">
              <a:buNone/>
            </a:pPr>
            <a:r>
              <a:rPr lang="en-US" dirty="0"/>
              <a:t>🤔 What could go wrong with storing the length?</a:t>
            </a:r>
          </a:p>
        </p:txBody>
      </p:sp>
      <p:sp>
        <p:nvSpPr>
          <p:cNvPr id="5" name="TextBox 4">
            <a:extLst>
              <a:ext uri="{FF2B5EF4-FFF2-40B4-BE49-F238E27FC236}">
                <a16:creationId xmlns:a16="http://schemas.microsoft.com/office/drawing/2014/main" id="{3F234A7F-B028-BFBA-37C9-B22E68C5E297}"/>
              </a:ext>
            </a:extLst>
          </p:cNvPr>
          <p:cNvSpPr txBox="1"/>
          <p:nvPr/>
        </p:nvSpPr>
        <p:spPr>
          <a:xfrm>
            <a:off x="1096082" y="2334638"/>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attendees = ["Tammy", "Shonda", "Tina"]</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(attendees))   </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num_of_attendees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(attendees)</a:t>
            </a: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num_of_attendees</a:t>
            </a:r>
            <a:r>
              <a:rPr lang="en-US" b="1" dirty="0">
                <a:latin typeface="Courier New" panose="02070309020205020404" pitchFamily="49" charset="0"/>
                <a:cs typeface="Courier New" panose="02070309020205020404" pitchFamily="49" charset="0"/>
              </a:rPr>
              <a:t>)</a:t>
            </a:r>
            <a:endParaRPr lang="pt-BR"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13F09607-89C8-8A21-1E92-C07AE8123235}"/>
              </a:ext>
            </a:extLst>
          </p:cNvPr>
          <p:cNvSpPr txBox="1"/>
          <p:nvPr/>
        </p:nvSpPr>
        <p:spPr>
          <a:xfrm>
            <a:off x="4352621" y="2900206"/>
            <a:ext cx="1246094"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a:t>
            </a:r>
          </a:p>
        </p:txBody>
      </p:sp>
    </p:spTree>
    <p:extLst>
      <p:ext uri="{BB962C8B-B14F-4D97-AF65-F5344CB8AC3E}">
        <p14:creationId xmlns:p14="http://schemas.microsoft.com/office/powerpoint/2010/main" val="272241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Each list item has an index, starting from 0.</a:t>
            </a:r>
          </a:p>
          <a:p>
            <a:endParaRPr lang="en-US" dirty="0"/>
          </a:p>
          <a:p>
            <a:endParaRPr lang="en-US" sz="700" dirty="0"/>
          </a:p>
          <a:p>
            <a:r>
              <a:rPr lang="en-US" dirty="0"/>
              <a:t>Access each item by putting the index in brackets:</a:t>
            </a:r>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a:t>
            </a:r>
          </a:p>
          <a:p>
            <a:r>
              <a:rPr lang="en-US" b="1" dirty="0">
                <a:latin typeface="Courier New" panose="02070309020205020404" pitchFamily="49" charset="0"/>
                <a:cs typeface="Courier New" panose="02070309020205020404" pitchFamily="49" charset="0"/>
              </a:rPr>
              <a:t># Index:   0     1     2</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430031"/>
            <a:ext cx="6631709" cy="1200329"/>
          </a:xfrm>
          <a:prstGeom prst="rect">
            <a:avLst/>
          </a:prstGeom>
          <a:solidFill>
            <a:schemeClr val="bg1">
              <a:lumMod val="95000"/>
            </a:schemeClr>
          </a:solidFill>
        </p:spPr>
        <p:txBody>
          <a:bodyPr wrap="square" rtlCol="0">
            <a:spAutoFit/>
          </a:bodyPr>
          <a:lstStyle/>
          <a:p>
            <a:r>
              <a:rPr lang="nb-NO" b="1" dirty="0">
                <a:latin typeface="Courier New" panose="02070309020205020404" pitchFamily="49" charset="0"/>
                <a:cs typeface="Courier New" panose="02070309020205020404" pitchFamily="49" charset="0"/>
              </a:rPr>
              <a:t>letters[0]  </a:t>
            </a:r>
          </a:p>
          <a:p>
            <a:r>
              <a:rPr lang="nb-NO" b="1" dirty="0">
                <a:latin typeface="Courier New" panose="02070309020205020404" pitchFamily="49" charset="0"/>
                <a:cs typeface="Courier New" panose="02070309020205020404" pitchFamily="49" charset="0"/>
              </a:rPr>
              <a:t>letters[1]  </a:t>
            </a:r>
          </a:p>
          <a:p>
            <a:r>
              <a:rPr lang="nb-NO" b="1" dirty="0">
                <a:latin typeface="Courier New" panose="02070309020205020404" pitchFamily="49" charset="0"/>
                <a:cs typeface="Courier New" panose="02070309020205020404" pitchFamily="49" charset="0"/>
              </a:rPr>
              <a:t>letters[2]  </a:t>
            </a:r>
          </a:p>
          <a:p>
            <a:r>
              <a:rPr lang="nb-NO" b="1" dirty="0">
                <a:latin typeface="Courier New" panose="02070309020205020404" pitchFamily="49" charset="0"/>
                <a:cs typeface="Courier New" panose="02070309020205020404" pitchFamily="49" charset="0"/>
              </a:rPr>
              <a:t>letters[3] </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44633036-C0AF-D8F5-8B43-4061F74B2875}"/>
              </a:ext>
            </a:extLst>
          </p:cNvPr>
          <p:cNvSpPr txBox="1"/>
          <p:nvPr/>
        </p:nvSpPr>
        <p:spPr>
          <a:xfrm>
            <a:off x="1096081" y="4814060"/>
            <a:ext cx="6631709" cy="646331"/>
          </a:xfrm>
          <a:prstGeom prst="rect">
            <a:avLst/>
          </a:prstGeom>
          <a:solidFill>
            <a:schemeClr val="bg1">
              <a:lumMod val="95000"/>
            </a:schemeClr>
          </a:solidFill>
        </p:spPr>
        <p:txBody>
          <a:bodyPr wrap="square" rtlCol="0">
            <a:spAutoFit/>
          </a:bodyPr>
          <a:lstStyle/>
          <a:p>
            <a:r>
              <a:rPr lang="da-DK" b="1" dirty="0">
                <a:latin typeface="Courier New" panose="02070309020205020404" pitchFamily="49" charset="0"/>
                <a:cs typeface="Courier New" panose="02070309020205020404" pitchFamily="49" charset="0"/>
              </a:rPr>
              <a:t>curr_ind = 1</a:t>
            </a:r>
          </a:p>
          <a:p>
            <a:r>
              <a:rPr lang="da-DK" b="1" dirty="0">
                <a:latin typeface="Courier New" panose="02070309020205020404" pitchFamily="49" charset="0"/>
                <a:cs typeface="Courier New" panose="02070309020205020404" pitchFamily="49" charset="0"/>
              </a:rPr>
              <a:t>letters[curr_ind] </a:t>
            </a:r>
            <a:endParaRPr lang="pt-BR"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430031"/>
            <a:ext cx="2084308" cy="1200329"/>
          </a:xfrm>
          <a:prstGeom prst="rect">
            <a:avLst/>
          </a:prstGeom>
          <a:solidFill>
            <a:schemeClr val="bg1">
              <a:lumMod val="95000"/>
            </a:schemeClr>
          </a:solidFill>
        </p:spPr>
        <p:txBody>
          <a:bodyPr wrap="square" rtlCol="0">
            <a:spAutoFit/>
          </a:bodyPr>
          <a:lstStyle/>
          <a:p>
            <a:r>
              <a:rPr lang="nb-NO" b="1" dirty="0">
                <a:solidFill>
                  <a:schemeClr val="accent2"/>
                </a:solidFill>
                <a:latin typeface="Courier New" panose="02070309020205020404" pitchFamily="49" charset="0"/>
                <a:cs typeface="Courier New" panose="02070309020205020404" pitchFamily="49" charset="0"/>
              </a:rPr>
              <a:t># 'A'</a:t>
            </a:r>
          </a:p>
          <a:p>
            <a:r>
              <a:rPr lang="nb-NO" b="1" dirty="0">
                <a:solidFill>
                  <a:schemeClr val="accent2"/>
                </a:solidFill>
                <a:latin typeface="Courier New" panose="02070309020205020404" pitchFamily="49" charset="0"/>
                <a:cs typeface="Courier New" panose="02070309020205020404" pitchFamily="49" charset="0"/>
              </a:rPr>
              <a:t># 'B'</a:t>
            </a:r>
          </a:p>
          <a:p>
            <a:r>
              <a:rPr lang="nb-NO" b="1" dirty="0">
                <a:solidFill>
                  <a:schemeClr val="accent2"/>
                </a:solidFill>
                <a:latin typeface="Courier New" panose="02070309020205020404" pitchFamily="49" charset="0"/>
                <a:cs typeface="Courier New" panose="02070309020205020404" pitchFamily="49" charset="0"/>
              </a:rPr>
              <a:t># </a:t>
            </a:r>
            <a:r>
              <a:rPr lang="pt-BR" b="1" dirty="0">
                <a:solidFill>
                  <a:schemeClr val="accent2"/>
                </a:solidFill>
                <a:latin typeface="Courier New" panose="02070309020205020404" pitchFamily="49" charset="0"/>
                <a:cs typeface="Courier New" panose="02070309020205020404" pitchFamily="49" charset="0"/>
              </a:rPr>
              <a:t>'C'</a:t>
            </a:r>
          </a:p>
          <a:p>
            <a:r>
              <a:rPr lang="nb-NO" b="1" dirty="0">
                <a:solidFill>
                  <a:schemeClr val="accent2"/>
                </a:solidFill>
                <a:latin typeface="Courier New" panose="02070309020205020404" pitchFamily="49" charset="0"/>
                <a:cs typeface="Courier New" panose="02070309020205020404" pitchFamily="49" charset="0"/>
              </a:rPr>
              <a:t># 🚫 Error!</a:t>
            </a:r>
          </a:p>
        </p:txBody>
      </p:sp>
      <p:sp>
        <p:nvSpPr>
          <p:cNvPr id="9" name="TextBox 8">
            <a:extLst>
              <a:ext uri="{FF2B5EF4-FFF2-40B4-BE49-F238E27FC236}">
                <a16:creationId xmlns:a16="http://schemas.microsoft.com/office/drawing/2014/main" id="{D1D53CA7-A4A8-D584-1A3D-BBDDA2178745}"/>
              </a:ext>
            </a:extLst>
          </p:cNvPr>
          <p:cNvSpPr txBox="1"/>
          <p:nvPr/>
        </p:nvSpPr>
        <p:spPr>
          <a:xfrm>
            <a:off x="3695847" y="4814060"/>
            <a:ext cx="3260766" cy="646331"/>
          </a:xfrm>
          <a:prstGeom prst="rect">
            <a:avLst/>
          </a:prstGeom>
          <a:solidFill>
            <a:schemeClr val="bg1">
              <a:lumMod val="95000"/>
            </a:schemeClr>
          </a:solidFill>
        </p:spPr>
        <p:txBody>
          <a:bodyPr wrap="square" rtlCol="0">
            <a:spAutoFit/>
          </a:bodyPr>
          <a:lstStyle/>
          <a:p>
            <a:endParaRPr lang="da-DK" b="1" dirty="0">
              <a:latin typeface="Courier New" panose="02070309020205020404" pitchFamily="49" charset="0"/>
              <a:cs typeface="Courier New" panose="02070309020205020404" pitchFamily="49" charset="0"/>
            </a:endParaRPr>
          </a:p>
          <a:p>
            <a:r>
              <a:rPr lang="da-DK" b="1" dirty="0">
                <a:solidFill>
                  <a:schemeClr val="accent2"/>
                </a:solidFill>
                <a:latin typeface="Courier New" panose="02070309020205020404" pitchFamily="49" charset="0"/>
                <a:cs typeface="Courier New" panose="02070309020205020404" pitchFamily="49" charset="0"/>
              </a:rPr>
              <a:t># 'B'</a:t>
            </a:r>
            <a:endParaRPr lang="pt-BR"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8721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Negative indices are also possible:</a:t>
            </a:r>
          </a:p>
          <a:p>
            <a:endParaRPr lang="en-US" dirty="0"/>
          </a:p>
          <a:p>
            <a:endParaRPr lang="en-US" dirty="0"/>
          </a:p>
          <a:p>
            <a:endParaRPr lang="en-US" dirty="0"/>
          </a:p>
          <a:p>
            <a:endParaRPr lang="en-US" dirty="0"/>
          </a:p>
          <a:p>
            <a:r>
              <a:rPr lang="en-US" dirty="0"/>
              <a:t>When using negative indices, and index of -1 is the last element in the list and it moves toward the front of the list as the number increases.</a:t>
            </a:r>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a:t>
            </a:r>
          </a:p>
          <a:p>
            <a:r>
              <a:rPr lang="en-US" b="1" dirty="0">
                <a:latin typeface="Courier New" panose="02070309020205020404" pitchFamily="49" charset="0"/>
                <a:cs typeface="Courier New" panose="02070309020205020404" pitchFamily="49" charset="0"/>
              </a:rPr>
              <a:t># Index:   0     1     2</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152120"/>
            <a:ext cx="6631709" cy="923330"/>
          </a:xfrm>
          <a:prstGeom prst="rect">
            <a:avLst/>
          </a:prstGeom>
          <a:solidFill>
            <a:schemeClr val="bg1">
              <a:lumMod val="95000"/>
            </a:schemeClr>
          </a:solidFill>
        </p:spPr>
        <p:txBody>
          <a:bodyPr wrap="square" rtlCol="0">
            <a:spAutoFit/>
          </a:bodyPr>
          <a:lstStyle/>
          <a:p>
            <a:r>
              <a:rPr lang="nb-NO" b="1" dirty="0">
                <a:latin typeface="Courier New" panose="02070309020205020404" pitchFamily="49" charset="0"/>
                <a:cs typeface="Courier New" panose="02070309020205020404" pitchFamily="49" charset="0"/>
              </a:rPr>
              <a:t>letters[-1]  </a:t>
            </a:r>
          </a:p>
          <a:p>
            <a:r>
              <a:rPr lang="nb-NO" b="1" dirty="0">
                <a:latin typeface="Courier New" panose="02070309020205020404" pitchFamily="49" charset="0"/>
                <a:cs typeface="Courier New" panose="02070309020205020404" pitchFamily="49" charset="0"/>
              </a:rPr>
              <a:t>letters[-2]  </a:t>
            </a:r>
          </a:p>
          <a:p>
            <a:r>
              <a:rPr lang="nb-NO" b="1" dirty="0">
                <a:latin typeface="Courier New" panose="02070309020205020404" pitchFamily="49" charset="0"/>
                <a:cs typeface="Courier New" panose="02070309020205020404" pitchFamily="49" charset="0"/>
              </a:rPr>
              <a:t>letters[-4]   </a:t>
            </a:r>
            <a:endParaRPr lang="pt-BR"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152120"/>
            <a:ext cx="2084308" cy="923330"/>
          </a:xfrm>
          <a:prstGeom prst="rect">
            <a:avLst/>
          </a:prstGeom>
          <a:solidFill>
            <a:schemeClr val="bg1">
              <a:lumMod val="95000"/>
            </a:schemeClr>
          </a:solidFill>
        </p:spPr>
        <p:txBody>
          <a:bodyPr wrap="square" rtlCol="0">
            <a:spAutoFit/>
          </a:bodyPr>
          <a:lstStyle/>
          <a:p>
            <a:r>
              <a:rPr lang="nb-NO" b="1" dirty="0">
                <a:solidFill>
                  <a:schemeClr val="accent2"/>
                </a:solidFill>
                <a:latin typeface="Courier New" panose="02070309020205020404" pitchFamily="49" charset="0"/>
                <a:cs typeface="Courier New" panose="02070309020205020404" pitchFamily="49" charset="0"/>
              </a:rPr>
              <a:t># 'C'</a:t>
            </a:r>
          </a:p>
          <a:p>
            <a:r>
              <a:rPr lang="nb-NO" b="1" dirty="0">
                <a:solidFill>
                  <a:schemeClr val="accent2"/>
                </a:solidFill>
                <a:latin typeface="Courier New" panose="02070309020205020404" pitchFamily="49" charset="0"/>
                <a:cs typeface="Courier New" panose="02070309020205020404" pitchFamily="49" charset="0"/>
              </a:rPr>
              <a:t># 'B'</a:t>
            </a:r>
            <a:endParaRPr lang="pt-BR" b="1" dirty="0">
              <a:solidFill>
                <a:schemeClr val="accent2"/>
              </a:solidFill>
              <a:latin typeface="Courier New" panose="02070309020205020404" pitchFamily="49" charset="0"/>
              <a:cs typeface="Courier New" panose="02070309020205020404" pitchFamily="49" charset="0"/>
            </a:endParaRPr>
          </a:p>
          <a:p>
            <a:r>
              <a:rPr lang="nb-NO" b="1" dirty="0">
                <a:solidFill>
                  <a:schemeClr val="accent2"/>
                </a:solidFill>
                <a:latin typeface="Courier New" panose="02070309020205020404" pitchFamily="49" charset="0"/>
                <a:cs typeface="Courier New" panose="02070309020205020404" pitchFamily="49" charset="0"/>
              </a:rPr>
              <a:t># 🚫 Error!</a:t>
            </a:r>
          </a:p>
        </p:txBody>
      </p:sp>
    </p:spTree>
    <p:extLst>
      <p:ext uri="{BB962C8B-B14F-4D97-AF65-F5344CB8AC3E}">
        <p14:creationId xmlns:p14="http://schemas.microsoft.com/office/powerpoint/2010/main" val="51471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2A207-D7DB-7E4C-6051-11FAC50FF72E}"/>
              </a:ext>
            </a:extLst>
          </p:cNvPr>
          <p:cNvSpPr>
            <a:spLocks noGrp="1"/>
          </p:cNvSpPr>
          <p:nvPr>
            <p:ph type="title"/>
          </p:nvPr>
        </p:nvSpPr>
        <p:spPr/>
        <p:txBody>
          <a:bodyPr/>
          <a:lstStyle/>
          <a:p>
            <a:r>
              <a:rPr lang="en-US" dirty="0"/>
              <a:t>Accessing list items (function)</a:t>
            </a:r>
          </a:p>
        </p:txBody>
      </p:sp>
      <p:sp>
        <p:nvSpPr>
          <p:cNvPr id="3" name="Content Placeholder 2">
            <a:extLst>
              <a:ext uri="{FF2B5EF4-FFF2-40B4-BE49-F238E27FC236}">
                <a16:creationId xmlns:a16="http://schemas.microsoft.com/office/drawing/2014/main" id="{B71A5F97-21B8-A621-0594-2CC07D2ED801}"/>
              </a:ext>
            </a:extLst>
          </p:cNvPr>
          <p:cNvSpPr>
            <a:spLocks noGrp="1"/>
          </p:cNvSpPr>
          <p:nvPr>
            <p:ph idx="1"/>
          </p:nvPr>
        </p:nvSpPr>
        <p:spPr/>
        <p:txBody>
          <a:bodyPr/>
          <a:lstStyle/>
          <a:p>
            <a:r>
              <a:rPr lang="en-US" dirty="0"/>
              <a:t>It's also possible to use a function from the operator module:</a:t>
            </a:r>
          </a:p>
          <a:p>
            <a:endParaRPr lang="en-US" dirty="0"/>
          </a:p>
          <a:p>
            <a:endParaRPr lang="en-US" dirty="0"/>
          </a:p>
          <a:p>
            <a:endParaRPr lang="en-US" dirty="0"/>
          </a:p>
          <a:p>
            <a:r>
              <a:rPr lang="en-US" dirty="0"/>
              <a:t>An aside: there are named functions (</a:t>
            </a:r>
            <a:r>
              <a:rPr lang="en-US" i="1" dirty="0"/>
              <a:t>add()</a:t>
            </a:r>
            <a:r>
              <a:rPr lang="en-US" dirty="0"/>
              <a:t>,</a:t>
            </a:r>
            <a:r>
              <a:rPr lang="en-US" i="1" dirty="0"/>
              <a:t> </a:t>
            </a:r>
            <a:r>
              <a:rPr lang="en-US" i="1" dirty="0" err="1"/>
              <a:t>mul</a:t>
            </a:r>
            <a:r>
              <a:rPr lang="en-US" i="1" dirty="0"/>
              <a:t>()</a:t>
            </a:r>
            <a:r>
              <a:rPr lang="en-US" dirty="0"/>
              <a:t>,</a:t>
            </a:r>
            <a:r>
              <a:rPr lang="en-US" i="1" dirty="0"/>
              <a:t> sub()</a:t>
            </a:r>
            <a:r>
              <a:rPr lang="en-US" dirty="0"/>
              <a:t>,</a:t>
            </a:r>
            <a:r>
              <a:rPr lang="en-US" i="1" dirty="0"/>
              <a:t> </a:t>
            </a:r>
            <a:r>
              <a:rPr lang="en-US" dirty="0"/>
              <a:t>etc.) for all of the standard operators (+, *, -, etc.) that you can import from the operator module</a:t>
            </a:r>
          </a:p>
        </p:txBody>
      </p:sp>
      <p:sp>
        <p:nvSpPr>
          <p:cNvPr id="4" name="TextBox 3">
            <a:extLst>
              <a:ext uri="{FF2B5EF4-FFF2-40B4-BE49-F238E27FC236}">
                <a16:creationId xmlns:a16="http://schemas.microsoft.com/office/drawing/2014/main" id="{60E8A346-8D5A-5D80-3455-75EFA623A438}"/>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t>
            </a:r>
            <a:r>
              <a:rPr lang="en-US" b="1" dirty="0" err="1">
                <a:latin typeface="Courier New" panose="02070309020205020404" pitchFamily="49" charset="0"/>
                <a:cs typeface="Courier New" panose="02070309020205020404" pitchFamily="49" charset="0"/>
              </a:rPr>
              <a:t>getitem</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getitem</a:t>
            </a:r>
            <a:r>
              <a:rPr lang="en-US" b="1" dirty="0">
                <a:latin typeface="Courier New" panose="02070309020205020404" pitchFamily="49" charset="0"/>
                <a:cs typeface="Courier New" panose="02070309020205020404" pitchFamily="49" charset="0"/>
              </a:rPr>
              <a:t>(letters, 0)</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435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4AF4-FBBC-10A0-96E0-77300A0AF71B}"/>
              </a:ext>
            </a:extLst>
          </p:cNvPr>
          <p:cNvSpPr>
            <a:spLocks noGrp="1"/>
          </p:cNvSpPr>
          <p:nvPr>
            <p:ph type="title"/>
          </p:nvPr>
        </p:nvSpPr>
        <p:spPr/>
        <p:txBody>
          <a:bodyPr/>
          <a:lstStyle/>
          <a:p>
            <a:r>
              <a:rPr lang="en-US" dirty="0"/>
              <a:t>List concatenation</a:t>
            </a:r>
          </a:p>
        </p:txBody>
      </p:sp>
      <p:sp>
        <p:nvSpPr>
          <p:cNvPr id="3" name="Content Placeholder 2">
            <a:extLst>
              <a:ext uri="{FF2B5EF4-FFF2-40B4-BE49-F238E27FC236}">
                <a16:creationId xmlns:a16="http://schemas.microsoft.com/office/drawing/2014/main" id="{41456E34-B1D0-8F4F-7F38-B5EBBAA54814}"/>
              </a:ext>
            </a:extLst>
          </p:cNvPr>
          <p:cNvSpPr>
            <a:spLocks noGrp="1"/>
          </p:cNvSpPr>
          <p:nvPr>
            <p:ph idx="1"/>
          </p:nvPr>
        </p:nvSpPr>
        <p:spPr/>
        <p:txBody>
          <a:bodyPr/>
          <a:lstStyle/>
          <a:p>
            <a:r>
              <a:rPr lang="en-US" dirty="0"/>
              <a:t>Add two lists together using the + operator:</a:t>
            </a:r>
          </a:p>
          <a:p>
            <a:endParaRPr lang="en-US" dirty="0"/>
          </a:p>
          <a:p>
            <a:endParaRPr lang="en-US" dirty="0"/>
          </a:p>
          <a:p>
            <a:r>
              <a:rPr lang="en-US" dirty="0"/>
              <a:t>Or the </a:t>
            </a:r>
            <a:r>
              <a:rPr lang="en-US" i="1" dirty="0"/>
              <a:t>add()</a:t>
            </a:r>
            <a:r>
              <a:rPr lang="en-US" dirty="0"/>
              <a:t> function:</a:t>
            </a:r>
          </a:p>
        </p:txBody>
      </p:sp>
      <p:sp>
        <p:nvSpPr>
          <p:cNvPr id="4" name="TextBox 3">
            <a:extLst>
              <a:ext uri="{FF2B5EF4-FFF2-40B4-BE49-F238E27FC236}">
                <a16:creationId xmlns:a16="http://schemas.microsoft.com/office/drawing/2014/main" id="{89C2C1E2-51AC-E42E-91D1-8460C0773EAF}"/>
              </a:ext>
            </a:extLst>
          </p:cNvPr>
          <p:cNvSpPr txBox="1"/>
          <p:nvPr/>
        </p:nvSpPr>
        <p:spPr>
          <a:xfrm>
            <a:off x="1077118" y="2309091"/>
            <a:ext cx="6631709"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 = [7.00, 7.50]</a:t>
            </a:r>
          </a:p>
          <a:p>
            <a:r>
              <a:rPr lang="en-US" b="1" dirty="0" err="1">
                <a:latin typeface="Courier New" panose="02070309020205020404" pitchFamily="49" charset="0"/>
                <a:cs typeface="Courier New" panose="02070309020205020404" pitchFamily="49" charset="0"/>
              </a:rPr>
              <a:t>all_prices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smoothie_prices</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DF9B7C07-50F0-D9DA-4900-57F962E6D758}"/>
              </a:ext>
            </a:extLst>
          </p:cNvPr>
          <p:cNvSpPr txBox="1"/>
          <p:nvPr/>
        </p:nvSpPr>
        <p:spPr>
          <a:xfrm>
            <a:off x="1077118" y="3634816"/>
            <a:ext cx="663170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from operator import add</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 [5.50, 6.50, 7.50]</a:t>
            </a:r>
          </a:p>
          <a:p>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 = [7.00, 7.50]</a:t>
            </a:r>
          </a:p>
          <a:p>
            <a:r>
              <a:rPr lang="en-US" b="1" dirty="0" err="1">
                <a:latin typeface="Courier New" panose="02070309020205020404" pitchFamily="49" charset="0"/>
                <a:cs typeface="Courier New" panose="02070309020205020404" pitchFamily="49" charset="0"/>
              </a:rPr>
              <a:t>all_prices</a:t>
            </a:r>
            <a:r>
              <a:rPr lang="en-US" b="1" dirty="0">
                <a:latin typeface="Courier New" panose="02070309020205020404" pitchFamily="49" charset="0"/>
                <a:cs typeface="Courier New" panose="02070309020205020404" pitchFamily="49" charset="0"/>
              </a:rPr>
              <a:t> = add(</a:t>
            </a:r>
            <a:r>
              <a:rPr lang="en-US" b="1" dirty="0" err="1">
                <a:latin typeface="Courier New" panose="02070309020205020404" pitchFamily="49" charset="0"/>
                <a:cs typeface="Courier New" panose="02070309020205020404" pitchFamily="49" charset="0"/>
              </a:rPr>
              <a:t>boba_prices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smoothie_prices</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0512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5AE38D-2F52-6543-51D5-A48ED1348F4E}"/>
              </a:ext>
            </a:extLst>
          </p:cNvPr>
          <p:cNvSpPr>
            <a:spLocks noGrp="1"/>
          </p:cNvSpPr>
          <p:nvPr>
            <p:ph type="title"/>
          </p:nvPr>
        </p:nvSpPr>
        <p:spPr/>
        <p:txBody>
          <a:bodyPr/>
          <a:lstStyle/>
          <a:p>
            <a:r>
              <a:rPr lang="en-US" dirty="0"/>
              <a:t>Containment</a:t>
            </a:r>
          </a:p>
        </p:txBody>
      </p:sp>
      <p:sp>
        <p:nvSpPr>
          <p:cNvPr id="5" name="Text Placeholder 4">
            <a:extLst>
              <a:ext uri="{FF2B5EF4-FFF2-40B4-BE49-F238E27FC236}">
                <a16:creationId xmlns:a16="http://schemas.microsoft.com/office/drawing/2014/main" id="{47A2A766-BD0E-AD71-6B3B-8121BF8A9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587982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34</TotalTime>
  <Words>2130</Words>
  <Application>Microsoft Office PowerPoint</Application>
  <PresentationFormat>Widescreen</PresentationFormat>
  <Paragraphs>352</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Courier New</vt:lpstr>
      <vt:lpstr>Trebuchet MS</vt:lpstr>
      <vt:lpstr>Wingdings 3</vt:lpstr>
      <vt:lpstr>Facet</vt:lpstr>
      <vt:lpstr>Lists, Strings, &amp; File I/O</vt:lpstr>
      <vt:lpstr>Lists </vt:lpstr>
      <vt:lpstr>Lists</vt:lpstr>
      <vt:lpstr>List length</vt:lpstr>
      <vt:lpstr>Accessing list items (brackets)</vt:lpstr>
      <vt:lpstr>Accessing list items (brackets)</vt:lpstr>
      <vt:lpstr>Accessing list items (function)</vt:lpstr>
      <vt:lpstr>List concatenation</vt:lpstr>
      <vt:lpstr>Containment</vt:lpstr>
      <vt:lpstr>Containment operator</vt:lpstr>
      <vt:lpstr>For statements</vt:lpstr>
      <vt:lpstr>For loop</vt:lpstr>
      <vt:lpstr>For statement execution procedure</vt:lpstr>
      <vt:lpstr>Looping through nested list</vt:lpstr>
      <vt:lpstr>Sequence unpacking in for statements</vt:lpstr>
      <vt:lpstr>String Literals</vt:lpstr>
      <vt:lpstr>What's in a string?</vt:lpstr>
      <vt:lpstr>String literals: 3 forms</vt:lpstr>
      <vt:lpstr>Strings are similar to lists</vt:lpstr>
      <vt:lpstr>Differences between lists &amp; strings</vt:lpstr>
      <vt:lpstr>Splitting strings</vt:lpstr>
      <vt:lpstr>Formatted Strings</vt:lpstr>
      <vt:lpstr>String concatenation</vt:lpstr>
      <vt:lpstr>String interpolation</vt:lpstr>
      <vt:lpstr>Expressions in f strings</vt:lpstr>
      <vt:lpstr>Slicing</vt:lpstr>
      <vt:lpstr>Slicing syntax</vt:lpstr>
      <vt:lpstr>Copying whole lists</vt:lpstr>
      <vt:lpstr>Working with Files</vt:lpstr>
      <vt:lpstr>Opening and closing files</vt:lpstr>
      <vt:lpstr>The with Statement</vt:lpstr>
      <vt:lpstr>Reading text from files</vt:lpstr>
      <vt:lpstr>Writing to files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3</cp:revision>
  <dcterms:created xsi:type="dcterms:W3CDTF">2023-08-29T17:25:32Z</dcterms:created>
  <dcterms:modified xsi:type="dcterms:W3CDTF">2023-08-29T18:00:11Z</dcterms:modified>
</cp:coreProperties>
</file>