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29"/>
  </p:notesMasterIdLst>
  <p:sldIdLst>
    <p:sldId id="256" r:id="rId2"/>
    <p:sldId id="269" r:id="rId3"/>
    <p:sldId id="257" r:id="rId4"/>
    <p:sldId id="258" r:id="rId5"/>
    <p:sldId id="260" r:id="rId6"/>
    <p:sldId id="261" r:id="rId7"/>
    <p:sldId id="259" r:id="rId8"/>
    <p:sldId id="262" r:id="rId9"/>
    <p:sldId id="263" r:id="rId10"/>
    <p:sldId id="264" r:id="rId11"/>
    <p:sldId id="265" r:id="rId12"/>
    <p:sldId id="266" r:id="rId13"/>
    <p:sldId id="267" r:id="rId14"/>
    <p:sldId id="268"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84" autoAdjust="0"/>
    <p:restoredTop sz="91869" autoAdjust="0"/>
  </p:normalViewPr>
  <p:slideViewPr>
    <p:cSldViewPr snapToGrid="0">
      <p:cViewPr varScale="1">
        <p:scale>
          <a:sx n="97" d="100"/>
          <a:sy n="97" d="100"/>
        </p:scale>
        <p:origin x="98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DA2C1C-5D35-461B-BE2B-9BA7D49B6784}" type="datetimeFigureOut">
              <a:rPr lang="en-US" smtClean="0"/>
              <a:t>9/25/2023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93853B-3783-4F0F-91D2-3E9415AA22D4}" type="slidenum">
              <a:rPr lang="en-US" smtClean="0"/>
              <a:t>‹#›</a:t>
            </a:fld>
            <a:endParaRPr lang="en-US"/>
          </a:p>
        </p:txBody>
      </p:sp>
    </p:spTree>
    <p:extLst>
      <p:ext uri="{BB962C8B-B14F-4D97-AF65-F5344CB8AC3E}">
        <p14:creationId xmlns:p14="http://schemas.microsoft.com/office/powerpoint/2010/main" val="1262823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Abstracting it is part of Homework 2</a:t>
            </a:r>
          </a:p>
        </p:txBody>
      </p:sp>
      <p:sp>
        <p:nvSpPr>
          <p:cNvPr id="4" name="Slide Number Placeholder 3"/>
          <p:cNvSpPr>
            <a:spLocks noGrp="1"/>
          </p:cNvSpPr>
          <p:nvPr>
            <p:ph type="sldNum" sz="quarter" idx="5"/>
          </p:nvPr>
        </p:nvSpPr>
        <p:spPr/>
        <p:txBody>
          <a:bodyPr/>
          <a:lstStyle/>
          <a:p>
            <a:fld id="{9593853B-3783-4F0F-91D2-3E9415AA22D4}" type="slidenum">
              <a:rPr lang="en-US" smtClean="0"/>
              <a:t>12</a:t>
            </a:fld>
            <a:endParaRPr lang="en-US"/>
          </a:p>
        </p:txBody>
      </p:sp>
    </p:spTree>
    <p:extLst>
      <p:ext uri="{BB962C8B-B14F-4D97-AF65-F5344CB8AC3E}">
        <p14:creationId xmlns:p14="http://schemas.microsoft.com/office/powerpoint/2010/main" val="2939127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Sneak peak at higher order functions in the next lecture.</a:t>
            </a:r>
          </a:p>
        </p:txBody>
      </p:sp>
      <p:sp>
        <p:nvSpPr>
          <p:cNvPr id="4" name="Slide Number Placeholder 3"/>
          <p:cNvSpPr>
            <a:spLocks noGrp="1"/>
          </p:cNvSpPr>
          <p:nvPr>
            <p:ph type="sldNum" sz="quarter" idx="5"/>
          </p:nvPr>
        </p:nvSpPr>
        <p:spPr/>
        <p:txBody>
          <a:bodyPr/>
          <a:lstStyle/>
          <a:p>
            <a:fld id="{9593853B-3783-4F0F-91D2-3E9415AA22D4}" type="slidenum">
              <a:rPr lang="en-US" smtClean="0"/>
              <a:t>15</a:t>
            </a:fld>
            <a:endParaRPr lang="en-US"/>
          </a:p>
        </p:txBody>
      </p:sp>
    </p:spTree>
    <p:extLst>
      <p:ext uri="{BB962C8B-B14F-4D97-AF65-F5344CB8AC3E}">
        <p14:creationId xmlns:p14="http://schemas.microsoft.com/office/powerpoint/2010/main" val="27349967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9/25/2023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5287471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9/25/2023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70397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9/25/2023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845118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9/25/2023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877486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9/25/2023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074702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9/25/2023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7435790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9/25/2023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5592061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9/25/2023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730503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77334" y="1930401"/>
            <a:ext cx="8596668" cy="4110962"/>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9/25/2023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974474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9/25/2023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6505349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04101E-AF47-432D-AFD7-8E25F071F894}" type="datetimeFigureOut">
              <a:rPr lang="en-US" smtClean="0"/>
              <a:t>9/25/2023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73695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304101E-AF47-432D-AFD7-8E25F071F894}" type="datetimeFigureOut">
              <a:rPr lang="en-US" smtClean="0"/>
              <a:t>9/25/2023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005511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304101E-AF47-432D-AFD7-8E25F071F894}" type="datetimeFigureOut">
              <a:rPr lang="en-US" smtClean="0"/>
              <a:t>9/25/2023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607045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04101E-AF47-432D-AFD7-8E25F071F894}" type="datetimeFigureOut">
              <a:rPr lang="en-US" smtClean="0"/>
              <a:t>9/25/2023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484483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304101E-AF47-432D-AFD7-8E25F071F894}" type="datetimeFigureOut">
              <a:rPr lang="en-US" smtClean="0"/>
              <a:t>9/25/2023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85510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
        <p:nvSpPr>
          <p:cNvPr id="5" name="Date Placeholder 4"/>
          <p:cNvSpPr>
            <a:spLocks noGrp="1"/>
          </p:cNvSpPr>
          <p:nvPr>
            <p:ph type="dt" sz="half" idx="10"/>
          </p:nvPr>
        </p:nvSpPr>
        <p:spPr/>
        <p:txBody>
          <a:bodyPr/>
          <a:lstStyle/>
          <a:p>
            <a:fld id="{1304101E-AF47-432D-AFD7-8E25F071F894}" type="datetimeFigureOut">
              <a:rPr lang="en-US" smtClean="0"/>
              <a:t>9/25/2023</a:t>
            </a:fld>
            <a:endParaRPr lang="en-US"/>
          </a:p>
        </p:txBody>
      </p:sp>
    </p:spTree>
    <p:extLst>
      <p:ext uri="{BB962C8B-B14F-4D97-AF65-F5344CB8AC3E}">
        <p14:creationId xmlns:p14="http://schemas.microsoft.com/office/powerpoint/2010/main" val="3616203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304101E-AF47-432D-AFD7-8E25F071F894}" type="datetimeFigureOut">
              <a:rPr lang="en-US" smtClean="0"/>
              <a:t>9/25/2023</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C7F1683-A07E-4CF5-8767-C0311F34AD57}" type="slidenum">
              <a:rPr lang="en-US" smtClean="0"/>
              <a:t>‹#›</a:t>
            </a:fld>
            <a:endParaRPr lang="en-US"/>
          </a:p>
        </p:txBody>
      </p:sp>
    </p:spTree>
    <p:extLst>
      <p:ext uri="{BB962C8B-B14F-4D97-AF65-F5344CB8AC3E}">
        <p14:creationId xmlns:p14="http://schemas.microsoft.com/office/powerpoint/2010/main" val="123238872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pythontutor.com/composingprograms.html#code=x%20%3D%201%0Ay%20%3D%20x%0Ax%20%3D%202%20%2B%20x%0Az%20%3D%20x%20%2B%20y&amp;cumulative=false&amp;curInstr=0&amp;heapPrimitives=nevernest&amp;mode=display&amp;origin=opt-frontend.js&amp;py=3&amp;rawInputLstJSON=%5B%5D&amp;textReferences=false" TargetMode="Externa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hyperlink" Target="http://pythontutor.com/composingprograms.html#code=x%20%3D%201%0Ay%20%3D%20x%0Ax%20%3D%202%20%2B%20x%0Az%20%3D%20x%20%2B%20y&amp;cumulative=true&amp;curInstr=0&amp;heapPrimitives=nevernest&amp;mode=display&amp;origin=opt-frontend.js&amp;py=3&amp;rawInputLstJSON=%5B%5D&amp;textReferences=false"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hyperlink" Target="http://pythontutor.com/composingprograms.html#code=def%20add%28num1,%20num2%29%3A%0A%20%20%20%20sum%20%3D%20num1%20%2B%20num2%0A%20%20%20%20return%20sum%0A%20%20%20%20%0Aresult%20%3D%20add%282,%204%29&amp;cumulative=true&amp;curInstr=0&amp;heapPrimitives=nevernest&amp;mode=display&amp;origin=opt-frontend.js&amp;py=3&amp;rawInputLstJSON=%5B%5D&amp;textReferences=false"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hyperlink" Target="http://pythontutor.com/composingprograms.html#code=def%20add%28num1,%20num2%29%3A%0A%20%20%20%20sum%20%3D%20num1%20%2B%20num2%0A%20%20%20%20return%20sum%0A%20%20%20%20%0Aresult%20%3D%20add%282,%204%29&amp;cumulative=true&amp;curInstr=0&amp;heapPrimitives=nevernest&amp;mode=display&amp;origin=opt-frontend.js&amp;py=3&amp;rawInputLstJSON=%5B%5D&amp;textReferences=false" TargetMode="External"/></Relationships>
</file>

<file path=ppt/slides/_rels/slide2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pythontutor.com/composingprograms.html#code=def%20exclamify%28text%29%3A%0A%20%20%20%20start_exclaim%20%3D%20%22%C2%A1%22%0A%20%20%20%20end_exclaim%20%3D%20%22!%22%0A%20%20%20%20return%20start_exclaim%20%2B%20text%20%2B%20end_exclaim%0A%0Aexclamify%28%22the%20snails%20are%20eating%20my%20lupines%22%29&amp;cumulative=false&amp;curInstr=0&amp;heapPrimitives=nevernest&amp;mode=display&amp;origin=opt-frontend.js&amp;py=3&amp;rawInputLstJSON=%5B%5D&amp;textReferences=false" TargetMode="External"/><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pythontutor.com/composingprograms.html#code=start_exclaim%20%3D%20%22%C2%A1%22%0Aend_exclaim%20%3D%20%22%E2%9D%A3%EF%B8%8F%22%0A%0Adef%20exclamify%28text%29%3A%0A%20%20%20%20return%20start_exclaim%20%2B%20text%20%2B%20end_exclaim%0A%0Aexclamify%28%22the%20voles%20are%20digging%20such%20holes%22%29&amp;cumulative=false&amp;curInstr=0&amp;heapPrimitives=nevernest&amp;mode=display&amp;origin=opt-frontend.js&amp;py=3&amp;rawInputLstJSON=%5B%5D&amp;textReferences=false" TargetMode="External"/><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pythontutor.com/composingprograms.html#code=def%20exclamify%28text%29%3A%0A%20%20%20%20end_exclaim%20%3D%20%22%E2%81%89%EF%B8%8F%EF%B8%8F%EF%B8%8F%22%0A%20%20%20%20return%20start_exclaim%20%2B%20text%20%2B%20end_exclaim%0A%0Aexclamify%28%22the%20voles%20are%20digging%20such%20holes%22%29&amp;cumulative=false&amp;curInstr=0&amp;heapPrimitives=nevernest&amp;mode=display&amp;origin=opt-frontend.js&amp;py=3&amp;rawInputLstJSON=%5B%5D&amp;textReferences=false" TargetMode="External"/><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docs.python.org/3/library/functions.html#round"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3CB0C-B1F0-84C2-69C4-5E14111E3589}"/>
              </a:ext>
            </a:extLst>
          </p:cNvPr>
          <p:cNvSpPr>
            <a:spLocks noGrp="1"/>
          </p:cNvSpPr>
          <p:nvPr>
            <p:ph type="ctrTitle"/>
          </p:nvPr>
        </p:nvSpPr>
        <p:spPr/>
        <p:txBody>
          <a:bodyPr/>
          <a:lstStyle/>
          <a:p>
            <a:r>
              <a:rPr lang="en-US" dirty="0"/>
              <a:t>Abstraction, Names, and Frames</a:t>
            </a:r>
          </a:p>
        </p:txBody>
      </p:sp>
      <p:sp>
        <p:nvSpPr>
          <p:cNvPr id="3" name="Subtitle 2">
            <a:extLst>
              <a:ext uri="{FF2B5EF4-FFF2-40B4-BE49-F238E27FC236}">
                <a16:creationId xmlns:a16="http://schemas.microsoft.com/office/drawing/2014/main" id="{9EFD59BC-C82B-9350-7716-F96F9C6993A0}"/>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3038038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3260AA-737D-4C52-0E52-B93CC6B0271D}"/>
              </a:ext>
            </a:extLst>
          </p:cNvPr>
          <p:cNvSpPr>
            <a:spLocks noGrp="1"/>
          </p:cNvSpPr>
          <p:nvPr>
            <p:ph type="title"/>
          </p:nvPr>
        </p:nvSpPr>
        <p:spPr/>
        <p:txBody>
          <a:bodyPr/>
          <a:lstStyle/>
          <a:p>
            <a:r>
              <a:rPr lang="en-US" dirty="0"/>
              <a:t>Not all implementations are equal</a:t>
            </a:r>
          </a:p>
        </p:txBody>
      </p:sp>
      <p:sp>
        <p:nvSpPr>
          <p:cNvPr id="3" name="Content Placeholder 2">
            <a:extLst>
              <a:ext uri="{FF2B5EF4-FFF2-40B4-BE49-F238E27FC236}">
                <a16:creationId xmlns:a16="http://schemas.microsoft.com/office/drawing/2014/main" id="{C23E753E-74C2-10EB-F7CB-946BA7E866D4}"/>
              </a:ext>
            </a:extLst>
          </p:cNvPr>
          <p:cNvSpPr>
            <a:spLocks noGrp="1"/>
          </p:cNvSpPr>
          <p:nvPr>
            <p:ph idx="1"/>
          </p:nvPr>
        </p:nvSpPr>
        <p:spPr/>
        <p:txBody>
          <a:bodyPr/>
          <a:lstStyle/>
          <a:p>
            <a:r>
              <a:rPr lang="en-US" dirty="0"/>
              <a:t>An implementation may have practical consequences:</a:t>
            </a:r>
          </a:p>
          <a:p>
            <a:pPr lvl="1"/>
            <a:r>
              <a:rPr lang="en-US" dirty="0"/>
              <a:t>Affecting the size of the program</a:t>
            </a:r>
          </a:p>
          <a:p>
            <a:pPr lvl="1"/>
            <a:r>
              <a:rPr lang="en-US" dirty="0"/>
              <a:t>Affecting the speed of the program's execution</a:t>
            </a:r>
          </a:p>
          <a:p>
            <a:r>
              <a:rPr lang="en-US" dirty="0"/>
              <a:t>Not the ideal implementation:</a:t>
            </a:r>
          </a:p>
          <a:p>
            <a:endParaRPr lang="en-US" dirty="0"/>
          </a:p>
          <a:p>
            <a:endParaRPr lang="en-US" dirty="0"/>
          </a:p>
          <a:p>
            <a:endParaRPr lang="en-US" dirty="0"/>
          </a:p>
          <a:p>
            <a:r>
              <a:rPr lang="en-US" dirty="0"/>
              <a:t>But you can cross that bridge 🌁 when you come to it.</a:t>
            </a:r>
          </a:p>
        </p:txBody>
      </p:sp>
      <p:sp>
        <p:nvSpPr>
          <p:cNvPr id="4" name="TextBox 3">
            <a:extLst>
              <a:ext uri="{FF2B5EF4-FFF2-40B4-BE49-F238E27FC236}">
                <a16:creationId xmlns:a16="http://schemas.microsoft.com/office/drawing/2014/main" id="{0C28CD8D-DDC8-0A72-92F1-9931039E9A67}"/>
              </a:ext>
            </a:extLst>
          </p:cNvPr>
          <p:cNvSpPr txBox="1"/>
          <p:nvPr/>
        </p:nvSpPr>
        <p:spPr>
          <a:xfrm>
            <a:off x="966140" y="3524660"/>
            <a:ext cx="6951268" cy="1200329"/>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from operator import </a:t>
            </a:r>
            <a:r>
              <a:rPr lang="en-US" b="1" dirty="0" err="1">
                <a:latin typeface="Courier New" panose="02070309020205020404" pitchFamily="49" charset="0"/>
                <a:cs typeface="Courier New" panose="02070309020205020404" pitchFamily="49" charset="0"/>
              </a:rPr>
              <a:t>mul</a:t>
            </a:r>
            <a:endParaRPr lang="en-US" b="1" dirty="0">
              <a:latin typeface="Courier New" panose="02070309020205020404" pitchFamily="49" charset="0"/>
              <a:cs typeface="Courier New" panose="02070309020205020404" pitchFamily="49" charset="0"/>
            </a:endParaRP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def square(x): </a:t>
            </a:r>
          </a:p>
          <a:p>
            <a:r>
              <a:rPr lang="en-US" b="1" dirty="0">
                <a:latin typeface="Courier New" panose="02070309020205020404" pitchFamily="49" charset="0"/>
                <a:cs typeface="Courier New" panose="02070309020205020404" pitchFamily="49" charset="0"/>
              </a:rPr>
              <a:t>    return </a:t>
            </a:r>
            <a:r>
              <a:rPr lang="en-US" b="1" dirty="0" err="1">
                <a:latin typeface="Courier New" panose="02070309020205020404" pitchFamily="49" charset="0"/>
                <a:cs typeface="Courier New" panose="02070309020205020404" pitchFamily="49" charset="0"/>
              </a:rPr>
              <a:t>mul</a:t>
            </a:r>
            <a:r>
              <a:rPr lang="en-US" b="1" dirty="0">
                <a:latin typeface="Courier New" panose="02070309020205020404" pitchFamily="49" charset="0"/>
                <a:cs typeface="Courier New" panose="02070309020205020404" pitchFamily="49" charset="0"/>
              </a:rPr>
              <a:t>(x, x)</a:t>
            </a:r>
          </a:p>
        </p:txBody>
      </p:sp>
    </p:spTree>
    <p:extLst>
      <p:ext uri="{BB962C8B-B14F-4D97-AF65-F5344CB8AC3E}">
        <p14:creationId xmlns:p14="http://schemas.microsoft.com/office/powerpoint/2010/main" val="1160608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796D1-49CD-C4F9-8E60-4A81F8DE78E6}"/>
              </a:ext>
            </a:extLst>
          </p:cNvPr>
          <p:cNvSpPr>
            <a:spLocks noGrp="1"/>
          </p:cNvSpPr>
          <p:nvPr>
            <p:ph type="title"/>
          </p:nvPr>
        </p:nvSpPr>
        <p:spPr/>
        <p:txBody>
          <a:bodyPr/>
          <a:lstStyle/>
          <a:p>
            <a:r>
              <a:rPr lang="en-US" dirty="0"/>
              <a:t>Examples – darken()</a:t>
            </a:r>
          </a:p>
        </p:txBody>
      </p:sp>
      <p:sp>
        <p:nvSpPr>
          <p:cNvPr id="3" name="Content Placeholder 2">
            <a:extLst>
              <a:ext uri="{FF2B5EF4-FFF2-40B4-BE49-F238E27FC236}">
                <a16:creationId xmlns:a16="http://schemas.microsoft.com/office/drawing/2014/main" id="{4FAA5CE5-9233-2BD9-A169-862AE1DBFA5D}"/>
              </a:ext>
            </a:extLst>
          </p:cNvPr>
          <p:cNvSpPr>
            <a:spLocks noGrp="1"/>
          </p:cNvSpPr>
          <p:nvPr>
            <p:ph idx="1"/>
          </p:nvPr>
        </p:nvSpPr>
        <p:spPr/>
        <p:txBody>
          <a:bodyPr/>
          <a:lstStyle/>
          <a:p>
            <a:r>
              <a:rPr lang="en-US" dirty="0"/>
              <a:t>Can we generalize (abstraction by parameterization) our darken function from last time?</a:t>
            </a:r>
          </a:p>
        </p:txBody>
      </p:sp>
      <p:sp>
        <p:nvSpPr>
          <p:cNvPr id="4" name="TextBox 3">
            <a:extLst>
              <a:ext uri="{FF2B5EF4-FFF2-40B4-BE49-F238E27FC236}">
                <a16:creationId xmlns:a16="http://schemas.microsoft.com/office/drawing/2014/main" id="{712875A3-B306-B0FB-F0C5-4EA4ABC8D51D}"/>
              </a:ext>
            </a:extLst>
          </p:cNvPr>
          <p:cNvSpPr txBox="1"/>
          <p:nvPr/>
        </p:nvSpPr>
        <p:spPr>
          <a:xfrm>
            <a:off x="1008293" y="2622601"/>
            <a:ext cx="8265709" cy="1477328"/>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darken(image):</a:t>
            </a:r>
          </a:p>
          <a:p>
            <a:r>
              <a:rPr lang="en-US" b="1" dirty="0">
                <a:latin typeface="Courier New" panose="02070309020205020404" pitchFamily="49" charset="0"/>
                <a:cs typeface="Courier New" panose="02070309020205020404" pitchFamily="49" charset="0"/>
              </a:rPr>
              <a:t>    for pixel in image:</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pixel.red</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pixel.red</a:t>
            </a:r>
            <a:r>
              <a:rPr lang="en-US" b="1" dirty="0">
                <a:latin typeface="Courier New" panose="02070309020205020404" pitchFamily="49" charset="0"/>
                <a:cs typeface="Courier New" panose="02070309020205020404" pitchFamily="49" charset="0"/>
              </a:rPr>
              <a:t> * 0.5</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pixel.green</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pixel.green</a:t>
            </a:r>
            <a:r>
              <a:rPr lang="en-US" b="1" dirty="0">
                <a:latin typeface="Courier New" panose="02070309020205020404" pitchFamily="49" charset="0"/>
                <a:cs typeface="Courier New" panose="02070309020205020404" pitchFamily="49" charset="0"/>
              </a:rPr>
              <a:t> * 0.5</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pixel.blue</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pixel.blue</a:t>
            </a:r>
            <a:r>
              <a:rPr lang="en-US" b="1" dirty="0">
                <a:latin typeface="Courier New" panose="02070309020205020404" pitchFamily="49" charset="0"/>
                <a:cs typeface="Courier New" panose="02070309020205020404" pitchFamily="49" charset="0"/>
              </a:rPr>
              <a:t> * 0.5</a:t>
            </a:r>
          </a:p>
        </p:txBody>
      </p:sp>
      <p:sp>
        <p:nvSpPr>
          <p:cNvPr id="5" name="TextBox 4">
            <a:extLst>
              <a:ext uri="{FF2B5EF4-FFF2-40B4-BE49-F238E27FC236}">
                <a16:creationId xmlns:a16="http://schemas.microsoft.com/office/drawing/2014/main" id="{D0BB4757-C9A3-2560-966B-ECDCD84E269D}"/>
              </a:ext>
            </a:extLst>
          </p:cNvPr>
          <p:cNvSpPr txBox="1"/>
          <p:nvPr/>
        </p:nvSpPr>
        <p:spPr>
          <a:xfrm>
            <a:off x="1008293" y="4148240"/>
            <a:ext cx="8265709" cy="2308324"/>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darken(image, factor):</a:t>
            </a:r>
          </a:p>
          <a:p>
            <a:r>
              <a:rPr lang="en-US" b="1" dirty="0">
                <a:latin typeface="Courier New" panose="02070309020205020404" pitchFamily="49" charset="0"/>
                <a:cs typeface="Courier New" panose="02070309020205020404" pitchFamily="49" charset="0"/>
              </a:rPr>
              <a:t>""" Reduce the intensity of an image to factor of its </a:t>
            </a:r>
          </a:p>
          <a:p>
            <a:r>
              <a:rPr lang="en-US" b="1" dirty="0">
                <a:latin typeface="Courier New" panose="02070309020205020404" pitchFamily="49" charset="0"/>
                <a:cs typeface="Courier New" panose="02070309020205020404" pitchFamily="49" charset="0"/>
              </a:rPr>
              <a:t>    original value. 0 = fully black, 1 = no effect.</a:t>
            </a:r>
          </a:p>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for pixel in image:</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pixel.red</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pixel.red</a:t>
            </a:r>
            <a:r>
              <a:rPr lang="en-US" b="1" dirty="0">
                <a:latin typeface="Courier New" panose="02070309020205020404" pitchFamily="49" charset="0"/>
                <a:cs typeface="Courier New" panose="02070309020205020404" pitchFamily="49" charset="0"/>
              </a:rPr>
              <a:t> * factor</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pixel.green</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pixel.green</a:t>
            </a:r>
            <a:r>
              <a:rPr lang="en-US" b="1" dirty="0">
                <a:latin typeface="Courier New" panose="02070309020205020404" pitchFamily="49" charset="0"/>
                <a:cs typeface="Courier New" panose="02070309020205020404" pitchFamily="49" charset="0"/>
              </a:rPr>
              <a:t> * factor</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pixel.blue</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pixel.blue</a:t>
            </a:r>
            <a:r>
              <a:rPr lang="en-US" b="1" dirty="0">
                <a:latin typeface="Courier New" panose="02070309020205020404" pitchFamily="49" charset="0"/>
                <a:cs typeface="Courier New" panose="02070309020205020404" pitchFamily="49" charset="0"/>
              </a:rPr>
              <a:t> * factor</a:t>
            </a:r>
          </a:p>
        </p:txBody>
      </p:sp>
    </p:spTree>
    <p:extLst>
      <p:ext uri="{BB962C8B-B14F-4D97-AF65-F5344CB8AC3E}">
        <p14:creationId xmlns:p14="http://schemas.microsoft.com/office/powerpoint/2010/main" val="3570735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E180CC-D58E-AE33-892F-6A621391980D}"/>
              </a:ext>
            </a:extLst>
          </p:cNvPr>
          <p:cNvSpPr>
            <a:spLocks noGrp="1"/>
          </p:cNvSpPr>
          <p:nvPr>
            <p:ph type="title"/>
          </p:nvPr>
        </p:nvSpPr>
        <p:spPr/>
        <p:txBody>
          <a:bodyPr/>
          <a:lstStyle/>
          <a:p>
            <a:r>
              <a:rPr lang="en-US" dirty="0"/>
              <a:t>Examples – adding a border</a:t>
            </a:r>
          </a:p>
        </p:txBody>
      </p:sp>
      <p:sp>
        <p:nvSpPr>
          <p:cNvPr id="3" name="Content Placeholder 2">
            <a:extLst>
              <a:ext uri="{FF2B5EF4-FFF2-40B4-BE49-F238E27FC236}">
                <a16:creationId xmlns:a16="http://schemas.microsoft.com/office/drawing/2014/main" id="{573E435C-365B-73FE-F4D0-06BC1755EC0A}"/>
              </a:ext>
            </a:extLst>
          </p:cNvPr>
          <p:cNvSpPr>
            <a:spLocks noGrp="1"/>
          </p:cNvSpPr>
          <p:nvPr>
            <p:ph idx="1"/>
          </p:nvPr>
        </p:nvSpPr>
        <p:spPr/>
        <p:txBody>
          <a:bodyPr/>
          <a:lstStyle/>
          <a:p>
            <a:r>
              <a:rPr lang="en-US" dirty="0"/>
              <a:t>Remember this function?</a:t>
            </a:r>
          </a:p>
        </p:txBody>
      </p:sp>
      <p:sp>
        <p:nvSpPr>
          <p:cNvPr id="4" name="TextBox 3">
            <a:extLst>
              <a:ext uri="{FF2B5EF4-FFF2-40B4-BE49-F238E27FC236}">
                <a16:creationId xmlns:a16="http://schemas.microsoft.com/office/drawing/2014/main" id="{B31FDB77-3BD4-19B9-C6B5-9EFB44D8401B}"/>
              </a:ext>
            </a:extLst>
          </p:cNvPr>
          <p:cNvSpPr txBox="1"/>
          <p:nvPr/>
        </p:nvSpPr>
        <p:spPr>
          <a:xfrm>
            <a:off x="1026126" y="2298046"/>
            <a:ext cx="10734514" cy="4431983"/>
          </a:xfrm>
          <a:prstGeom prst="rect">
            <a:avLst/>
          </a:prstGeom>
          <a:solidFill>
            <a:schemeClr val="bg1">
              <a:lumMod val="95000"/>
            </a:schemeClr>
          </a:solidFill>
        </p:spPr>
        <p:txBody>
          <a:bodyPr wrap="square" rtlCol="0">
            <a:spAutoFit/>
          </a:bodyPr>
          <a:lstStyle/>
          <a:p>
            <a:r>
              <a:rPr lang="en-US" sz="1600" b="1" dirty="0">
                <a:latin typeface="Courier New" panose="02070309020205020404" pitchFamily="49" charset="0"/>
                <a:cs typeface="Courier New" panose="02070309020205020404" pitchFamily="49" charset="0"/>
              </a:rPr>
              <a:t>def </a:t>
            </a:r>
            <a:r>
              <a:rPr lang="en-US" sz="1600" b="1" dirty="0" err="1">
                <a:latin typeface="Courier New" panose="02070309020205020404" pitchFamily="49" charset="0"/>
                <a:cs typeface="Courier New" panose="02070309020205020404" pitchFamily="49" charset="0"/>
              </a:rPr>
              <a:t>bottom_black_border</a:t>
            </a:r>
            <a:r>
              <a:rPr lang="en-US" sz="1600" b="1" dirty="0">
                <a:latin typeface="Courier New" panose="02070309020205020404" pitchFamily="49" charset="0"/>
                <a:cs typeface="Courier New" panose="02070309020205020404" pitchFamily="49" charset="0"/>
              </a:rPr>
              <a:t>(image):</a:t>
            </a:r>
          </a:p>
          <a:p>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new_image</a:t>
            </a:r>
            <a:r>
              <a:rPr lang="en-US" sz="1600" b="1" dirty="0">
                <a:latin typeface="Courier New" panose="02070309020205020404" pitchFamily="49" charset="0"/>
                <a:cs typeface="Courier New" panose="02070309020205020404" pitchFamily="49" charset="0"/>
              </a:rPr>
              <a:t> = </a:t>
            </a:r>
            <a:r>
              <a:rPr lang="en-US" sz="1600" b="1" dirty="0" err="1">
                <a:latin typeface="Courier New" panose="02070309020205020404" pitchFamily="49" charset="0"/>
                <a:cs typeface="Courier New" panose="02070309020205020404" pitchFamily="49" charset="0"/>
              </a:rPr>
              <a:t>Image.blank</a:t>
            </a:r>
            <a:r>
              <a:rPr lang="en-US" sz="1600" b="1" dirty="0">
                <a:latin typeface="Courier New" panose="02070309020205020404" pitchFamily="49" charset="0"/>
                <a:cs typeface="Courier New" panose="02070309020205020404" pitchFamily="49" charset="0"/>
              </a:rPr>
              <a:t>(</a:t>
            </a:r>
            <a:r>
              <a:rPr lang="en-US" sz="1600" b="1" dirty="0" err="1">
                <a:latin typeface="Courier New" panose="02070309020205020404" pitchFamily="49" charset="0"/>
                <a:cs typeface="Courier New" panose="02070309020205020404" pitchFamily="49" charset="0"/>
              </a:rPr>
              <a:t>image.width</a:t>
            </a:r>
            <a:r>
              <a:rPr lang="en-US" sz="1600" b="1" dirty="0">
                <a:latin typeface="Courier New" panose="02070309020205020404" pitchFamily="49" charset="0"/>
                <a:cs typeface="Courier New" panose="02070309020205020404" pitchFamily="49" charset="0"/>
              </a:rPr>
              <a:t>, image.height+50)  # Create the larger image.</a:t>
            </a:r>
          </a:p>
          <a:p>
            <a:r>
              <a:rPr lang="en-US" sz="1600" b="1" dirty="0">
                <a:latin typeface="Courier New" panose="02070309020205020404" pitchFamily="49" charset="0"/>
                <a:cs typeface="Courier New" panose="02070309020205020404" pitchFamily="49" charset="0"/>
              </a:rPr>
              <a:t>    for y in range(</a:t>
            </a:r>
            <a:r>
              <a:rPr lang="en-US" sz="1600" b="1" dirty="0" err="1">
                <a:latin typeface="Courier New" panose="02070309020205020404" pitchFamily="49" charset="0"/>
                <a:cs typeface="Courier New" panose="02070309020205020404" pitchFamily="49" charset="0"/>
              </a:rPr>
              <a:t>image.height</a:t>
            </a:r>
            <a:r>
              <a:rPr lang="en-US" sz="1600" b="1" dirty="0">
                <a:latin typeface="Courier New" panose="02070309020205020404" pitchFamily="49" charset="0"/>
                <a:cs typeface="Courier New" panose="02070309020205020404" pitchFamily="49" charset="0"/>
              </a:rPr>
              <a:t>):                          # Copy the original image</a:t>
            </a:r>
          </a:p>
          <a:p>
            <a:r>
              <a:rPr lang="en-US" sz="1600" b="1" dirty="0">
                <a:latin typeface="Courier New" panose="02070309020205020404" pitchFamily="49" charset="0"/>
                <a:cs typeface="Courier New" panose="02070309020205020404" pitchFamily="49" charset="0"/>
              </a:rPr>
              <a:t>        for x in range(</a:t>
            </a:r>
            <a:r>
              <a:rPr lang="en-US" sz="1600" b="1" dirty="0" err="1">
                <a:latin typeface="Courier New" panose="02070309020205020404" pitchFamily="49" charset="0"/>
                <a:cs typeface="Courier New" panose="02070309020205020404" pitchFamily="49" charset="0"/>
              </a:rPr>
              <a:t>image.width</a:t>
            </a:r>
            <a:r>
              <a:rPr lang="en-US" sz="1600" b="1" dirty="0">
                <a:latin typeface="Courier New" panose="02070309020205020404" pitchFamily="49" charset="0"/>
                <a:cs typeface="Courier New" panose="02070309020205020404" pitchFamily="49" charset="0"/>
              </a:rPr>
              <a:t>):                       #  into the top of the new</a:t>
            </a:r>
          </a:p>
          <a:p>
            <a:r>
              <a:rPr lang="en-US" sz="1600" b="1" dirty="0">
                <a:latin typeface="Courier New" panose="02070309020205020404" pitchFamily="49" charset="0"/>
                <a:cs typeface="Courier New" panose="02070309020205020404" pitchFamily="49" charset="0"/>
              </a:rPr>
              <a:t>            pixel = </a:t>
            </a:r>
            <a:r>
              <a:rPr lang="en-US" sz="1600" b="1" dirty="0" err="1">
                <a:latin typeface="Courier New" panose="02070309020205020404" pitchFamily="49" charset="0"/>
                <a:cs typeface="Courier New" panose="02070309020205020404" pitchFamily="49" charset="0"/>
              </a:rPr>
              <a:t>image.get_pixel</a:t>
            </a:r>
            <a:r>
              <a:rPr lang="en-US" sz="1600" b="1" dirty="0">
                <a:latin typeface="Courier New" panose="02070309020205020404" pitchFamily="49" charset="0"/>
                <a:cs typeface="Courier New" panose="02070309020205020404" pitchFamily="49" charset="0"/>
              </a:rPr>
              <a:t>(x, y)                  #  one.</a:t>
            </a:r>
          </a:p>
          <a:p>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pixel_new</a:t>
            </a:r>
            <a:r>
              <a:rPr lang="en-US" sz="1600" b="1" dirty="0">
                <a:latin typeface="Courier New" panose="02070309020205020404" pitchFamily="49" charset="0"/>
                <a:cs typeface="Courier New" panose="02070309020205020404" pitchFamily="49" charset="0"/>
              </a:rPr>
              <a:t> = </a:t>
            </a:r>
            <a:r>
              <a:rPr lang="en-US" sz="1600" b="1" dirty="0" err="1">
                <a:latin typeface="Courier New" panose="02070309020205020404" pitchFamily="49" charset="0"/>
                <a:cs typeface="Courier New" panose="02070309020205020404" pitchFamily="49" charset="0"/>
              </a:rPr>
              <a:t>new_image.get_pixel</a:t>
            </a:r>
            <a:r>
              <a:rPr lang="en-US" sz="1600" b="1" dirty="0">
                <a:latin typeface="Courier New" panose="02070309020205020404" pitchFamily="49" charset="0"/>
                <a:cs typeface="Courier New" panose="02070309020205020404" pitchFamily="49" charset="0"/>
              </a:rPr>
              <a:t>(x, y)</a:t>
            </a:r>
          </a:p>
          <a:p>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pixel_new.red</a:t>
            </a:r>
            <a:r>
              <a:rPr lang="en-US" sz="1600" b="1" dirty="0">
                <a:latin typeface="Courier New" panose="02070309020205020404" pitchFamily="49" charset="0"/>
                <a:cs typeface="Courier New" panose="02070309020205020404" pitchFamily="49" charset="0"/>
              </a:rPr>
              <a:t> = </a:t>
            </a:r>
            <a:r>
              <a:rPr lang="en-US" sz="1600" b="1" dirty="0" err="1">
                <a:latin typeface="Courier New" panose="02070309020205020404" pitchFamily="49" charset="0"/>
                <a:cs typeface="Courier New" panose="02070309020205020404" pitchFamily="49" charset="0"/>
              </a:rPr>
              <a:t>pixel.red</a:t>
            </a:r>
            <a:endParaRPr lang="en-US" sz="1600" b="1" dirty="0">
              <a:latin typeface="Courier New" panose="02070309020205020404" pitchFamily="49" charset="0"/>
              <a:cs typeface="Courier New" panose="02070309020205020404" pitchFamily="49" charset="0"/>
            </a:endParaRPr>
          </a:p>
          <a:p>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pixel_new.green</a:t>
            </a:r>
            <a:r>
              <a:rPr lang="en-US" sz="1600" b="1" dirty="0">
                <a:latin typeface="Courier New" panose="02070309020205020404" pitchFamily="49" charset="0"/>
                <a:cs typeface="Courier New" panose="02070309020205020404" pitchFamily="49" charset="0"/>
              </a:rPr>
              <a:t> = </a:t>
            </a:r>
            <a:r>
              <a:rPr lang="en-US" sz="1600" b="1" dirty="0" err="1">
                <a:latin typeface="Courier New" panose="02070309020205020404" pitchFamily="49" charset="0"/>
                <a:cs typeface="Courier New" panose="02070309020205020404" pitchFamily="49" charset="0"/>
              </a:rPr>
              <a:t>pixel.green</a:t>
            </a:r>
            <a:endParaRPr lang="en-US" sz="1600" b="1" dirty="0">
              <a:latin typeface="Courier New" panose="02070309020205020404" pitchFamily="49" charset="0"/>
              <a:cs typeface="Courier New" panose="02070309020205020404" pitchFamily="49" charset="0"/>
            </a:endParaRPr>
          </a:p>
          <a:p>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pixel_new.blue</a:t>
            </a:r>
            <a:r>
              <a:rPr lang="en-US" sz="1600" b="1" dirty="0">
                <a:latin typeface="Courier New" panose="02070309020205020404" pitchFamily="49" charset="0"/>
                <a:cs typeface="Courier New" panose="02070309020205020404" pitchFamily="49" charset="0"/>
              </a:rPr>
              <a:t> = </a:t>
            </a:r>
            <a:r>
              <a:rPr lang="en-US" sz="1600" b="1" dirty="0" err="1">
                <a:latin typeface="Courier New" panose="02070309020205020404" pitchFamily="49" charset="0"/>
                <a:cs typeface="Courier New" panose="02070309020205020404" pitchFamily="49" charset="0"/>
              </a:rPr>
              <a:t>pixel.blue</a:t>
            </a:r>
            <a:endParaRPr lang="en-US" sz="1600" b="1" dirty="0">
              <a:latin typeface="Courier New" panose="02070309020205020404" pitchFamily="49" charset="0"/>
              <a:cs typeface="Courier New" panose="02070309020205020404" pitchFamily="49" charset="0"/>
            </a:endParaRPr>
          </a:p>
          <a:p>
            <a:r>
              <a:rPr lang="en-US" sz="1600" b="1" dirty="0">
                <a:latin typeface="Courier New" panose="02070309020205020404" pitchFamily="49" charset="0"/>
                <a:cs typeface="Courier New" panose="02070309020205020404" pitchFamily="49" charset="0"/>
              </a:rPr>
              <a:t>    for y in range(image.height,image.height+50):          # Make the pixels in the</a:t>
            </a:r>
          </a:p>
          <a:p>
            <a:r>
              <a:rPr lang="en-US" sz="1600" b="1" dirty="0">
                <a:latin typeface="Courier New" panose="02070309020205020404" pitchFamily="49" charset="0"/>
                <a:cs typeface="Courier New" panose="02070309020205020404" pitchFamily="49" charset="0"/>
              </a:rPr>
              <a:t>        for x in range(</a:t>
            </a:r>
            <a:r>
              <a:rPr lang="en-US" sz="1600" b="1" dirty="0" err="1">
                <a:latin typeface="Courier New" panose="02070309020205020404" pitchFamily="49" charset="0"/>
                <a:cs typeface="Courier New" panose="02070309020205020404" pitchFamily="49" charset="0"/>
              </a:rPr>
              <a:t>image.width</a:t>
            </a:r>
            <a:r>
              <a:rPr lang="en-US" sz="1600" b="1" dirty="0">
                <a:latin typeface="Courier New" panose="02070309020205020404" pitchFamily="49" charset="0"/>
                <a:cs typeface="Courier New" panose="02070309020205020404" pitchFamily="49" charset="0"/>
              </a:rPr>
              <a:t>):                       #  bottom black. RGB for</a:t>
            </a:r>
          </a:p>
          <a:p>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pixel_new</a:t>
            </a:r>
            <a:r>
              <a:rPr lang="en-US" sz="1600" b="1" dirty="0">
                <a:latin typeface="Courier New" panose="02070309020205020404" pitchFamily="49" charset="0"/>
                <a:cs typeface="Courier New" panose="02070309020205020404" pitchFamily="49" charset="0"/>
              </a:rPr>
              <a:t> = </a:t>
            </a:r>
            <a:r>
              <a:rPr lang="en-US" sz="1600" b="1" dirty="0" err="1">
                <a:latin typeface="Courier New" panose="02070309020205020404" pitchFamily="49" charset="0"/>
                <a:cs typeface="Courier New" panose="02070309020205020404" pitchFamily="49" charset="0"/>
              </a:rPr>
              <a:t>new_image.get_pixel</a:t>
            </a:r>
            <a:r>
              <a:rPr lang="en-US" sz="1600" b="1" dirty="0">
                <a:latin typeface="Courier New" panose="02070309020205020404" pitchFamily="49" charset="0"/>
                <a:cs typeface="Courier New" panose="02070309020205020404" pitchFamily="49" charset="0"/>
              </a:rPr>
              <a:t>(x, y)          #  black is (0,0,0).</a:t>
            </a:r>
          </a:p>
          <a:p>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pixel_new.red</a:t>
            </a:r>
            <a:r>
              <a:rPr lang="en-US" sz="1600" b="1" dirty="0">
                <a:latin typeface="Courier New" panose="02070309020205020404" pitchFamily="49" charset="0"/>
                <a:cs typeface="Courier New" panose="02070309020205020404" pitchFamily="49" charset="0"/>
              </a:rPr>
              <a:t> = 0</a:t>
            </a:r>
          </a:p>
          <a:p>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pixel_new.green</a:t>
            </a:r>
            <a:r>
              <a:rPr lang="en-US" sz="1600" b="1" dirty="0">
                <a:latin typeface="Courier New" panose="02070309020205020404" pitchFamily="49" charset="0"/>
                <a:cs typeface="Courier New" panose="02070309020205020404" pitchFamily="49" charset="0"/>
              </a:rPr>
              <a:t> = 0</a:t>
            </a:r>
          </a:p>
          <a:p>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pixel_new.blue</a:t>
            </a:r>
            <a:r>
              <a:rPr lang="en-US" sz="1600" b="1" dirty="0">
                <a:latin typeface="Courier New" panose="02070309020205020404" pitchFamily="49" charset="0"/>
                <a:cs typeface="Courier New" panose="02070309020205020404" pitchFamily="49" charset="0"/>
              </a:rPr>
              <a:t> = 0</a:t>
            </a:r>
          </a:p>
          <a:p>
            <a:endParaRPr lang="en-US" sz="1600" b="1" dirty="0">
              <a:latin typeface="Courier New" panose="02070309020205020404" pitchFamily="49" charset="0"/>
              <a:cs typeface="Courier New" panose="02070309020205020404" pitchFamily="49" charset="0"/>
            </a:endParaRPr>
          </a:p>
          <a:p>
            <a:r>
              <a:rPr lang="en-US" sz="1600" b="1" dirty="0">
                <a:latin typeface="Courier New" panose="02070309020205020404" pitchFamily="49" charset="0"/>
                <a:cs typeface="Courier New" panose="02070309020205020404" pitchFamily="49" charset="0"/>
              </a:rPr>
              <a:t>    return </a:t>
            </a:r>
            <a:r>
              <a:rPr lang="en-US" sz="1600" b="1" dirty="0" err="1">
                <a:latin typeface="Courier New" panose="02070309020205020404" pitchFamily="49" charset="0"/>
                <a:cs typeface="Courier New" panose="02070309020205020404" pitchFamily="49" charset="0"/>
              </a:rPr>
              <a:t>new_image</a:t>
            </a:r>
            <a:endParaRPr lang="en-US" sz="1600" b="1" dirty="0">
              <a:latin typeface="Courier New" panose="02070309020205020404" pitchFamily="49" charset="0"/>
              <a:cs typeface="Courier New" panose="02070309020205020404" pitchFamily="49" charset="0"/>
            </a:endParaRPr>
          </a:p>
        </p:txBody>
      </p:sp>
      <p:sp>
        <p:nvSpPr>
          <p:cNvPr id="5" name="TextBox 4">
            <a:extLst>
              <a:ext uri="{FF2B5EF4-FFF2-40B4-BE49-F238E27FC236}">
                <a16:creationId xmlns:a16="http://schemas.microsoft.com/office/drawing/2014/main" id="{F2D40C1B-CCA7-7916-9F8B-7906095A4F3C}"/>
              </a:ext>
            </a:extLst>
          </p:cNvPr>
          <p:cNvSpPr txBox="1"/>
          <p:nvPr/>
        </p:nvSpPr>
        <p:spPr>
          <a:xfrm>
            <a:off x="6935821" y="5579698"/>
            <a:ext cx="4056435" cy="461665"/>
          </a:xfrm>
          <a:prstGeom prst="rect">
            <a:avLst/>
          </a:prstGeom>
          <a:solidFill>
            <a:schemeClr val="bg1"/>
          </a:solidFill>
        </p:spPr>
        <p:txBody>
          <a:bodyPr wrap="square" rtlCol="0">
            <a:spAutoFit/>
          </a:bodyPr>
          <a:lstStyle/>
          <a:p>
            <a:r>
              <a:rPr lang="en-US" sz="2400" dirty="0">
                <a:solidFill>
                  <a:schemeClr val="accent2"/>
                </a:solidFill>
              </a:rPr>
              <a:t>How might we abstract this?</a:t>
            </a:r>
          </a:p>
        </p:txBody>
      </p:sp>
    </p:spTree>
    <p:extLst>
      <p:ext uri="{BB962C8B-B14F-4D97-AF65-F5344CB8AC3E}">
        <p14:creationId xmlns:p14="http://schemas.microsoft.com/office/powerpoint/2010/main" val="1949502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DB45D64D-6690-5935-3CF2-2985CFE37F93}"/>
              </a:ext>
            </a:extLst>
          </p:cNvPr>
          <p:cNvSpPr>
            <a:spLocks noGrp="1"/>
          </p:cNvSpPr>
          <p:nvPr>
            <p:ph type="title"/>
          </p:nvPr>
        </p:nvSpPr>
        <p:spPr/>
        <p:txBody>
          <a:bodyPr/>
          <a:lstStyle/>
          <a:p>
            <a:r>
              <a:rPr lang="en-US" dirty="0"/>
              <a:t>Names</a:t>
            </a:r>
          </a:p>
        </p:txBody>
      </p:sp>
      <p:sp>
        <p:nvSpPr>
          <p:cNvPr id="7" name="Text Placeholder 6">
            <a:extLst>
              <a:ext uri="{FF2B5EF4-FFF2-40B4-BE49-F238E27FC236}">
                <a16:creationId xmlns:a16="http://schemas.microsoft.com/office/drawing/2014/main" id="{FD73D423-851F-D35F-DD23-EC65A637E0EC}"/>
              </a:ext>
            </a:extLst>
          </p:cNvPr>
          <p:cNvSpPr>
            <a:spLocks noGrp="1"/>
          </p:cNvSpPr>
          <p:nvPr>
            <p:ph type="body" idx="1"/>
          </p:nvPr>
        </p:nvSpPr>
        <p:spPr/>
        <p:txBody>
          <a:bodyPr/>
          <a:lstStyle/>
          <a:p>
            <a:r>
              <a:rPr lang="en-US" dirty="0"/>
              <a:t>There are only two hard things in Computer Science: cache invalidation and naming things. --Phil </a:t>
            </a:r>
            <a:r>
              <a:rPr lang="en-US" dirty="0" err="1"/>
              <a:t>Karlton</a:t>
            </a:r>
            <a:endParaRPr lang="en-US" dirty="0"/>
          </a:p>
        </p:txBody>
      </p:sp>
    </p:spTree>
    <p:extLst>
      <p:ext uri="{BB962C8B-B14F-4D97-AF65-F5344CB8AC3E}">
        <p14:creationId xmlns:p14="http://schemas.microsoft.com/office/powerpoint/2010/main" val="2119092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0E9F19-CC7D-39CB-50B5-CDEF2064BC51}"/>
              </a:ext>
            </a:extLst>
          </p:cNvPr>
          <p:cNvSpPr>
            <a:spLocks noGrp="1"/>
          </p:cNvSpPr>
          <p:nvPr>
            <p:ph type="title"/>
          </p:nvPr>
        </p:nvSpPr>
        <p:spPr/>
        <p:txBody>
          <a:bodyPr/>
          <a:lstStyle/>
          <a:p>
            <a:r>
              <a:rPr lang="en-US" dirty="0"/>
              <a:t>Choosing names</a:t>
            </a:r>
          </a:p>
        </p:txBody>
      </p:sp>
      <p:sp>
        <p:nvSpPr>
          <p:cNvPr id="3" name="Content Placeholder 2">
            <a:extLst>
              <a:ext uri="{FF2B5EF4-FFF2-40B4-BE49-F238E27FC236}">
                <a16:creationId xmlns:a16="http://schemas.microsoft.com/office/drawing/2014/main" id="{6C9A6C3C-5D47-1FF3-CC51-5CAD1F29109A}"/>
              </a:ext>
            </a:extLst>
          </p:cNvPr>
          <p:cNvSpPr>
            <a:spLocks noGrp="1"/>
          </p:cNvSpPr>
          <p:nvPr>
            <p:ph idx="1"/>
          </p:nvPr>
        </p:nvSpPr>
        <p:spPr>
          <a:xfrm>
            <a:off x="677334" y="1930401"/>
            <a:ext cx="8596668" cy="725250"/>
          </a:xfrm>
        </p:spPr>
        <p:txBody>
          <a:bodyPr/>
          <a:lstStyle/>
          <a:p>
            <a:r>
              <a:rPr lang="en-US" dirty="0"/>
              <a:t>Names typically don’t matter for correctness, but they matter a lot for readability.</a:t>
            </a:r>
          </a:p>
        </p:txBody>
      </p:sp>
      <p:graphicFrame>
        <p:nvGraphicFramePr>
          <p:cNvPr id="4" name="Table 4">
            <a:extLst>
              <a:ext uri="{FF2B5EF4-FFF2-40B4-BE49-F238E27FC236}">
                <a16:creationId xmlns:a16="http://schemas.microsoft.com/office/drawing/2014/main" id="{4C218E72-1EBD-0049-361C-6591394EBC62}"/>
              </a:ext>
            </a:extLst>
          </p:cNvPr>
          <p:cNvGraphicFramePr>
            <a:graphicFrameLocks noGrp="1"/>
          </p:cNvGraphicFramePr>
          <p:nvPr>
            <p:extLst>
              <p:ext uri="{D42A27DB-BD31-4B8C-83A1-F6EECF244321}">
                <p14:modId xmlns:p14="http://schemas.microsoft.com/office/powerpoint/2010/main" val="1224387831"/>
              </p:ext>
            </p:extLst>
          </p:nvPr>
        </p:nvGraphicFramePr>
        <p:xfrm>
          <a:off x="1053470" y="2733291"/>
          <a:ext cx="5042530" cy="3657600"/>
        </p:xfrm>
        <a:graphic>
          <a:graphicData uri="http://schemas.openxmlformats.org/drawingml/2006/table">
            <a:tbl>
              <a:tblPr firstRow="1" bandRow="1">
                <a:tableStyleId>{6E25E649-3F16-4E02-A733-19D2CDBF48F0}</a:tableStyleId>
              </a:tblPr>
              <a:tblGrid>
                <a:gridCol w="2521265">
                  <a:extLst>
                    <a:ext uri="{9D8B030D-6E8A-4147-A177-3AD203B41FA5}">
                      <a16:colId xmlns:a16="http://schemas.microsoft.com/office/drawing/2014/main" val="1758897334"/>
                    </a:ext>
                  </a:extLst>
                </a:gridCol>
                <a:gridCol w="2521265">
                  <a:extLst>
                    <a:ext uri="{9D8B030D-6E8A-4147-A177-3AD203B41FA5}">
                      <a16:colId xmlns:a16="http://schemas.microsoft.com/office/drawing/2014/main" val="167690914"/>
                    </a:ext>
                  </a:extLst>
                </a:gridCol>
              </a:tblGrid>
              <a:tr h="0">
                <a:tc>
                  <a:txBody>
                    <a:bodyPr/>
                    <a:lstStyle/>
                    <a:p>
                      <a:r>
                        <a:rPr lang="en-US" sz="2400" dirty="0"/>
                        <a:t>From 😟</a:t>
                      </a:r>
                    </a:p>
                  </a:txBody>
                  <a:tcPr marT="182880" marB="182880"/>
                </a:tc>
                <a:tc>
                  <a:txBody>
                    <a:bodyPr/>
                    <a:lstStyle/>
                    <a:p>
                      <a:r>
                        <a:rPr lang="en-US" sz="2400" dirty="0"/>
                        <a:t>To 🤩</a:t>
                      </a:r>
                    </a:p>
                  </a:txBody>
                  <a:tcPr marT="182880" marB="182880"/>
                </a:tc>
                <a:extLst>
                  <a:ext uri="{0D108BD9-81ED-4DB2-BD59-A6C34878D82A}">
                    <a16:rowId xmlns:a16="http://schemas.microsoft.com/office/drawing/2014/main" val="3936966368"/>
                  </a:ext>
                </a:extLst>
              </a:tr>
              <a:tr h="0">
                <a:tc>
                  <a:txBody>
                    <a:bodyPr/>
                    <a:lstStyle/>
                    <a:p>
                      <a:r>
                        <a:rPr lang="en-US" sz="2400" dirty="0" err="1"/>
                        <a:t>true_false</a:t>
                      </a:r>
                      <a:endParaRPr lang="en-US" sz="2400" dirty="0"/>
                    </a:p>
                  </a:txBody>
                  <a:tcPr marT="182880" marB="182880"/>
                </a:tc>
                <a:tc>
                  <a:txBody>
                    <a:bodyPr/>
                    <a:lstStyle/>
                    <a:p>
                      <a:r>
                        <a:rPr lang="en-US" sz="2400" dirty="0" err="1"/>
                        <a:t>is_green</a:t>
                      </a:r>
                      <a:endParaRPr lang="en-US" sz="2400" dirty="0"/>
                    </a:p>
                  </a:txBody>
                  <a:tcPr marT="182880" marB="182880"/>
                </a:tc>
                <a:extLst>
                  <a:ext uri="{0D108BD9-81ED-4DB2-BD59-A6C34878D82A}">
                    <a16:rowId xmlns:a16="http://schemas.microsoft.com/office/drawing/2014/main" val="1013136550"/>
                  </a:ext>
                </a:extLst>
              </a:tr>
              <a:tr h="0">
                <a:tc>
                  <a:txBody>
                    <a:bodyPr/>
                    <a:lstStyle/>
                    <a:p>
                      <a:r>
                        <a:rPr lang="en-US" sz="2400" dirty="0"/>
                        <a:t>r</a:t>
                      </a:r>
                    </a:p>
                  </a:txBody>
                  <a:tcPr marT="182880" marB="182880"/>
                </a:tc>
                <a:tc>
                  <a:txBody>
                    <a:bodyPr/>
                    <a:lstStyle/>
                    <a:p>
                      <a:r>
                        <a:rPr lang="en-US" sz="2400" dirty="0"/>
                        <a:t>red</a:t>
                      </a:r>
                    </a:p>
                  </a:txBody>
                  <a:tcPr marT="182880" marB="182880"/>
                </a:tc>
                <a:extLst>
                  <a:ext uri="{0D108BD9-81ED-4DB2-BD59-A6C34878D82A}">
                    <a16:rowId xmlns:a16="http://schemas.microsoft.com/office/drawing/2014/main" val="3099930814"/>
                  </a:ext>
                </a:extLst>
              </a:tr>
              <a:tr h="0">
                <a:tc>
                  <a:txBody>
                    <a:bodyPr/>
                    <a:lstStyle/>
                    <a:p>
                      <a:r>
                        <a:rPr lang="en-US" sz="2400" dirty="0"/>
                        <a:t>helper</a:t>
                      </a:r>
                    </a:p>
                  </a:txBody>
                  <a:tcPr marT="182880" marB="182880"/>
                </a:tc>
                <a:tc>
                  <a:txBody>
                    <a:bodyPr/>
                    <a:lstStyle/>
                    <a:p>
                      <a:r>
                        <a:rPr lang="en-US" sz="2400" dirty="0" err="1"/>
                        <a:t>add_border</a:t>
                      </a:r>
                      <a:endParaRPr lang="en-US" sz="2400" dirty="0"/>
                    </a:p>
                  </a:txBody>
                  <a:tcPr marT="182880" marB="182880"/>
                </a:tc>
                <a:extLst>
                  <a:ext uri="{0D108BD9-81ED-4DB2-BD59-A6C34878D82A}">
                    <a16:rowId xmlns:a16="http://schemas.microsoft.com/office/drawing/2014/main" val="4031884675"/>
                  </a:ext>
                </a:extLst>
              </a:tr>
              <a:tr h="0">
                <a:tc>
                  <a:txBody>
                    <a:bodyPr/>
                    <a:lstStyle/>
                    <a:p>
                      <a:r>
                        <a:rPr lang="en-US" sz="2400" dirty="0" err="1"/>
                        <a:t>my_int</a:t>
                      </a:r>
                      <a:endParaRPr lang="en-US" sz="2400" dirty="0"/>
                    </a:p>
                  </a:txBody>
                  <a:tcPr marT="182880" marB="182880"/>
                </a:tc>
                <a:tc>
                  <a:txBody>
                    <a:bodyPr/>
                    <a:lstStyle/>
                    <a:p>
                      <a:r>
                        <a:rPr lang="en-US" sz="2400" dirty="0" err="1"/>
                        <a:t>border_thickness</a:t>
                      </a:r>
                      <a:endParaRPr lang="en-US" sz="2400" dirty="0"/>
                    </a:p>
                  </a:txBody>
                  <a:tcPr marT="182880" marB="182880"/>
                </a:tc>
                <a:extLst>
                  <a:ext uri="{0D108BD9-81ED-4DB2-BD59-A6C34878D82A}">
                    <a16:rowId xmlns:a16="http://schemas.microsoft.com/office/drawing/2014/main" val="1203230118"/>
                  </a:ext>
                </a:extLst>
              </a:tr>
            </a:tbl>
          </a:graphicData>
        </a:graphic>
      </p:graphicFrame>
      <p:sp>
        <p:nvSpPr>
          <p:cNvPr id="6" name="Content Placeholder 2">
            <a:extLst>
              <a:ext uri="{FF2B5EF4-FFF2-40B4-BE49-F238E27FC236}">
                <a16:creationId xmlns:a16="http://schemas.microsoft.com/office/drawing/2014/main" id="{35F3357F-CCA3-A3EF-B5D8-DF6040D5C758}"/>
              </a:ext>
            </a:extLst>
          </p:cNvPr>
          <p:cNvSpPr txBox="1">
            <a:spLocks/>
          </p:cNvSpPr>
          <p:nvPr/>
        </p:nvSpPr>
        <p:spPr>
          <a:xfrm>
            <a:off x="6313251" y="2655650"/>
            <a:ext cx="2960752" cy="3735241"/>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US" dirty="0"/>
              <a:t>Names should convey the meaning or purpose of the values to which they are bound.</a:t>
            </a:r>
          </a:p>
          <a:p>
            <a:r>
              <a:rPr lang="en-US" dirty="0"/>
              <a:t>Function names typically convey their effect (</a:t>
            </a:r>
            <a:r>
              <a:rPr lang="en-US" b="1" i="1" dirty="0"/>
              <a:t>print</a:t>
            </a:r>
            <a:r>
              <a:rPr lang="en-US" dirty="0"/>
              <a:t>), their behavior (</a:t>
            </a:r>
            <a:r>
              <a:rPr lang="en-US" b="1" i="1" dirty="0"/>
              <a:t>triple</a:t>
            </a:r>
            <a:r>
              <a:rPr lang="en-US" dirty="0"/>
              <a:t>), or the value returned (</a:t>
            </a:r>
            <a:r>
              <a:rPr lang="en-US" b="1" i="1" dirty="0"/>
              <a:t>abs</a:t>
            </a:r>
            <a:r>
              <a:rPr lang="en-US" dirty="0"/>
              <a:t>).</a:t>
            </a:r>
          </a:p>
        </p:txBody>
      </p:sp>
    </p:spTree>
    <p:extLst>
      <p:ext uri="{BB962C8B-B14F-4D97-AF65-F5344CB8AC3E}">
        <p14:creationId xmlns:p14="http://schemas.microsoft.com/office/powerpoint/2010/main" val="36012253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7022E2-E85F-2433-CA9D-1F7A6081C126}"/>
              </a:ext>
            </a:extLst>
          </p:cNvPr>
          <p:cNvSpPr>
            <a:spLocks noGrp="1"/>
          </p:cNvSpPr>
          <p:nvPr>
            <p:ph type="title"/>
          </p:nvPr>
        </p:nvSpPr>
        <p:spPr/>
        <p:txBody>
          <a:bodyPr/>
          <a:lstStyle/>
          <a:p>
            <a:r>
              <a:rPr lang="en-US" dirty="0"/>
              <a:t>Parameter names</a:t>
            </a:r>
          </a:p>
        </p:txBody>
      </p:sp>
      <p:sp>
        <p:nvSpPr>
          <p:cNvPr id="3" name="Content Placeholder 2">
            <a:extLst>
              <a:ext uri="{FF2B5EF4-FFF2-40B4-BE49-F238E27FC236}">
                <a16:creationId xmlns:a16="http://schemas.microsoft.com/office/drawing/2014/main" id="{014CA4D7-38C9-5004-46A1-3F77CBD24C57}"/>
              </a:ext>
            </a:extLst>
          </p:cNvPr>
          <p:cNvSpPr>
            <a:spLocks noGrp="1"/>
          </p:cNvSpPr>
          <p:nvPr>
            <p:ph idx="1"/>
          </p:nvPr>
        </p:nvSpPr>
        <p:spPr/>
        <p:txBody>
          <a:bodyPr/>
          <a:lstStyle/>
          <a:p>
            <a:r>
              <a:rPr lang="en-US" dirty="0"/>
              <a:t>The type of value bound to a parameter name is best documented in a function's docstring.</a:t>
            </a:r>
          </a:p>
        </p:txBody>
      </p:sp>
      <p:sp>
        <p:nvSpPr>
          <p:cNvPr id="4" name="TextBox 3">
            <a:extLst>
              <a:ext uri="{FF2B5EF4-FFF2-40B4-BE49-F238E27FC236}">
                <a16:creationId xmlns:a16="http://schemas.microsoft.com/office/drawing/2014/main" id="{41B1FE7B-621E-3E49-F177-34EB0EE7F1F6}"/>
              </a:ext>
            </a:extLst>
          </p:cNvPr>
          <p:cNvSpPr txBox="1"/>
          <p:nvPr/>
        </p:nvSpPr>
        <p:spPr>
          <a:xfrm>
            <a:off x="1014778" y="2581077"/>
            <a:ext cx="8259223" cy="3416320"/>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summation(n, f):</a:t>
            </a:r>
          </a:p>
          <a:p>
            <a:r>
              <a:rPr lang="en-US" b="1" dirty="0">
                <a:latin typeface="Courier New" panose="02070309020205020404" pitchFamily="49" charset="0"/>
                <a:cs typeface="Courier New" panose="02070309020205020404" pitchFamily="49" charset="0"/>
              </a:rPr>
              <a:t>    """Sums the result of applying the function F</a:t>
            </a:r>
          </a:p>
          <a:p>
            <a:r>
              <a:rPr lang="en-US" b="1" dirty="0">
                <a:latin typeface="Courier New" panose="02070309020205020404" pitchFamily="49" charset="0"/>
                <a:cs typeface="Courier New" panose="02070309020205020404" pitchFamily="49" charset="0"/>
              </a:rPr>
              <a:t>    to each term in the sequence from 1 to N.</a:t>
            </a:r>
          </a:p>
          <a:p>
            <a:r>
              <a:rPr lang="en-US" b="1" dirty="0">
                <a:latin typeface="Courier New" panose="02070309020205020404" pitchFamily="49" charset="0"/>
                <a:cs typeface="Courier New" panose="02070309020205020404" pitchFamily="49" charset="0"/>
              </a:rPr>
              <a:t>    N can be any integer &gt; 1, F must take a single</a:t>
            </a:r>
          </a:p>
          <a:p>
            <a:r>
              <a:rPr lang="en-US" b="1" dirty="0">
                <a:latin typeface="Courier New" panose="02070309020205020404" pitchFamily="49" charset="0"/>
                <a:cs typeface="Courier New" panose="02070309020205020404" pitchFamily="49" charset="0"/>
              </a:rPr>
              <a:t>    integer argument and return a number.</a:t>
            </a:r>
          </a:p>
          <a:p>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    total = 0</a:t>
            </a:r>
          </a:p>
          <a:p>
            <a:r>
              <a:rPr lang="en-US" b="1" dirty="0">
                <a:latin typeface="Courier New" panose="02070309020205020404" pitchFamily="49" charset="0"/>
                <a:cs typeface="Courier New" panose="02070309020205020404" pitchFamily="49" charset="0"/>
              </a:rPr>
              <a:t>    k = 1</a:t>
            </a:r>
          </a:p>
          <a:p>
            <a:r>
              <a:rPr lang="en-US" b="1" dirty="0">
                <a:latin typeface="Courier New" panose="02070309020205020404" pitchFamily="49" charset="0"/>
                <a:cs typeface="Courier New" panose="02070309020205020404" pitchFamily="49" charset="0"/>
              </a:rPr>
              <a:t>    while k &lt;= n:</a:t>
            </a:r>
          </a:p>
          <a:p>
            <a:r>
              <a:rPr lang="en-US" b="1" dirty="0">
                <a:latin typeface="Courier New" panose="02070309020205020404" pitchFamily="49" charset="0"/>
                <a:cs typeface="Courier New" panose="02070309020205020404" pitchFamily="49" charset="0"/>
              </a:rPr>
              <a:t>        total = total + f(k)</a:t>
            </a:r>
          </a:p>
          <a:p>
            <a:r>
              <a:rPr lang="en-US" b="1" dirty="0">
                <a:latin typeface="Courier New" panose="02070309020205020404" pitchFamily="49" charset="0"/>
                <a:cs typeface="Courier New" panose="02070309020205020404" pitchFamily="49" charset="0"/>
              </a:rPr>
              <a:t>        k = k + 1</a:t>
            </a:r>
          </a:p>
          <a:p>
            <a:r>
              <a:rPr lang="en-US" b="1" dirty="0">
                <a:latin typeface="Courier New" panose="02070309020205020404" pitchFamily="49" charset="0"/>
                <a:cs typeface="Courier New" panose="02070309020205020404" pitchFamily="49" charset="0"/>
              </a:rPr>
              <a:t>    return total</a:t>
            </a:r>
          </a:p>
        </p:txBody>
      </p:sp>
    </p:spTree>
    <p:extLst>
      <p:ext uri="{BB962C8B-B14F-4D97-AF65-F5344CB8AC3E}">
        <p14:creationId xmlns:p14="http://schemas.microsoft.com/office/powerpoint/2010/main" val="29495872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CABB92-A1A3-DC86-F59D-BB3F3BC5CD27}"/>
              </a:ext>
            </a:extLst>
          </p:cNvPr>
          <p:cNvSpPr>
            <a:spLocks noGrp="1"/>
          </p:cNvSpPr>
          <p:nvPr>
            <p:ph type="title"/>
          </p:nvPr>
        </p:nvSpPr>
        <p:spPr/>
        <p:txBody>
          <a:bodyPr/>
          <a:lstStyle/>
          <a:p>
            <a:r>
              <a:rPr lang="en-US" dirty="0"/>
              <a:t>Which values deserve a name?</a:t>
            </a:r>
          </a:p>
        </p:txBody>
      </p:sp>
      <p:sp>
        <p:nvSpPr>
          <p:cNvPr id="3" name="Content Placeholder 2">
            <a:extLst>
              <a:ext uri="{FF2B5EF4-FFF2-40B4-BE49-F238E27FC236}">
                <a16:creationId xmlns:a16="http://schemas.microsoft.com/office/drawing/2014/main" id="{DF02472E-1638-ABB5-FB55-184AC3E43DD3}"/>
              </a:ext>
            </a:extLst>
          </p:cNvPr>
          <p:cNvSpPr>
            <a:spLocks noGrp="1"/>
          </p:cNvSpPr>
          <p:nvPr>
            <p:ph idx="1"/>
          </p:nvPr>
        </p:nvSpPr>
        <p:spPr/>
        <p:txBody>
          <a:bodyPr/>
          <a:lstStyle/>
          <a:p>
            <a:r>
              <a:rPr lang="en-US" dirty="0"/>
              <a:t>Repeated compound expressions:</a:t>
            </a:r>
          </a:p>
          <a:p>
            <a:endParaRPr lang="en-US" dirty="0"/>
          </a:p>
          <a:p>
            <a:endParaRPr lang="en-US" dirty="0"/>
          </a:p>
          <a:p>
            <a:endParaRPr lang="en-US" dirty="0"/>
          </a:p>
          <a:p>
            <a:endParaRPr lang="en-US" dirty="0"/>
          </a:p>
          <a:p>
            <a:endParaRPr lang="en-US" dirty="0"/>
          </a:p>
          <a:p>
            <a:r>
              <a:rPr lang="en-US" dirty="0"/>
              <a:t>Meaningful parts of complex expressions:</a:t>
            </a:r>
          </a:p>
          <a:p>
            <a:endParaRPr lang="en-US" dirty="0"/>
          </a:p>
        </p:txBody>
      </p:sp>
      <p:sp>
        <p:nvSpPr>
          <p:cNvPr id="4" name="TextBox 3">
            <a:extLst>
              <a:ext uri="{FF2B5EF4-FFF2-40B4-BE49-F238E27FC236}">
                <a16:creationId xmlns:a16="http://schemas.microsoft.com/office/drawing/2014/main" id="{F7C71D8B-600D-A8F1-CD16-6A91EEF82E05}"/>
              </a:ext>
            </a:extLst>
          </p:cNvPr>
          <p:cNvSpPr txBox="1"/>
          <p:nvPr/>
        </p:nvSpPr>
        <p:spPr>
          <a:xfrm>
            <a:off x="1014779" y="2347613"/>
            <a:ext cx="8259223"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if sqrt(square(a) + square(b)) &gt; 1: </a:t>
            </a:r>
          </a:p>
          <a:p>
            <a:r>
              <a:rPr lang="en-US" b="1" dirty="0">
                <a:latin typeface="Courier New" panose="02070309020205020404" pitchFamily="49" charset="0"/>
                <a:cs typeface="Courier New" panose="02070309020205020404" pitchFamily="49" charset="0"/>
              </a:rPr>
              <a:t>    x = x + sqrt(square(a) + square(b))</a:t>
            </a:r>
          </a:p>
        </p:txBody>
      </p:sp>
      <p:sp>
        <p:nvSpPr>
          <p:cNvPr id="5" name="TextBox 4">
            <a:extLst>
              <a:ext uri="{FF2B5EF4-FFF2-40B4-BE49-F238E27FC236}">
                <a16:creationId xmlns:a16="http://schemas.microsoft.com/office/drawing/2014/main" id="{87554C7F-2B0B-397C-7CE4-547F3381FFB5}"/>
              </a:ext>
            </a:extLst>
          </p:cNvPr>
          <p:cNvSpPr txBox="1"/>
          <p:nvPr/>
        </p:nvSpPr>
        <p:spPr>
          <a:xfrm>
            <a:off x="1014779" y="3402392"/>
            <a:ext cx="8259223" cy="923330"/>
          </a:xfrm>
          <a:prstGeom prst="rect">
            <a:avLst/>
          </a:prstGeom>
          <a:solidFill>
            <a:schemeClr val="bg1">
              <a:lumMod val="95000"/>
            </a:schemeClr>
          </a:solidFill>
        </p:spPr>
        <p:txBody>
          <a:bodyPr wrap="square" rtlCol="0">
            <a:spAutoFit/>
          </a:bodyPr>
          <a:lstStyle/>
          <a:p>
            <a:r>
              <a:rPr lang="it-IT" b="1" dirty="0">
                <a:latin typeface="Courier New" panose="02070309020205020404" pitchFamily="49" charset="0"/>
                <a:cs typeface="Courier New" panose="02070309020205020404" pitchFamily="49" charset="0"/>
              </a:rPr>
              <a:t>hypotenuse = sqrt(square(a) + square(b)) </a:t>
            </a:r>
          </a:p>
          <a:p>
            <a:r>
              <a:rPr lang="it-IT" b="1" dirty="0">
                <a:latin typeface="Courier New" panose="02070309020205020404" pitchFamily="49" charset="0"/>
                <a:cs typeface="Courier New" panose="02070309020205020404" pitchFamily="49" charset="0"/>
              </a:rPr>
              <a:t>if hypotenuse &gt; 1: </a:t>
            </a:r>
          </a:p>
          <a:p>
            <a:r>
              <a:rPr lang="it-IT" b="1" dirty="0">
                <a:latin typeface="Courier New" panose="02070309020205020404" pitchFamily="49" charset="0"/>
                <a:cs typeface="Courier New" panose="02070309020205020404" pitchFamily="49" charset="0"/>
              </a:rPr>
              <a:t>    x = x + hypotenuse</a:t>
            </a:r>
            <a:endParaRPr lang="en-US" b="1" dirty="0">
              <a:latin typeface="Courier New" panose="02070309020205020404" pitchFamily="49" charset="0"/>
              <a:cs typeface="Courier New" panose="02070309020205020404" pitchFamily="49" charset="0"/>
            </a:endParaRPr>
          </a:p>
        </p:txBody>
      </p:sp>
      <p:sp>
        <p:nvSpPr>
          <p:cNvPr id="6" name="TextBox 5">
            <a:extLst>
              <a:ext uri="{FF2B5EF4-FFF2-40B4-BE49-F238E27FC236}">
                <a16:creationId xmlns:a16="http://schemas.microsoft.com/office/drawing/2014/main" id="{7E3C34C3-0821-85C7-0E0C-95FAB7C87852}"/>
              </a:ext>
            </a:extLst>
          </p:cNvPr>
          <p:cNvSpPr txBox="1"/>
          <p:nvPr/>
        </p:nvSpPr>
        <p:spPr>
          <a:xfrm>
            <a:off x="1014779" y="4931927"/>
            <a:ext cx="8259223"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x1 = (-b + sqrt(square(b) - 4 * a * c)) / (2 * a)</a:t>
            </a:r>
          </a:p>
        </p:txBody>
      </p:sp>
      <p:sp>
        <p:nvSpPr>
          <p:cNvPr id="7" name="TextBox 6">
            <a:extLst>
              <a:ext uri="{FF2B5EF4-FFF2-40B4-BE49-F238E27FC236}">
                <a16:creationId xmlns:a16="http://schemas.microsoft.com/office/drawing/2014/main" id="{8D05688E-4D43-F12B-B508-BCDE401F95F8}"/>
              </a:ext>
            </a:extLst>
          </p:cNvPr>
          <p:cNvSpPr txBox="1"/>
          <p:nvPr/>
        </p:nvSpPr>
        <p:spPr>
          <a:xfrm>
            <a:off x="1014779" y="5712720"/>
            <a:ext cx="8259223"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discriminant = square(b) - 4 * a * c </a:t>
            </a:r>
          </a:p>
          <a:p>
            <a:r>
              <a:rPr lang="en-US" b="1" dirty="0">
                <a:latin typeface="Courier New" panose="02070309020205020404" pitchFamily="49" charset="0"/>
                <a:cs typeface="Courier New" panose="02070309020205020404" pitchFamily="49" charset="0"/>
              </a:rPr>
              <a:t>x1 = (-b + sqrt(discriminant)) / (2 * a)</a:t>
            </a:r>
          </a:p>
        </p:txBody>
      </p:sp>
      <p:sp>
        <p:nvSpPr>
          <p:cNvPr id="8" name="Arrow: Down 7">
            <a:extLst>
              <a:ext uri="{FF2B5EF4-FFF2-40B4-BE49-F238E27FC236}">
                <a16:creationId xmlns:a16="http://schemas.microsoft.com/office/drawing/2014/main" id="{B932E119-734E-9A65-4518-C3CC5EEFDD57}"/>
              </a:ext>
            </a:extLst>
          </p:cNvPr>
          <p:cNvSpPr/>
          <p:nvPr/>
        </p:nvSpPr>
        <p:spPr>
          <a:xfrm>
            <a:off x="4075889" y="3040830"/>
            <a:ext cx="484632" cy="361562"/>
          </a:xfrm>
          <a:prstGeom prst="downArrow">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9" name="Arrow: Down 8">
            <a:extLst>
              <a:ext uri="{FF2B5EF4-FFF2-40B4-BE49-F238E27FC236}">
                <a16:creationId xmlns:a16="http://schemas.microsoft.com/office/drawing/2014/main" id="{FC63733A-992F-90AD-BBE3-E83B11643530}"/>
              </a:ext>
            </a:extLst>
          </p:cNvPr>
          <p:cNvSpPr/>
          <p:nvPr/>
        </p:nvSpPr>
        <p:spPr>
          <a:xfrm>
            <a:off x="4075889" y="5356634"/>
            <a:ext cx="484632" cy="361562"/>
          </a:xfrm>
          <a:prstGeom prst="downArrow">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496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22F5A-71B0-08E8-6EC4-110E5290250C}"/>
              </a:ext>
            </a:extLst>
          </p:cNvPr>
          <p:cNvSpPr>
            <a:spLocks noGrp="1"/>
          </p:cNvSpPr>
          <p:nvPr>
            <p:ph type="title"/>
          </p:nvPr>
        </p:nvSpPr>
        <p:spPr/>
        <p:txBody>
          <a:bodyPr/>
          <a:lstStyle/>
          <a:p>
            <a:r>
              <a:rPr lang="en-US" dirty="0"/>
              <a:t>More naming tips</a:t>
            </a:r>
          </a:p>
        </p:txBody>
      </p:sp>
      <p:sp>
        <p:nvSpPr>
          <p:cNvPr id="3" name="Content Placeholder 2">
            <a:extLst>
              <a:ext uri="{FF2B5EF4-FFF2-40B4-BE49-F238E27FC236}">
                <a16:creationId xmlns:a16="http://schemas.microsoft.com/office/drawing/2014/main" id="{A2ED8516-BE89-2628-C6B4-65B20DA714E9}"/>
              </a:ext>
            </a:extLst>
          </p:cNvPr>
          <p:cNvSpPr>
            <a:spLocks noGrp="1"/>
          </p:cNvSpPr>
          <p:nvPr>
            <p:ph idx="1"/>
          </p:nvPr>
        </p:nvSpPr>
        <p:spPr/>
        <p:txBody>
          <a:bodyPr/>
          <a:lstStyle/>
          <a:p>
            <a:r>
              <a:rPr lang="en-US" dirty="0"/>
              <a:t>Names can be short if they represent generic quantities: counts, arbitrary functions, arguments to mathematical operations, etc.</a:t>
            </a:r>
          </a:p>
          <a:p>
            <a:pPr lvl="1"/>
            <a:r>
              <a:rPr lang="en-US" dirty="0"/>
              <a:t>n, k, </a:t>
            </a:r>
            <a:r>
              <a:rPr lang="en-US" dirty="0" err="1"/>
              <a:t>i</a:t>
            </a:r>
            <a:r>
              <a:rPr lang="en-US" dirty="0"/>
              <a:t> - Usually integers</a:t>
            </a:r>
          </a:p>
          <a:p>
            <a:pPr lvl="1"/>
            <a:r>
              <a:rPr lang="en-US" dirty="0"/>
              <a:t>x, y, z - Usually real numbers or coordinates</a:t>
            </a:r>
          </a:p>
          <a:p>
            <a:pPr lvl="1"/>
            <a:r>
              <a:rPr lang="en-US" dirty="0"/>
              <a:t>f, g, h - Usually functions</a:t>
            </a:r>
          </a:p>
          <a:p>
            <a:r>
              <a:rPr lang="en-US" dirty="0"/>
              <a:t>Names can be long if they help document your code:</a:t>
            </a:r>
          </a:p>
          <a:p>
            <a:endParaRPr lang="en-US" dirty="0"/>
          </a:p>
          <a:p>
            <a:r>
              <a:rPr lang="en-US" dirty="0"/>
              <a:t>is preferable to...</a:t>
            </a:r>
          </a:p>
          <a:p>
            <a:endParaRPr lang="en-US" dirty="0"/>
          </a:p>
        </p:txBody>
      </p:sp>
      <p:sp>
        <p:nvSpPr>
          <p:cNvPr id="4" name="TextBox 3">
            <a:extLst>
              <a:ext uri="{FF2B5EF4-FFF2-40B4-BE49-F238E27FC236}">
                <a16:creationId xmlns:a16="http://schemas.microsoft.com/office/drawing/2014/main" id="{45057ED2-6EFC-33F0-FC54-A8BCAF09E622}"/>
              </a:ext>
            </a:extLst>
          </p:cNvPr>
          <p:cNvSpPr txBox="1"/>
          <p:nvPr/>
        </p:nvSpPr>
        <p:spPr>
          <a:xfrm>
            <a:off x="1001805" y="5144559"/>
            <a:ext cx="8259223"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 Compute average age of students </a:t>
            </a:r>
          </a:p>
          <a:p>
            <a:r>
              <a:rPr lang="en-US" b="1" dirty="0">
                <a:latin typeface="Courier New" panose="02070309020205020404" pitchFamily="49" charset="0"/>
                <a:cs typeface="Courier New" panose="02070309020205020404" pitchFamily="49" charset="0"/>
              </a:rPr>
              <a:t>aa = avg(a, </a:t>
            </a:r>
            <a:r>
              <a:rPr lang="en-US" b="1" dirty="0" err="1">
                <a:latin typeface="Courier New" panose="02070309020205020404" pitchFamily="49" charset="0"/>
                <a:cs typeface="Courier New" panose="02070309020205020404" pitchFamily="49" charset="0"/>
              </a:rPr>
              <a:t>st</a:t>
            </a:r>
            <a:r>
              <a:rPr lang="en-US" b="1" dirty="0">
                <a:latin typeface="Courier New" panose="02070309020205020404" pitchFamily="49" charset="0"/>
                <a:cs typeface="Courier New" panose="02070309020205020404" pitchFamily="49" charset="0"/>
              </a:rPr>
              <a:t>)</a:t>
            </a:r>
          </a:p>
        </p:txBody>
      </p:sp>
      <p:sp>
        <p:nvSpPr>
          <p:cNvPr id="5" name="TextBox 4">
            <a:extLst>
              <a:ext uri="{FF2B5EF4-FFF2-40B4-BE49-F238E27FC236}">
                <a16:creationId xmlns:a16="http://schemas.microsoft.com/office/drawing/2014/main" id="{E3D8C107-C7F3-E4FA-C164-CC2B605A305C}"/>
              </a:ext>
            </a:extLst>
          </p:cNvPr>
          <p:cNvSpPr txBox="1"/>
          <p:nvPr/>
        </p:nvSpPr>
        <p:spPr>
          <a:xfrm>
            <a:off x="1001806" y="4299630"/>
            <a:ext cx="8259223" cy="369332"/>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average_age</a:t>
            </a:r>
            <a:r>
              <a:rPr lang="en-US" b="1" dirty="0">
                <a:latin typeface="Courier New" panose="02070309020205020404" pitchFamily="49" charset="0"/>
                <a:cs typeface="Courier New" panose="02070309020205020404" pitchFamily="49" charset="0"/>
              </a:rPr>
              <a:t> = average(age, students)</a:t>
            </a:r>
          </a:p>
        </p:txBody>
      </p:sp>
    </p:spTree>
    <p:extLst>
      <p:ext uri="{BB962C8B-B14F-4D97-AF65-F5344CB8AC3E}">
        <p14:creationId xmlns:p14="http://schemas.microsoft.com/office/powerpoint/2010/main" val="39147333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4B254A1-83C6-032C-CB8A-8D045639B3BA}"/>
              </a:ext>
            </a:extLst>
          </p:cNvPr>
          <p:cNvSpPr>
            <a:spLocks noGrp="1"/>
          </p:cNvSpPr>
          <p:nvPr>
            <p:ph type="title"/>
          </p:nvPr>
        </p:nvSpPr>
        <p:spPr/>
        <p:txBody>
          <a:bodyPr/>
          <a:lstStyle/>
          <a:p>
            <a:r>
              <a:rPr lang="en-US" dirty="0"/>
              <a:t>Environments and Frames</a:t>
            </a:r>
          </a:p>
        </p:txBody>
      </p:sp>
      <p:sp>
        <p:nvSpPr>
          <p:cNvPr id="5" name="Text Placeholder 4">
            <a:extLst>
              <a:ext uri="{FF2B5EF4-FFF2-40B4-BE49-F238E27FC236}">
                <a16:creationId xmlns:a16="http://schemas.microsoft.com/office/drawing/2014/main" id="{AE3D6916-2DF9-206D-5150-EC487AB5240E}"/>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0738012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011E1-7461-3110-1218-0B255616417C}"/>
              </a:ext>
            </a:extLst>
          </p:cNvPr>
          <p:cNvSpPr>
            <a:spLocks noGrp="1"/>
          </p:cNvSpPr>
          <p:nvPr>
            <p:ph type="title"/>
          </p:nvPr>
        </p:nvSpPr>
        <p:spPr/>
        <p:txBody>
          <a:bodyPr/>
          <a:lstStyle/>
          <a:p>
            <a:r>
              <a:rPr lang="en-US" dirty="0"/>
              <a:t>Environment Diagrams</a:t>
            </a:r>
          </a:p>
        </p:txBody>
      </p:sp>
      <p:sp>
        <p:nvSpPr>
          <p:cNvPr id="3" name="Content Placeholder 2">
            <a:extLst>
              <a:ext uri="{FF2B5EF4-FFF2-40B4-BE49-F238E27FC236}">
                <a16:creationId xmlns:a16="http://schemas.microsoft.com/office/drawing/2014/main" id="{7E2E6989-4C80-72EF-0FD9-536D29F45625}"/>
              </a:ext>
            </a:extLst>
          </p:cNvPr>
          <p:cNvSpPr>
            <a:spLocks noGrp="1"/>
          </p:cNvSpPr>
          <p:nvPr>
            <p:ph idx="1"/>
          </p:nvPr>
        </p:nvSpPr>
        <p:spPr>
          <a:xfrm>
            <a:off x="677334" y="1930400"/>
            <a:ext cx="8596668" cy="4110962"/>
          </a:xfrm>
        </p:spPr>
        <p:txBody>
          <a:bodyPr/>
          <a:lstStyle/>
          <a:p>
            <a:r>
              <a:rPr lang="en-US" dirty="0"/>
              <a:t>An environment diagram is a visualization of how Python interprets a program. Use the free website PythonTutor to generate diagrams. </a:t>
            </a:r>
            <a:r>
              <a:rPr lang="en-US" dirty="0">
                <a:hlinkClick r:id="rId2"/>
              </a:rPr>
              <a:t>View example</a:t>
            </a:r>
            <a:endParaRPr lang="en-US" dirty="0"/>
          </a:p>
        </p:txBody>
      </p:sp>
      <p:graphicFrame>
        <p:nvGraphicFramePr>
          <p:cNvPr id="4" name="Table 4">
            <a:extLst>
              <a:ext uri="{FF2B5EF4-FFF2-40B4-BE49-F238E27FC236}">
                <a16:creationId xmlns:a16="http://schemas.microsoft.com/office/drawing/2014/main" id="{6458EFBB-4D84-C8B3-7075-B4B65CE2F56D}"/>
              </a:ext>
            </a:extLst>
          </p:cNvPr>
          <p:cNvGraphicFramePr>
            <a:graphicFrameLocks noGrp="1"/>
          </p:cNvGraphicFramePr>
          <p:nvPr>
            <p:extLst>
              <p:ext uri="{D42A27DB-BD31-4B8C-83A1-F6EECF244321}">
                <p14:modId xmlns:p14="http://schemas.microsoft.com/office/powerpoint/2010/main" val="3143730762"/>
              </p:ext>
            </p:extLst>
          </p:nvPr>
        </p:nvGraphicFramePr>
        <p:xfrm>
          <a:off x="1021404" y="3054305"/>
          <a:ext cx="8252598" cy="3383280"/>
        </p:xfrm>
        <a:graphic>
          <a:graphicData uri="http://schemas.openxmlformats.org/drawingml/2006/table">
            <a:tbl>
              <a:tblPr firstRow="1" bandRow="1">
                <a:tableStyleId>{2D5ABB26-0587-4C30-8999-92F81FD0307C}</a:tableStyleId>
              </a:tblPr>
              <a:tblGrid>
                <a:gridCol w="4126299">
                  <a:extLst>
                    <a:ext uri="{9D8B030D-6E8A-4147-A177-3AD203B41FA5}">
                      <a16:colId xmlns:a16="http://schemas.microsoft.com/office/drawing/2014/main" val="3097122891"/>
                    </a:ext>
                  </a:extLst>
                </a:gridCol>
                <a:gridCol w="4126299">
                  <a:extLst>
                    <a:ext uri="{9D8B030D-6E8A-4147-A177-3AD203B41FA5}">
                      <a16:colId xmlns:a16="http://schemas.microsoft.com/office/drawing/2014/main" val="3570232898"/>
                    </a:ext>
                  </a:extLst>
                </a:gridCol>
              </a:tblGrid>
              <a:tr h="370840">
                <a:tc>
                  <a:txBody>
                    <a:bodyPr/>
                    <a:lstStyle/>
                    <a:p>
                      <a:r>
                        <a:rPr lang="en-US" sz="2400" b="1" dirty="0"/>
                        <a:t>Code (left)</a:t>
                      </a:r>
                    </a:p>
                  </a:txBody>
                  <a:tcPr marR="548640">
                    <a:lnB w="12700" cap="flat" cmpd="sng" algn="ctr">
                      <a:solidFill>
                        <a:schemeClr val="tx1"/>
                      </a:solidFill>
                      <a:prstDash val="solid"/>
                      <a:round/>
                      <a:headEnd type="none" w="med" len="med"/>
                      <a:tailEnd type="none" w="med" len="med"/>
                    </a:lnB>
                  </a:tcPr>
                </a:tc>
                <a:tc>
                  <a:txBody>
                    <a:bodyPr/>
                    <a:lstStyle/>
                    <a:p>
                      <a:r>
                        <a:rPr lang="en-US" sz="2400" b="1" dirty="0"/>
                        <a:t>Frames (right)</a:t>
                      </a:r>
                    </a:p>
                  </a:txBody>
                  <a:tcPr marR="548640">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3546314"/>
                  </a:ext>
                </a:extLst>
              </a:tr>
              <a:tr h="1205221">
                <a:tc>
                  <a:txBody>
                    <a:bodyPr/>
                    <a:lstStyle/>
                    <a:p>
                      <a:endParaRPr lang="en-US" dirty="0"/>
                    </a:p>
                    <a:p>
                      <a:endParaRPr lang="en-US" dirty="0"/>
                    </a:p>
                    <a:p>
                      <a:endParaRPr lang="en-US" dirty="0"/>
                    </a:p>
                    <a:p>
                      <a:endParaRPr lang="en-US" dirty="0"/>
                    </a:p>
                    <a:p>
                      <a:endParaRPr lang="en-US" dirty="0"/>
                    </a:p>
                    <a:p>
                      <a:endParaRPr lang="en-US" dirty="0"/>
                    </a:p>
                    <a:p>
                      <a:endParaRPr lang="en-US" dirty="0"/>
                    </a:p>
                  </a:txBody>
                  <a:tcPr marR="5486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marR="5486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93634582"/>
                  </a:ext>
                </a:extLst>
              </a:tr>
              <a:tr h="370840">
                <a:tc>
                  <a:txBody>
                    <a:bodyPr/>
                    <a:lstStyle/>
                    <a:p>
                      <a:r>
                        <a:rPr lang="en-US" dirty="0"/>
                        <a:t>Arrows indicate the order of execution. Green = just executed, red = up next.</a:t>
                      </a:r>
                    </a:p>
                  </a:txBody>
                  <a:tcPr marR="548640">
                    <a:lnT w="12700" cap="flat" cmpd="sng" algn="ctr">
                      <a:solidFill>
                        <a:schemeClr val="tx1"/>
                      </a:solidFill>
                      <a:prstDash val="solid"/>
                      <a:round/>
                      <a:headEnd type="none" w="med" len="med"/>
                      <a:tailEnd type="none" w="med" len="med"/>
                    </a:lnT>
                  </a:tcPr>
                </a:tc>
                <a:tc>
                  <a:txBody>
                    <a:bodyPr/>
                    <a:lstStyle/>
                    <a:p>
                      <a:r>
                        <a:rPr lang="en-US" dirty="0"/>
                        <a:t>Each name is bound to a value.</a:t>
                      </a:r>
                    </a:p>
                    <a:p>
                      <a:r>
                        <a:rPr lang="en-US" dirty="0"/>
                        <a:t>Within a frame, each name cannot be repeated.</a:t>
                      </a:r>
                    </a:p>
                  </a:txBody>
                  <a:tcPr marR="548640">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41323029"/>
                  </a:ext>
                </a:extLst>
              </a:tr>
            </a:tbl>
          </a:graphicData>
        </a:graphic>
      </p:graphicFrame>
      <p:pic>
        <p:nvPicPr>
          <p:cNvPr id="6" name="Picture 5" descr="A picture containing font, number, screenshot, text&#10;&#10;Description automatically generated">
            <a:extLst>
              <a:ext uri="{FF2B5EF4-FFF2-40B4-BE49-F238E27FC236}">
                <a16:creationId xmlns:a16="http://schemas.microsoft.com/office/drawing/2014/main" id="{86B9E475-D314-B2C9-2903-3E355963D8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7944" y="3546495"/>
            <a:ext cx="2857647" cy="1905098"/>
          </a:xfrm>
          <a:prstGeom prst="rect">
            <a:avLst/>
          </a:prstGeom>
        </p:spPr>
      </p:pic>
      <p:pic>
        <p:nvPicPr>
          <p:cNvPr id="8" name="Picture 7" descr="A picture containing text, font, screenshot, number&#10;&#10;Description automatically generated">
            <a:extLst>
              <a:ext uri="{FF2B5EF4-FFF2-40B4-BE49-F238E27FC236}">
                <a16:creationId xmlns:a16="http://schemas.microsoft.com/office/drawing/2014/main" id="{1ED21D0E-035F-CAEC-F65C-4D700C3800A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66206" y="3616348"/>
            <a:ext cx="2349621" cy="1765391"/>
          </a:xfrm>
          <a:prstGeom prst="rect">
            <a:avLst/>
          </a:prstGeom>
        </p:spPr>
      </p:pic>
    </p:spTree>
    <p:extLst>
      <p:ext uri="{BB962C8B-B14F-4D97-AF65-F5344CB8AC3E}">
        <p14:creationId xmlns:p14="http://schemas.microsoft.com/office/powerpoint/2010/main" val="15483746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447CA1C-D741-5BC5-4838-AD09E154E621}"/>
              </a:ext>
            </a:extLst>
          </p:cNvPr>
          <p:cNvSpPr>
            <a:spLocks noGrp="1"/>
          </p:cNvSpPr>
          <p:nvPr>
            <p:ph type="title"/>
          </p:nvPr>
        </p:nvSpPr>
        <p:spPr/>
        <p:txBody>
          <a:bodyPr/>
          <a:lstStyle/>
          <a:p>
            <a:r>
              <a:rPr lang="en-US" dirty="0"/>
              <a:t>Abstraction</a:t>
            </a:r>
          </a:p>
        </p:txBody>
      </p:sp>
      <p:sp>
        <p:nvSpPr>
          <p:cNvPr id="5" name="Text Placeholder 4">
            <a:extLst>
              <a:ext uri="{FF2B5EF4-FFF2-40B4-BE49-F238E27FC236}">
                <a16:creationId xmlns:a16="http://schemas.microsoft.com/office/drawing/2014/main" id="{6436E039-A5F7-F384-1A43-FA262521A103}"/>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5487722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BAC16F-B79E-47EA-09E3-BC7AE39C5DA7}"/>
              </a:ext>
            </a:extLst>
          </p:cNvPr>
          <p:cNvSpPr>
            <a:spLocks noGrp="1"/>
          </p:cNvSpPr>
          <p:nvPr>
            <p:ph type="title"/>
          </p:nvPr>
        </p:nvSpPr>
        <p:spPr/>
        <p:txBody>
          <a:bodyPr/>
          <a:lstStyle/>
          <a:p>
            <a:r>
              <a:rPr lang="en-US" dirty="0"/>
              <a:t>Assignments in Environment diagrams</a:t>
            </a:r>
          </a:p>
        </p:txBody>
      </p:sp>
      <p:sp>
        <p:nvSpPr>
          <p:cNvPr id="3" name="Content Placeholder 2">
            <a:extLst>
              <a:ext uri="{FF2B5EF4-FFF2-40B4-BE49-F238E27FC236}">
                <a16:creationId xmlns:a16="http://schemas.microsoft.com/office/drawing/2014/main" id="{6A1952E4-BDB4-E369-8211-4A65DF3B64BC}"/>
              </a:ext>
            </a:extLst>
          </p:cNvPr>
          <p:cNvSpPr>
            <a:spLocks noGrp="1"/>
          </p:cNvSpPr>
          <p:nvPr>
            <p:ph idx="1"/>
          </p:nvPr>
        </p:nvSpPr>
        <p:spPr>
          <a:xfrm>
            <a:off x="677333" y="1930401"/>
            <a:ext cx="8729313" cy="4110962"/>
          </a:xfrm>
        </p:spPr>
        <p:txBody>
          <a:bodyPr/>
          <a:lstStyle/>
          <a:p>
            <a:r>
              <a:rPr lang="en-US" dirty="0"/>
              <a:t>How Python interprets an assignment statement:</a:t>
            </a:r>
          </a:p>
          <a:p>
            <a:pPr lvl="1"/>
            <a:r>
              <a:rPr lang="en-US" dirty="0"/>
              <a:t>Evaluate the expression to the right of </a:t>
            </a:r>
            <a:r>
              <a:rPr lang="en-US" b="1" dirty="0"/>
              <a:t>=</a:t>
            </a:r>
            <a:r>
              <a:rPr lang="en-US" dirty="0"/>
              <a:t>.</a:t>
            </a:r>
          </a:p>
          <a:p>
            <a:pPr lvl="1"/>
            <a:r>
              <a:rPr lang="en-US" dirty="0"/>
              <a:t>Bind the expression's value to the name that's on the left side of the </a:t>
            </a:r>
            <a:r>
              <a:rPr lang="en-US" b="1" dirty="0"/>
              <a:t>=</a:t>
            </a:r>
            <a:r>
              <a:rPr lang="en-US" dirty="0"/>
              <a:t> sign.</a:t>
            </a:r>
          </a:p>
          <a:p>
            <a:endParaRPr lang="en-US" dirty="0"/>
          </a:p>
        </p:txBody>
      </p:sp>
      <p:pic>
        <p:nvPicPr>
          <p:cNvPr id="5" name="Picture 4" descr="A picture containing text, font, screenshot, number&#10;&#10;Description automatically generated">
            <a:extLst>
              <a:ext uri="{FF2B5EF4-FFF2-40B4-BE49-F238E27FC236}">
                <a16:creationId xmlns:a16="http://schemas.microsoft.com/office/drawing/2014/main" id="{FAFEDE73-8084-699A-B540-BC436B582F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7334" y="3429000"/>
            <a:ext cx="6270494" cy="2000586"/>
          </a:xfrm>
          <a:prstGeom prst="rect">
            <a:avLst/>
          </a:prstGeom>
        </p:spPr>
      </p:pic>
      <p:grpSp>
        <p:nvGrpSpPr>
          <p:cNvPr id="9" name="Group 8">
            <a:extLst>
              <a:ext uri="{FF2B5EF4-FFF2-40B4-BE49-F238E27FC236}">
                <a16:creationId xmlns:a16="http://schemas.microsoft.com/office/drawing/2014/main" id="{5CE387D8-D974-940E-BE89-85A290761E7C}"/>
              </a:ext>
            </a:extLst>
          </p:cNvPr>
          <p:cNvGrpSpPr/>
          <p:nvPr/>
        </p:nvGrpSpPr>
        <p:grpSpPr>
          <a:xfrm>
            <a:off x="797434" y="5567464"/>
            <a:ext cx="2878386" cy="680936"/>
            <a:chOff x="797434" y="5567464"/>
            <a:chExt cx="2878386" cy="680936"/>
          </a:xfrm>
        </p:grpSpPr>
        <p:pic>
          <p:nvPicPr>
            <p:cNvPr id="7" name="Picture 6" descr="A blue and yellow snake logo&#10;&#10;Description automatically generated with low confidence">
              <a:extLst>
                <a:ext uri="{FF2B5EF4-FFF2-40B4-BE49-F238E27FC236}">
                  <a16:creationId xmlns:a16="http://schemas.microsoft.com/office/drawing/2014/main" id="{93D02CDD-3C80-D35D-BA93-FC3B30B8ECB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7434" y="5567464"/>
              <a:ext cx="621421" cy="680936"/>
            </a:xfrm>
            <a:prstGeom prst="rect">
              <a:avLst/>
            </a:prstGeom>
          </p:spPr>
        </p:pic>
        <p:sp>
          <p:nvSpPr>
            <p:cNvPr id="8" name="TextBox 7">
              <a:extLst>
                <a:ext uri="{FF2B5EF4-FFF2-40B4-BE49-F238E27FC236}">
                  <a16:creationId xmlns:a16="http://schemas.microsoft.com/office/drawing/2014/main" id="{73B4DE2B-C780-94D6-1E22-0988833D2A38}"/>
                </a:ext>
              </a:extLst>
            </p:cNvPr>
            <p:cNvSpPr txBox="1"/>
            <p:nvPr/>
          </p:nvSpPr>
          <p:spPr>
            <a:xfrm>
              <a:off x="1418855" y="5682245"/>
              <a:ext cx="2256965" cy="369332"/>
            </a:xfrm>
            <a:prstGeom prst="rect">
              <a:avLst/>
            </a:prstGeom>
            <a:noFill/>
          </p:spPr>
          <p:txBody>
            <a:bodyPr wrap="none" rtlCol="0">
              <a:spAutoFit/>
            </a:bodyPr>
            <a:lstStyle/>
            <a:p>
              <a:r>
                <a:rPr lang="en-US" dirty="0">
                  <a:hlinkClick r:id="rId4"/>
                </a:rPr>
                <a:t>View in PythonTutor</a:t>
              </a:r>
              <a:endParaRPr lang="en-US" dirty="0"/>
            </a:p>
          </p:txBody>
        </p:sp>
      </p:grpSp>
    </p:spTree>
    <p:extLst>
      <p:ext uri="{BB962C8B-B14F-4D97-AF65-F5344CB8AC3E}">
        <p14:creationId xmlns:p14="http://schemas.microsoft.com/office/powerpoint/2010/main" val="31569239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63479E-42D2-0564-17BA-FF903D0F5C2A}"/>
              </a:ext>
            </a:extLst>
          </p:cNvPr>
          <p:cNvSpPr>
            <a:spLocks noGrp="1"/>
          </p:cNvSpPr>
          <p:nvPr>
            <p:ph type="title"/>
          </p:nvPr>
        </p:nvSpPr>
        <p:spPr/>
        <p:txBody>
          <a:bodyPr/>
          <a:lstStyle/>
          <a:p>
            <a:r>
              <a:rPr lang="en-US" dirty="0"/>
              <a:t>Functions in environment diagrams</a:t>
            </a:r>
          </a:p>
        </p:txBody>
      </p:sp>
      <p:sp>
        <p:nvSpPr>
          <p:cNvPr id="3" name="Content Placeholder 2">
            <a:extLst>
              <a:ext uri="{FF2B5EF4-FFF2-40B4-BE49-F238E27FC236}">
                <a16:creationId xmlns:a16="http://schemas.microsoft.com/office/drawing/2014/main" id="{16FF8DBC-796A-7117-34AE-35650E39B734}"/>
              </a:ext>
            </a:extLst>
          </p:cNvPr>
          <p:cNvSpPr>
            <a:spLocks noGrp="1"/>
          </p:cNvSpPr>
          <p:nvPr>
            <p:ph idx="1"/>
          </p:nvPr>
        </p:nvSpPr>
        <p:spPr/>
        <p:txBody>
          <a:bodyPr/>
          <a:lstStyle/>
          <a:p>
            <a:r>
              <a:rPr lang="en-US" dirty="0"/>
              <a:t>How Python interprets a def statement:</a:t>
            </a:r>
          </a:p>
          <a:p>
            <a:pPr lvl="1"/>
            <a:r>
              <a:rPr lang="en-US" dirty="0"/>
              <a:t>It creates a function with the name and parameters</a:t>
            </a:r>
          </a:p>
          <a:p>
            <a:pPr lvl="1"/>
            <a:r>
              <a:rPr lang="en-US" dirty="0"/>
              <a:t>It sets the function body to everything indented after the first line</a:t>
            </a:r>
          </a:p>
          <a:p>
            <a:pPr lvl="1"/>
            <a:r>
              <a:rPr lang="en-US" dirty="0"/>
              <a:t>It binds the function name to that function body (similar to an assignment statement)</a:t>
            </a:r>
          </a:p>
          <a:p>
            <a:endParaRPr lang="en-US" dirty="0"/>
          </a:p>
        </p:txBody>
      </p:sp>
      <p:pic>
        <p:nvPicPr>
          <p:cNvPr id="5" name="Picture 4" descr="A screenshot of a computer&#10;&#10;Description automatically generated with low confidence">
            <a:extLst>
              <a:ext uri="{FF2B5EF4-FFF2-40B4-BE49-F238E27FC236}">
                <a16:creationId xmlns:a16="http://schemas.microsoft.com/office/drawing/2014/main" id="{E542DB9D-CAAC-FD97-E3FE-C896E1C9D4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4246" y="3820081"/>
            <a:ext cx="9804904" cy="2019404"/>
          </a:xfrm>
          <a:prstGeom prst="rect">
            <a:avLst/>
          </a:prstGeom>
        </p:spPr>
      </p:pic>
      <p:grpSp>
        <p:nvGrpSpPr>
          <p:cNvPr id="6" name="Group 5">
            <a:extLst>
              <a:ext uri="{FF2B5EF4-FFF2-40B4-BE49-F238E27FC236}">
                <a16:creationId xmlns:a16="http://schemas.microsoft.com/office/drawing/2014/main" id="{7699CCD5-E291-0CBF-B33C-FE9EA07DA004}"/>
              </a:ext>
            </a:extLst>
          </p:cNvPr>
          <p:cNvGrpSpPr/>
          <p:nvPr/>
        </p:nvGrpSpPr>
        <p:grpSpPr>
          <a:xfrm>
            <a:off x="797434" y="5839485"/>
            <a:ext cx="2878386" cy="680936"/>
            <a:chOff x="797434" y="5567464"/>
            <a:chExt cx="2878386" cy="680936"/>
          </a:xfrm>
        </p:grpSpPr>
        <p:pic>
          <p:nvPicPr>
            <p:cNvPr id="7" name="Picture 6" descr="A blue and yellow snake logo&#10;&#10;Description automatically generated with low confidence">
              <a:extLst>
                <a:ext uri="{FF2B5EF4-FFF2-40B4-BE49-F238E27FC236}">
                  <a16:creationId xmlns:a16="http://schemas.microsoft.com/office/drawing/2014/main" id="{28C12FB9-5DBE-FC54-9C8A-0C1914971CC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7434" y="5567464"/>
              <a:ext cx="621421" cy="680936"/>
            </a:xfrm>
            <a:prstGeom prst="rect">
              <a:avLst/>
            </a:prstGeom>
          </p:spPr>
        </p:pic>
        <p:sp>
          <p:nvSpPr>
            <p:cNvPr id="8" name="TextBox 7">
              <a:extLst>
                <a:ext uri="{FF2B5EF4-FFF2-40B4-BE49-F238E27FC236}">
                  <a16:creationId xmlns:a16="http://schemas.microsoft.com/office/drawing/2014/main" id="{6EF00FE7-D097-6E85-F48D-74A544D0F57F}"/>
                </a:ext>
              </a:extLst>
            </p:cNvPr>
            <p:cNvSpPr txBox="1"/>
            <p:nvPr/>
          </p:nvSpPr>
          <p:spPr>
            <a:xfrm>
              <a:off x="1418855" y="5682245"/>
              <a:ext cx="2256965" cy="369332"/>
            </a:xfrm>
            <a:prstGeom prst="rect">
              <a:avLst/>
            </a:prstGeom>
            <a:noFill/>
          </p:spPr>
          <p:txBody>
            <a:bodyPr wrap="none" rtlCol="0">
              <a:spAutoFit/>
            </a:bodyPr>
            <a:lstStyle/>
            <a:p>
              <a:r>
                <a:rPr lang="en-US" dirty="0">
                  <a:hlinkClick r:id="rId4"/>
                </a:rPr>
                <a:t>View in PythonTutor</a:t>
              </a:r>
              <a:endParaRPr lang="en-US" dirty="0"/>
            </a:p>
          </p:txBody>
        </p:sp>
      </p:grpSp>
    </p:spTree>
    <p:extLst>
      <p:ext uri="{BB962C8B-B14F-4D97-AF65-F5344CB8AC3E}">
        <p14:creationId xmlns:p14="http://schemas.microsoft.com/office/powerpoint/2010/main" val="34349386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79CCFD-03FE-0EFB-3A5E-CC842DC50074}"/>
              </a:ext>
            </a:extLst>
          </p:cNvPr>
          <p:cNvSpPr>
            <a:spLocks noGrp="1"/>
          </p:cNvSpPr>
          <p:nvPr>
            <p:ph type="title"/>
          </p:nvPr>
        </p:nvSpPr>
        <p:spPr/>
        <p:txBody>
          <a:bodyPr/>
          <a:lstStyle/>
          <a:p>
            <a:r>
              <a:rPr lang="en-US" dirty="0"/>
              <a:t>Function calls in environment diagrams</a:t>
            </a:r>
          </a:p>
        </p:txBody>
      </p:sp>
      <p:sp>
        <p:nvSpPr>
          <p:cNvPr id="3" name="Content Placeholder 2">
            <a:extLst>
              <a:ext uri="{FF2B5EF4-FFF2-40B4-BE49-F238E27FC236}">
                <a16:creationId xmlns:a16="http://schemas.microsoft.com/office/drawing/2014/main" id="{C071637D-B0AA-C881-C9F0-36B0D9260052}"/>
              </a:ext>
            </a:extLst>
          </p:cNvPr>
          <p:cNvSpPr>
            <a:spLocks noGrp="1"/>
          </p:cNvSpPr>
          <p:nvPr>
            <p:ph idx="1"/>
          </p:nvPr>
        </p:nvSpPr>
        <p:spPr/>
        <p:txBody>
          <a:bodyPr/>
          <a:lstStyle/>
          <a:p>
            <a:r>
              <a:rPr lang="en-US" dirty="0"/>
              <a:t>How Python interprets a function call:</a:t>
            </a:r>
          </a:p>
          <a:p>
            <a:pPr lvl="1"/>
            <a:r>
              <a:rPr lang="en-US" dirty="0"/>
              <a:t>It creates a new </a:t>
            </a:r>
            <a:r>
              <a:rPr lang="en-US" b="1" dirty="0"/>
              <a:t>frame</a:t>
            </a:r>
            <a:r>
              <a:rPr lang="en-US" dirty="0"/>
              <a:t> in the environment</a:t>
            </a:r>
          </a:p>
          <a:p>
            <a:pPr lvl="1"/>
            <a:r>
              <a:rPr lang="en-US" dirty="0"/>
              <a:t>It binds the function call's arguments to the parameters in that frame</a:t>
            </a:r>
          </a:p>
          <a:p>
            <a:pPr lvl="1"/>
            <a:r>
              <a:rPr lang="en-US" dirty="0"/>
              <a:t>It executes the body of the function in the new frame</a:t>
            </a:r>
          </a:p>
          <a:p>
            <a:endParaRPr lang="en-US" dirty="0"/>
          </a:p>
        </p:txBody>
      </p:sp>
      <p:pic>
        <p:nvPicPr>
          <p:cNvPr id="5" name="Picture 4" descr="A screenshot of a computer&#10;&#10;Description automatically generated with medium confidence">
            <a:extLst>
              <a:ext uri="{FF2B5EF4-FFF2-40B4-BE49-F238E27FC236}">
                <a16:creationId xmlns:a16="http://schemas.microsoft.com/office/drawing/2014/main" id="{B109A103-B73F-33B5-D71B-D8532BD6356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066" y="3588670"/>
            <a:ext cx="7673637" cy="2908960"/>
          </a:xfrm>
          <a:prstGeom prst="rect">
            <a:avLst/>
          </a:prstGeom>
        </p:spPr>
      </p:pic>
      <p:grpSp>
        <p:nvGrpSpPr>
          <p:cNvPr id="6" name="Group 5">
            <a:extLst>
              <a:ext uri="{FF2B5EF4-FFF2-40B4-BE49-F238E27FC236}">
                <a16:creationId xmlns:a16="http://schemas.microsoft.com/office/drawing/2014/main" id="{7811984E-8F8C-9B75-97AF-25211B1AD132}"/>
              </a:ext>
            </a:extLst>
          </p:cNvPr>
          <p:cNvGrpSpPr/>
          <p:nvPr/>
        </p:nvGrpSpPr>
        <p:grpSpPr>
          <a:xfrm>
            <a:off x="7483370" y="5403678"/>
            <a:ext cx="2878386" cy="680936"/>
            <a:chOff x="797434" y="5567464"/>
            <a:chExt cx="2878386" cy="680936"/>
          </a:xfrm>
          <a:solidFill>
            <a:schemeClr val="bg1"/>
          </a:solidFill>
        </p:grpSpPr>
        <p:pic>
          <p:nvPicPr>
            <p:cNvPr id="7" name="Picture 6" descr="A blue and yellow snake logo&#10;&#10;Description automatically generated with low confidence">
              <a:extLst>
                <a:ext uri="{FF2B5EF4-FFF2-40B4-BE49-F238E27FC236}">
                  <a16:creationId xmlns:a16="http://schemas.microsoft.com/office/drawing/2014/main" id="{76996D9F-776B-6A0D-E052-AB6989B020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7434" y="5567464"/>
              <a:ext cx="621421" cy="680936"/>
            </a:xfrm>
            <a:prstGeom prst="rect">
              <a:avLst/>
            </a:prstGeom>
            <a:grpFill/>
          </p:spPr>
        </p:pic>
        <p:sp>
          <p:nvSpPr>
            <p:cNvPr id="8" name="TextBox 7">
              <a:extLst>
                <a:ext uri="{FF2B5EF4-FFF2-40B4-BE49-F238E27FC236}">
                  <a16:creationId xmlns:a16="http://schemas.microsoft.com/office/drawing/2014/main" id="{AD8A4789-1066-5F6A-9F67-5FB62F3E1200}"/>
                </a:ext>
              </a:extLst>
            </p:cNvPr>
            <p:cNvSpPr txBox="1"/>
            <p:nvPr/>
          </p:nvSpPr>
          <p:spPr>
            <a:xfrm>
              <a:off x="1418855" y="5682245"/>
              <a:ext cx="2256965" cy="369332"/>
            </a:xfrm>
            <a:prstGeom prst="rect">
              <a:avLst/>
            </a:prstGeom>
            <a:grpFill/>
          </p:spPr>
          <p:txBody>
            <a:bodyPr wrap="none" rtlCol="0">
              <a:spAutoFit/>
            </a:bodyPr>
            <a:lstStyle/>
            <a:p>
              <a:r>
                <a:rPr lang="en-US" dirty="0">
                  <a:hlinkClick r:id="rId4"/>
                </a:rPr>
                <a:t>View in PythonTutor</a:t>
              </a:r>
              <a:endParaRPr lang="en-US" dirty="0"/>
            </a:p>
          </p:txBody>
        </p:sp>
      </p:grpSp>
    </p:spTree>
    <p:extLst>
      <p:ext uri="{BB962C8B-B14F-4D97-AF65-F5344CB8AC3E}">
        <p14:creationId xmlns:p14="http://schemas.microsoft.com/office/powerpoint/2010/main" val="26722004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FB7B9-308B-7621-BE60-D14D2179A710}"/>
              </a:ext>
            </a:extLst>
          </p:cNvPr>
          <p:cNvSpPr>
            <a:spLocks noGrp="1"/>
          </p:cNvSpPr>
          <p:nvPr>
            <p:ph type="title"/>
          </p:nvPr>
        </p:nvSpPr>
        <p:spPr/>
        <p:txBody>
          <a:bodyPr/>
          <a:lstStyle/>
          <a:p>
            <a:r>
              <a:rPr lang="en-US" dirty="0"/>
              <a:t>Names and environments</a:t>
            </a:r>
          </a:p>
        </p:txBody>
      </p:sp>
      <p:sp>
        <p:nvSpPr>
          <p:cNvPr id="3" name="Content Placeholder 2">
            <a:extLst>
              <a:ext uri="{FF2B5EF4-FFF2-40B4-BE49-F238E27FC236}">
                <a16:creationId xmlns:a16="http://schemas.microsoft.com/office/drawing/2014/main" id="{0A468DB2-1548-D65A-85B1-21BB44C9889B}"/>
              </a:ext>
            </a:extLst>
          </p:cNvPr>
          <p:cNvSpPr>
            <a:spLocks noGrp="1"/>
          </p:cNvSpPr>
          <p:nvPr>
            <p:ph idx="1"/>
          </p:nvPr>
        </p:nvSpPr>
        <p:spPr/>
        <p:txBody>
          <a:bodyPr/>
          <a:lstStyle/>
          <a:p>
            <a:r>
              <a:rPr lang="en-US" dirty="0"/>
              <a:t>All Python code is evaluated in the context of an environment, which is a sequence of frames.</a:t>
            </a:r>
          </a:p>
          <a:p>
            <a:r>
              <a:rPr lang="en-US" dirty="0"/>
              <a:t>We've seen two possible environments:</a:t>
            </a:r>
          </a:p>
        </p:txBody>
      </p:sp>
      <p:graphicFrame>
        <p:nvGraphicFramePr>
          <p:cNvPr id="4" name="Table 4">
            <a:extLst>
              <a:ext uri="{FF2B5EF4-FFF2-40B4-BE49-F238E27FC236}">
                <a16:creationId xmlns:a16="http://schemas.microsoft.com/office/drawing/2014/main" id="{8993BB60-0752-9BD3-2955-2411BBA96F29}"/>
              </a:ext>
            </a:extLst>
          </p:cNvPr>
          <p:cNvGraphicFramePr>
            <a:graphicFrameLocks noGrp="1"/>
          </p:cNvGraphicFramePr>
          <p:nvPr>
            <p:extLst>
              <p:ext uri="{D42A27DB-BD31-4B8C-83A1-F6EECF244321}">
                <p14:modId xmlns:p14="http://schemas.microsoft.com/office/powerpoint/2010/main" val="1368195647"/>
              </p:ext>
            </p:extLst>
          </p:nvPr>
        </p:nvGraphicFramePr>
        <p:xfrm>
          <a:off x="1038127" y="3093394"/>
          <a:ext cx="8128000" cy="3278223"/>
        </p:xfrm>
        <a:graphic>
          <a:graphicData uri="http://schemas.openxmlformats.org/drawingml/2006/table">
            <a:tbl>
              <a:tblPr firstRow="1" bandRow="1">
                <a:tableStyleId>{2D5ABB26-0587-4C30-8999-92F81FD0307C}</a:tableStyleId>
              </a:tblPr>
              <a:tblGrid>
                <a:gridCol w="4064000">
                  <a:extLst>
                    <a:ext uri="{9D8B030D-6E8A-4147-A177-3AD203B41FA5}">
                      <a16:colId xmlns:a16="http://schemas.microsoft.com/office/drawing/2014/main" val="799812240"/>
                    </a:ext>
                  </a:extLst>
                </a:gridCol>
                <a:gridCol w="4064000">
                  <a:extLst>
                    <a:ext uri="{9D8B030D-6E8A-4147-A177-3AD203B41FA5}">
                      <a16:colId xmlns:a16="http://schemas.microsoft.com/office/drawing/2014/main" val="2192333315"/>
                    </a:ext>
                  </a:extLst>
                </a:gridCol>
              </a:tblGrid>
              <a:tr h="1536972">
                <a:tc>
                  <a:txBody>
                    <a:bodyPr/>
                    <a:lstStyle/>
                    <a:p>
                      <a:r>
                        <a:rPr lang="en-US" dirty="0"/>
                        <a:t>Global Frame</a:t>
                      </a:r>
                    </a:p>
                  </a:txBody>
                  <a:tcPr anchor="ctr">
                    <a:lnB w="12700" cap="flat" cmpd="sng" algn="ctr">
                      <a:solidFill>
                        <a:schemeClr val="tx1"/>
                      </a:solidFill>
                      <a:prstDash val="solid"/>
                      <a:round/>
                      <a:headEnd type="none" w="med" len="med"/>
                      <a:tailEnd type="none" w="med" len="med"/>
                    </a:lnB>
                  </a:tcPr>
                </a:tc>
                <a:tc>
                  <a:txBody>
                    <a:bodyPr/>
                    <a:lstStyle/>
                    <a:p>
                      <a:endParaRPr lang="en-US"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73814107"/>
                  </a:ext>
                </a:extLst>
              </a:tr>
              <a:tr h="1741251">
                <a:tc>
                  <a:txBody>
                    <a:bodyPr/>
                    <a:lstStyle/>
                    <a:p>
                      <a:r>
                        <a:rPr lang="en-US" dirty="0"/>
                        <a:t>Function's local frame,</a:t>
                      </a:r>
                    </a:p>
                    <a:p>
                      <a:r>
                        <a:rPr lang="en-US" dirty="0"/>
                        <a:t>child of Global frame</a:t>
                      </a:r>
                    </a:p>
                  </a:txBody>
                  <a:tcPr anchor="ctr">
                    <a:lnT w="12700" cap="flat" cmpd="sng" algn="ctr">
                      <a:solidFill>
                        <a:schemeClr val="tx1"/>
                      </a:solidFill>
                      <a:prstDash val="solid"/>
                      <a:round/>
                      <a:headEnd type="none" w="med" len="med"/>
                      <a:tailEnd type="none" w="med" len="med"/>
                    </a:lnT>
                  </a:tcPr>
                </a:tc>
                <a:tc>
                  <a:txBody>
                    <a:bodyPr/>
                    <a:lstStyle/>
                    <a:p>
                      <a:endParaRPr lang="en-US" dirty="0"/>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4114632512"/>
                  </a:ext>
                </a:extLst>
              </a:tr>
            </a:tbl>
          </a:graphicData>
        </a:graphic>
      </p:graphicFrame>
      <p:pic>
        <p:nvPicPr>
          <p:cNvPr id="6" name="Picture 5" descr="A picture containing text, screenshot, font, number&#10;&#10;Description automatically generated">
            <a:extLst>
              <a:ext uri="{FF2B5EF4-FFF2-40B4-BE49-F238E27FC236}">
                <a16:creationId xmlns:a16="http://schemas.microsoft.com/office/drawing/2014/main" id="{71115201-D425-214F-6B57-904C421F1E1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20422" y="3093393"/>
            <a:ext cx="4122536" cy="1420241"/>
          </a:xfrm>
          <a:prstGeom prst="rect">
            <a:avLst/>
          </a:prstGeom>
        </p:spPr>
      </p:pic>
      <p:pic>
        <p:nvPicPr>
          <p:cNvPr id="8" name="Picture 7" descr="A screenshot of a computer&#10;&#10;Description automatically generated with medium confidence">
            <a:extLst>
              <a:ext uri="{FF2B5EF4-FFF2-40B4-BE49-F238E27FC236}">
                <a16:creationId xmlns:a16="http://schemas.microsoft.com/office/drawing/2014/main" id="{3EA3D275-DEF8-74FE-A021-44115882B21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45102" y="4760369"/>
            <a:ext cx="4301795" cy="1832516"/>
          </a:xfrm>
          <a:prstGeom prst="rect">
            <a:avLst/>
          </a:prstGeom>
        </p:spPr>
      </p:pic>
    </p:spTree>
    <p:extLst>
      <p:ext uri="{BB962C8B-B14F-4D97-AF65-F5344CB8AC3E}">
        <p14:creationId xmlns:p14="http://schemas.microsoft.com/office/powerpoint/2010/main" val="21390891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0B7CCB-03B3-284D-E697-89AE46B50B42}"/>
              </a:ext>
            </a:extLst>
          </p:cNvPr>
          <p:cNvSpPr>
            <a:spLocks noGrp="1"/>
          </p:cNvSpPr>
          <p:nvPr>
            <p:ph type="title"/>
          </p:nvPr>
        </p:nvSpPr>
        <p:spPr/>
        <p:txBody>
          <a:bodyPr/>
          <a:lstStyle/>
          <a:p>
            <a:r>
              <a:rPr lang="en-US" dirty="0"/>
              <a:t>Name lookup rules</a:t>
            </a:r>
          </a:p>
        </p:txBody>
      </p:sp>
      <p:sp>
        <p:nvSpPr>
          <p:cNvPr id="3" name="Content Placeholder 2">
            <a:extLst>
              <a:ext uri="{FF2B5EF4-FFF2-40B4-BE49-F238E27FC236}">
                <a16:creationId xmlns:a16="http://schemas.microsoft.com/office/drawing/2014/main" id="{F1A4D7B1-B1A9-DCED-152F-847CE77157D0}"/>
              </a:ext>
            </a:extLst>
          </p:cNvPr>
          <p:cNvSpPr>
            <a:spLocks noGrp="1"/>
          </p:cNvSpPr>
          <p:nvPr>
            <p:ph idx="1"/>
          </p:nvPr>
        </p:nvSpPr>
        <p:spPr/>
        <p:txBody>
          <a:bodyPr/>
          <a:lstStyle/>
          <a:p>
            <a:r>
              <a:rPr lang="en-US" dirty="0"/>
              <a:t>How Python looks up names in a user-defined function:</a:t>
            </a:r>
          </a:p>
          <a:p>
            <a:pPr marL="800100" lvl="1" indent="-342900">
              <a:buFont typeface="+mj-lt"/>
              <a:buAutoNum type="arabicPeriod"/>
            </a:pPr>
            <a:r>
              <a:rPr lang="en-US" dirty="0"/>
              <a:t>Look it up in the local frame</a:t>
            </a:r>
          </a:p>
          <a:p>
            <a:pPr marL="800100" lvl="1" indent="-342900">
              <a:buFont typeface="+mj-lt"/>
              <a:buAutoNum type="arabicPeriod"/>
            </a:pPr>
            <a:r>
              <a:rPr lang="en-US" dirty="0"/>
              <a:t>If name isn't in local frame, look it up in the global frame</a:t>
            </a:r>
          </a:p>
          <a:p>
            <a:pPr marL="800100" lvl="1" indent="-342900">
              <a:buFont typeface="+mj-lt"/>
              <a:buAutoNum type="arabicPeriod"/>
            </a:pPr>
            <a:r>
              <a:rPr lang="en-US" dirty="0"/>
              <a:t>If name isn't in either frame, throw a </a:t>
            </a:r>
            <a:r>
              <a:rPr lang="en-US" dirty="0" err="1"/>
              <a:t>NameError</a:t>
            </a:r>
            <a:endParaRPr lang="en-US" dirty="0"/>
          </a:p>
          <a:p>
            <a:r>
              <a:rPr lang="en-US" dirty="0"/>
              <a:t>*This is simplified since we haven't learned all the Python features that complicate the rules. </a:t>
            </a:r>
          </a:p>
        </p:txBody>
      </p:sp>
    </p:spTree>
    <p:extLst>
      <p:ext uri="{BB962C8B-B14F-4D97-AF65-F5344CB8AC3E}">
        <p14:creationId xmlns:p14="http://schemas.microsoft.com/office/powerpoint/2010/main" val="38593738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C7FC9-918C-D954-155A-310E7547B0C2}"/>
              </a:ext>
            </a:extLst>
          </p:cNvPr>
          <p:cNvSpPr>
            <a:spLocks noGrp="1"/>
          </p:cNvSpPr>
          <p:nvPr>
            <p:ph type="title"/>
          </p:nvPr>
        </p:nvSpPr>
        <p:spPr/>
        <p:txBody>
          <a:bodyPr/>
          <a:lstStyle/>
          <a:p>
            <a:r>
              <a:rPr lang="en-US" dirty="0"/>
              <a:t>Name lookup example #1</a:t>
            </a:r>
          </a:p>
        </p:txBody>
      </p:sp>
      <p:sp>
        <p:nvSpPr>
          <p:cNvPr id="3" name="Content Placeholder 2">
            <a:extLst>
              <a:ext uri="{FF2B5EF4-FFF2-40B4-BE49-F238E27FC236}">
                <a16:creationId xmlns:a16="http://schemas.microsoft.com/office/drawing/2014/main" id="{4F6FC676-EDF6-7A33-C207-2D6195A6F68B}"/>
              </a:ext>
            </a:extLst>
          </p:cNvPr>
          <p:cNvSpPr>
            <a:spLocks noGrp="1"/>
          </p:cNvSpPr>
          <p:nvPr>
            <p:ph idx="1"/>
          </p:nvPr>
        </p:nvSpPr>
        <p:spPr>
          <a:xfrm>
            <a:off x="677334" y="3852153"/>
            <a:ext cx="8596668" cy="2655651"/>
          </a:xfrm>
        </p:spPr>
        <p:txBody>
          <a:bodyPr>
            <a:normAutofit/>
          </a:bodyPr>
          <a:lstStyle/>
          <a:p>
            <a:r>
              <a:rPr lang="en-US" dirty="0"/>
              <a:t>On line 4, which frame is </a:t>
            </a:r>
            <a:r>
              <a:rPr lang="en-US" dirty="0" err="1"/>
              <a:t>start_exclaim</a:t>
            </a:r>
            <a:r>
              <a:rPr lang="en-US" dirty="0"/>
              <a:t> found in?</a:t>
            </a:r>
          </a:p>
          <a:p>
            <a:pPr lvl="1"/>
            <a:r>
              <a:rPr lang="en-US" dirty="0"/>
              <a:t>The local frame for </a:t>
            </a:r>
            <a:r>
              <a:rPr lang="en-US" dirty="0" err="1"/>
              <a:t>exclamify</a:t>
            </a:r>
            <a:endParaRPr lang="en-US" dirty="0"/>
          </a:p>
          <a:p>
            <a:r>
              <a:rPr lang="en-US" dirty="0"/>
              <a:t>On line 4, Which frame is text found in?</a:t>
            </a:r>
          </a:p>
          <a:p>
            <a:pPr lvl="1"/>
            <a:r>
              <a:rPr lang="en-US" dirty="0"/>
              <a:t>The local frame for </a:t>
            </a:r>
            <a:r>
              <a:rPr lang="en-US" dirty="0" err="1"/>
              <a:t>exclamify</a:t>
            </a:r>
            <a:endParaRPr lang="en-US" dirty="0"/>
          </a:p>
          <a:p>
            <a:r>
              <a:rPr lang="en-US" dirty="0"/>
              <a:t>On line 6, which frame is </a:t>
            </a:r>
            <a:r>
              <a:rPr lang="en-US" dirty="0" err="1"/>
              <a:t>exclamify</a:t>
            </a:r>
            <a:r>
              <a:rPr lang="en-US" dirty="0"/>
              <a:t> found in?</a:t>
            </a:r>
          </a:p>
          <a:p>
            <a:pPr lvl="1"/>
            <a:r>
              <a:rPr lang="en-US" dirty="0"/>
              <a:t>The global frame</a:t>
            </a:r>
          </a:p>
          <a:p>
            <a:endParaRPr lang="en-US" dirty="0"/>
          </a:p>
        </p:txBody>
      </p:sp>
      <p:sp>
        <p:nvSpPr>
          <p:cNvPr id="4" name="TextBox 3">
            <a:extLst>
              <a:ext uri="{FF2B5EF4-FFF2-40B4-BE49-F238E27FC236}">
                <a16:creationId xmlns:a16="http://schemas.microsoft.com/office/drawing/2014/main" id="{8F0495EE-DEFA-D4D5-B60A-EA861C8AAD7F}"/>
              </a:ext>
            </a:extLst>
          </p:cNvPr>
          <p:cNvSpPr txBox="1"/>
          <p:nvPr/>
        </p:nvSpPr>
        <p:spPr>
          <a:xfrm>
            <a:off x="677334" y="1930400"/>
            <a:ext cx="6951268" cy="1754326"/>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a:t>
            </a:r>
            <a:r>
              <a:rPr lang="en-US" b="1" dirty="0" err="1">
                <a:latin typeface="Courier New" panose="02070309020205020404" pitchFamily="49" charset="0"/>
                <a:cs typeface="Courier New" panose="02070309020205020404" pitchFamily="49" charset="0"/>
              </a:rPr>
              <a:t>exclamify</a:t>
            </a:r>
            <a:r>
              <a:rPr lang="en-US" b="1" dirty="0">
                <a:latin typeface="Courier New" panose="02070309020205020404" pitchFamily="49" charset="0"/>
                <a:cs typeface="Courier New" panose="02070309020205020404" pitchFamily="49" charset="0"/>
              </a:rPr>
              <a:t>(text):</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start_exclaim</a:t>
            </a:r>
            <a:r>
              <a:rPr lang="en-US" b="1" dirty="0">
                <a:latin typeface="Courier New" panose="02070309020205020404" pitchFamily="49" charset="0"/>
                <a:cs typeface="Courier New" panose="02070309020205020404" pitchFamily="49" charset="0"/>
              </a:rPr>
              <a:t> = "¡"</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end_exclaim</a:t>
            </a:r>
            <a:r>
              <a:rPr lang="en-US" b="1" dirty="0">
                <a:latin typeface="Courier New" panose="02070309020205020404" pitchFamily="49" charset="0"/>
                <a:cs typeface="Courier New" panose="02070309020205020404" pitchFamily="49" charset="0"/>
              </a:rPr>
              <a:t> = "!"</a:t>
            </a:r>
          </a:p>
          <a:p>
            <a:r>
              <a:rPr lang="en-US" b="1" dirty="0">
                <a:latin typeface="Courier New" panose="02070309020205020404" pitchFamily="49" charset="0"/>
                <a:cs typeface="Courier New" panose="02070309020205020404" pitchFamily="49" charset="0"/>
              </a:rPr>
              <a:t>    return </a:t>
            </a:r>
            <a:r>
              <a:rPr lang="en-US" b="1" dirty="0" err="1">
                <a:latin typeface="Courier New" panose="02070309020205020404" pitchFamily="49" charset="0"/>
                <a:cs typeface="Courier New" panose="02070309020205020404" pitchFamily="49" charset="0"/>
              </a:rPr>
              <a:t>start_exclaim</a:t>
            </a:r>
            <a:r>
              <a:rPr lang="en-US" b="1" dirty="0">
                <a:latin typeface="Courier New" panose="02070309020205020404" pitchFamily="49" charset="0"/>
                <a:cs typeface="Courier New" panose="02070309020205020404" pitchFamily="49" charset="0"/>
              </a:rPr>
              <a:t> + text + </a:t>
            </a:r>
            <a:r>
              <a:rPr lang="en-US" b="1" dirty="0" err="1">
                <a:latin typeface="Courier New" panose="02070309020205020404" pitchFamily="49" charset="0"/>
                <a:cs typeface="Courier New" panose="02070309020205020404" pitchFamily="49" charset="0"/>
              </a:rPr>
              <a:t>end_exclaim</a:t>
            </a:r>
            <a:endParaRPr lang="en-US" b="1" dirty="0">
              <a:latin typeface="Courier New" panose="02070309020205020404" pitchFamily="49" charset="0"/>
              <a:cs typeface="Courier New" panose="02070309020205020404" pitchFamily="49" charset="0"/>
            </a:endParaRPr>
          </a:p>
          <a:p>
            <a:endParaRPr lang="en-US" b="1" dirty="0">
              <a:latin typeface="Courier New" panose="02070309020205020404" pitchFamily="49" charset="0"/>
              <a:cs typeface="Courier New" panose="02070309020205020404" pitchFamily="49" charset="0"/>
            </a:endParaRPr>
          </a:p>
          <a:p>
            <a:r>
              <a:rPr lang="en-US" b="1" dirty="0" err="1">
                <a:latin typeface="Courier New" panose="02070309020205020404" pitchFamily="49" charset="0"/>
                <a:cs typeface="Courier New" panose="02070309020205020404" pitchFamily="49" charset="0"/>
              </a:rPr>
              <a:t>exclamify</a:t>
            </a:r>
            <a:r>
              <a:rPr lang="en-US" b="1" dirty="0">
                <a:latin typeface="Courier New" panose="02070309020205020404" pitchFamily="49" charset="0"/>
                <a:cs typeface="Courier New" panose="02070309020205020404" pitchFamily="49" charset="0"/>
              </a:rPr>
              <a:t>("the snails are eating my lupines")</a:t>
            </a:r>
          </a:p>
        </p:txBody>
      </p:sp>
      <p:grpSp>
        <p:nvGrpSpPr>
          <p:cNvPr id="5" name="Group 4">
            <a:extLst>
              <a:ext uri="{FF2B5EF4-FFF2-40B4-BE49-F238E27FC236}">
                <a16:creationId xmlns:a16="http://schemas.microsoft.com/office/drawing/2014/main" id="{B3EAC0D6-2FA3-4551-DF94-5C5509945F14}"/>
              </a:ext>
            </a:extLst>
          </p:cNvPr>
          <p:cNvGrpSpPr/>
          <p:nvPr/>
        </p:nvGrpSpPr>
        <p:grpSpPr>
          <a:xfrm>
            <a:off x="7055352" y="5826868"/>
            <a:ext cx="2878386" cy="680936"/>
            <a:chOff x="797434" y="5567464"/>
            <a:chExt cx="2878386" cy="680936"/>
          </a:xfrm>
          <a:solidFill>
            <a:schemeClr val="bg1"/>
          </a:solidFill>
        </p:grpSpPr>
        <p:pic>
          <p:nvPicPr>
            <p:cNvPr id="6" name="Picture 5" descr="A blue and yellow snake logo&#10;&#10;Description automatically generated with low confidence">
              <a:extLst>
                <a:ext uri="{FF2B5EF4-FFF2-40B4-BE49-F238E27FC236}">
                  <a16:creationId xmlns:a16="http://schemas.microsoft.com/office/drawing/2014/main" id="{C3DEB770-BEC2-45B5-BB9F-69FEBAD3C1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434" y="5567464"/>
              <a:ext cx="621421" cy="680936"/>
            </a:xfrm>
            <a:prstGeom prst="rect">
              <a:avLst/>
            </a:prstGeom>
            <a:grpFill/>
          </p:spPr>
        </p:pic>
        <p:sp>
          <p:nvSpPr>
            <p:cNvPr id="7" name="TextBox 6">
              <a:extLst>
                <a:ext uri="{FF2B5EF4-FFF2-40B4-BE49-F238E27FC236}">
                  <a16:creationId xmlns:a16="http://schemas.microsoft.com/office/drawing/2014/main" id="{059C8C87-E72C-AB9B-1EE1-3A7F337C7B6E}"/>
                </a:ext>
              </a:extLst>
            </p:cNvPr>
            <p:cNvSpPr txBox="1"/>
            <p:nvPr/>
          </p:nvSpPr>
          <p:spPr>
            <a:xfrm>
              <a:off x="1418855" y="5682245"/>
              <a:ext cx="2256965" cy="369332"/>
            </a:xfrm>
            <a:prstGeom prst="rect">
              <a:avLst/>
            </a:prstGeom>
            <a:grpFill/>
          </p:spPr>
          <p:txBody>
            <a:bodyPr wrap="none" rtlCol="0">
              <a:spAutoFit/>
            </a:bodyPr>
            <a:lstStyle/>
            <a:p>
              <a:r>
                <a:rPr lang="en-US" dirty="0">
                  <a:hlinkClick r:id="rId3"/>
                </a:rPr>
                <a:t>View in PythonTutor</a:t>
              </a:r>
              <a:endParaRPr lang="en-US" dirty="0"/>
            </a:p>
          </p:txBody>
        </p:sp>
      </p:grpSp>
    </p:spTree>
    <p:extLst>
      <p:ext uri="{BB962C8B-B14F-4D97-AF65-F5344CB8AC3E}">
        <p14:creationId xmlns:p14="http://schemas.microsoft.com/office/powerpoint/2010/main" val="3712425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C7FC9-918C-D954-155A-310E7547B0C2}"/>
              </a:ext>
            </a:extLst>
          </p:cNvPr>
          <p:cNvSpPr>
            <a:spLocks noGrp="1"/>
          </p:cNvSpPr>
          <p:nvPr>
            <p:ph type="title"/>
          </p:nvPr>
        </p:nvSpPr>
        <p:spPr/>
        <p:txBody>
          <a:bodyPr/>
          <a:lstStyle/>
          <a:p>
            <a:r>
              <a:rPr lang="en-US" dirty="0"/>
              <a:t>Name lookup example #2</a:t>
            </a:r>
          </a:p>
        </p:txBody>
      </p:sp>
      <p:sp>
        <p:nvSpPr>
          <p:cNvPr id="3" name="Content Placeholder 2">
            <a:extLst>
              <a:ext uri="{FF2B5EF4-FFF2-40B4-BE49-F238E27FC236}">
                <a16:creationId xmlns:a16="http://schemas.microsoft.com/office/drawing/2014/main" id="{4F6FC676-EDF6-7A33-C207-2D6195A6F68B}"/>
              </a:ext>
            </a:extLst>
          </p:cNvPr>
          <p:cNvSpPr>
            <a:spLocks noGrp="1"/>
          </p:cNvSpPr>
          <p:nvPr>
            <p:ph idx="1"/>
          </p:nvPr>
        </p:nvSpPr>
        <p:spPr>
          <a:xfrm>
            <a:off x="677334" y="3961725"/>
            <a:ext cx="8596668" cy="2655651"/>
          </a:xfrm>
        </p:spPr>
        <p:txBody>
          <a:bodyPr>
            <a:normAutofit/>
          </a:bodyPr>
          <a:lstStyle/>
          <a:p>
            <a:r>
              <a:rPr lang="en-US" dirty="0"/>
              <a:t>On line 5, which frame is </a:t>
            </a:r>
            <a:r>
              <a:rPr lang="en-US" dirty="0" err="1"/>
              <a:t>start_exclaim</a:t>
            </a:r>
            <a:r>
              <a:rPr lang="en-US" dirty="0"/>
              <a:t> found in?</a:t>
            </a:r>
          </a:p>
          <a:p>
            <a:pPr lvl="1"/>
            <a:r>
              <a:rPr lang="en-US" dirty="0"/>
              <a:t>The global frame</a:t>
            </a:r>
          </a:p>
          <a:p>
            <a:r>
              <a:rPr lang="en-US" dirty="0"/>
              <a:t>On line 5, Which frame is text found in?</a:t>
            </a:r>
          </a:p>
          <a:p>
            <a:pPr lvl="1"/>
            <a:r>
              <a:rPr lang="en-US" dirty="0"/>
              <a:t>The local frame for </a:t>
            </a:r>
            <a:r>
              <a:rPr lang="en-US" dirty="0" err="1"/>
              <a:t>exclamify</a:t>
            </a:r>
            <a:endParaRPr lang="en-US" dirty="0"/>
          </a:p>
          <a:p>
            <a:r>
              <a:rPr lang="en-US" dirty="0"/>
              <a:t>On line 6, which frame is </a:t>
            </a:r>
            <a:r>
              <a:rPr lang="en-US" dirty="0" err="1"/>
              <a:t>exclamify</a:t>
            </a:r>
            <a:r>
              <a:rPr lang="en-US" dirty="0"/>
              <a:t> found in?</a:t>
            </a:r>
          </a:p>
          <a:p>
            <a:pPr lvl="1"/>
            <a:r>
              <a:rPr lang="en-US" dirty="0"/>
              <a:t>The global frame</a:t>
            </a:r>
          </a:p>
          <a:p>
            <a:endParaRPr lang="en-US" dirty="0"/>
          </a:p>
        </p:txBody>
      </p:sp>
      <p:sp>
        <p:nvSpPr>
          <p:cNvPr id="4" name="TextBox 3">
            <a:extLst>
              <a:ext uri="{FF2B5EF4-FFF2-40B4-BE49-F238E27FC236}">
                <a16:creationId xmlns:a16="http://schemas.microsoft.com/office/drawing/2014/main" id="{8F0495EE-DEFA-D4D5-B60A-EA861C8AAD7F}"/>
              </a:ext>
            </a:extLst>
          </p:cNvPr>
          <p:cNvSpPr txBox="1"/>
          <p:nvPr/>
        </p:nvSpPr>
        <p:spPr>
          <a:xfrm>
            <a:off x="677334" y="1930400"/>
            <a:ext cx="6951268" cy="2031325"/>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start_exclaim</a:t>
            </a:r>
            <a:r>
              <a:rPr lang="en-US" b="1" dirty="0">
                <a:latin typeface="Courier New" panose="02070309020205020404" pitchFamily="49" charset="0"/>
                <a:cs typeface="Courier New" panose="02070309020205020404" pitchFamily="49" charset="0"/>
              </a:rPr>
              <a:t> = "¡"</a:t>
            </a:r>
          </a:p>
          <a:p>
            <a:r>
              <a:rPr lang="en-US" b="1" dirty="0" err="1">
                <a:latin typeface="Courier New" panose="02070309020205020404" pitchFamily="49" charset="0"/>
                <a:cs typeface="Courier New" panose="02070309020205020404" pitchFamily="49" charset="0"/>
              </a:rPr>
              <a:t>end_exclaim</a:t>
            </a:r>
            <a:r>
              <a:rPr lang="en-US" b="1" dirty="0">
                <a:latin typeface="Courier New" panose="02070309020205020404" pitchFamily="49" charset="0"/>
                <a:cs typeface="Courier New" panose="02070309020205020404" pitchFamily="49" charset="0"/>
              </a:rPr>
              <a:t> = "❣️"</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def </a:t>
            </a:r>
            <a:r>
              <a:rPr lang="en-US" b="1" dirty="0" err="1">
                <a:latin typeface="Courier New" panose="02070309020205020404" pitchFamily="49" charset="0"/>
                <a:cs typeface="Courier New" panose="02070309020205020404" pitchFamily="49" charset="0"/>
              </a:rPr>
              <a:t>exclamify</a:t>
            </a:r>
            <a:r>
              <a:rPr lang="en-US" b="1" dirty="0">
                <a:latin typeface="Courier New" panose="02070309020205020404" pitchFamily="49" charset="0"/>
                <a:cs typeface="Courier New" panose="02070309020205020404" pitchFamily="49" charset="0"/>
              </a:rPr>
              <a:t>(text):</a:t>
            </a:r>
          </a:p>
          <a:p>
            <a:r>
              <a:rPr lang="en-US" b="1" dirty="0">
                <a:latin typeface="Courier New" panose="02070309020205020404" pitchFamily="49" charset="0"/>
                <a:cs typeface="Courier New" panose="02070309020205020404" pitchFamily="49" charset="0"/>
              </a:rPr>
              <a:t>    return </a:t>
            </a:r>
            <a:r>
              <a:rPr lang="en-US" b="1" dirty="0" err="1">
                <a:latin typeface="Courier New" panose="02070309020205020404" pitchFamily="49" charset="0"/>
                <a:cs typeface="Courier New" panose="02070309020205020404" pitchFamily="49" charset="0"/>
              </a:rPr>
              <a:t>start_exclaim</a:t>
            </a:r>
            <a:r>
              <a:rPr lang="en-US" b="1" dirty="0">
                <a:latin typeface="Courier New" panose="02070309020205020404" pitchFamily="49" charset="0"/>
                <a:cs typeface="Courier New" panose="02070309020205020404" pitchFamily="49" charset="0"/>
              </a:rPr>
              <a:t> + text + </a:t>
            </a:r>
            <a:r>
              <a:rPr lang="en-US" b="1" dirty="0" err="1">
                <a:latin typeface="Courier New" panose="02070309020205020404" pitchFamily="49" charset="0"/>
                <a:cs typeface="Courier New" panose="02070309020205020404" pitchFamily="49" charset="0"/>
              </a:rPr>
              <a:t>end_exclaim</a:t>
            </a:r>
            <a:endParaRPr lang="en-US" b="1" dirty="0">
              <a:latin typeface="Courier New" panose="02070309020205020404" pitchFamily="49" charset="0"/>
              <a:cs typeface="Courier New" panose="02070309020205020404" pitchFamily="49" charset="0"/>
            </a:endParaRPr>
          </a:p>
          <a:p>
            <a:endParaRPr lang="en-US" b="1" dirty="0">
              <a:latin typeface="Courier New" panose="02070309020205020404" pitchFamily="49" charset="0"/>
              <a:cs typeface="Courier New" panose="02070309020205020404" pitchFamily="49" charset="0"/>
            </a:endParaRPr>
          </a:p>
          <a:p>
            <a:r>
              <a:rPr lang="en-US" b="1" dirty="0" err="1">
                <a:latin typeface="Courier New" panose="02070309020205020404" pitchFamily="49" charset="0"/>
                <a:cs typeface="Courier New" panose="02070309020205020404" pitchFamily="49" charset="0"/>
              </a:rPr>
              <a:t>exclamify</a:t>
            </a:r>
            <a:r>
              <a:rPr lang="en-US" b="1" dirty="0">
                <a:latin typeface="Courier New" panose="02070309020205020404" pitchFamily="49" charset="0"/>
                <a:cs typeface="Courier New" panose="02070309020205020404" pitchFamily="49" charset="0"/>
              </a:rPr>
              <a:t>("the voles are digging such holes")</a:t>
            </a:r>
          </a:p>
        </p:txBody>
      </p:sp>
      <p:grpSp>
        <p:nvGrpSpPr>
          <p:cNvPr id="5" name="Group 4">
            <a:extLst>
              <a:ext uri="{FF2B5EF4-FFF2-40B4-BE49-F238E27FC236}">
                <a16:creationId xmlns:a16="http://schemas.microsoft.com/office/drawing/2014/main" id="{B3EAC0D6-2FA3-4551-DF94-5C5509945F14}"/>
              </a:ext>
            </a:extLst>
          </p:cNvPr>
          <p:cNvGrpSpPr/>
          <p:nvPr/>
        </p:nvGrpSpPr>
        <p:grpSpPr>
          <a:xfrm>
            <a:off x="7055352" y="5826868"/>
            <a:ext cx="2912433" cy="680936"/>
            <a:chOff x="797434" y="5567464"/>
            <a:chExt cx="2912433" cy="680936"/>
          </a:xfrm>
          <a:solidFill>
            <a:schemeClr val="bg1"/>
          </a:solidFill>
        </p:grpSpPr>
        <p:pic>
          <p:nvPicPr>
            <p:cNvPr id="6" name="Picture 5" descr="A blue and yellow snake logo&#10;&#10;Description automatically generated with low confidence">
              <a:extLst>
                <a:ext uri="{FF2B5EF4-FFF2-40B4-BE49-F238E27FC236}">
                  <a16:creationId xmlns:a16="http://schemas.microsoft.com/office/drawing/2014/main" id="{C3DEB770-BEC2-45B5-BB9F-69FEBAD3C1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434" y="5567464"/>
              <a:ext cx="621421" cy="680936"/>
            </a:xfrm>
            <a:prstGeom prst="rect">
              <a:avLst/>
            </a:prstGeom>
            <a:grpFill/>
          </p:spPr>
        </p:pic>
        <p:sp>
          <p:nvSpPr>
            <p:cNvPr id="7" name="TextBox 6">
              <a:extLst>
                <a:ext uri="{FF2B5EF4-FFF2-40B4-BE49-F238E27FC236}">
                  <a16:creationId xmlns:a16="http://schemas.microsoft.com/office/drawing/2014/main" id="{059C8C87-E72C-AB9B-1EE1-3A7F337C7B6E}"/>
                </a:ext>
              </a:extLst>
            </p:cNvPr>
            <p:cNvSpPr txBox="1"/>
            <p:nvPr/>
          </p:nvSpPr>
          <p:spPr>
            <a:xfrm>
              <a:off x="1418855" y="5682245"/>
              <a:ext cx="2291012" cy="369332"/>
            </a:xfrm>
            <a:prstGeom prst="rect">
              <a:avLst/>
            </a:prstGeom>
            <a:grpFill/>
          </p:spPr>
          <p:txBody>
            <a:bodyPr wrap="none" rtlCol="0">
              <a:spAutoFit/>
            </a:bodyPr>
            <a:lstStyle/>
            <a:p>
              <a:r>
                <a:rPr lang="en-US" dirty="0">
                  <a:hlinkClick r:id="rId3"/>
                </a:rPr>
                <a:t>View in PythonTutor</a:t>
              </a:r>
              <a:endParaRPr lang="en-US" dirty="0"/>
            </a:p>
          </p:txBody>
        </p:sp>
      </p:grpSp>
    </p:spTree>
    <p:extLst>
      <p:ext uri="{BB962C8B-B14F-4D97-AF65-F5344CB8AC3E}">
        <p14:creationId xmlns:p14="http://schemas.microsoft.com/office/powerpoint/2010/main" val="3693855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C7FC9-918C-D954-155A-310E7547B0C2}"/>
              </a:ext>
            </a:extLst>
          </p:cNvPr>
          <p:cNvSpPr>
            <a:spLocks noGrp="1"/>
          </p:cNvSpPr>
          <p:nvPr>
            <p:ph type="title"/>
          </p:nvPr>
        </p:nvSpPr>
        <p:spPr/>
        <p:txBody>
          <a:bodyPr/>
          <a:lstStyle/>
          <a:p>
            <a:r>
              <a:rPr lang="en-US" dirty="0"/>
              <a:t>Name lookup </a:t>
            </a:r>
            <a:r>
              <a:rPr lang="en-US"/>
              <a:t>example #3</a:t>
            </a:r>
            <a:endParaRPr lang="en-US" dirty="0"/>
          </a:p>
        </p:txBody>
      </p:sp>
      <p:sp>
        <p:nvSpPr>
          <p:cNvPr id="3" name="Content Placeholder 2">
            <a:extLst>
              <a:ext uri="{FF2B5EF4-FFF2-40B4-BE49-F238E27FC236}">
                <a16:creationId xmlns:a16="http://schemas.microsoft.com/office/drawing/2014/main" id="{4F6FC676-EDF6-7A33-C207-2D6195A6F68B}"/>
              </a:ext>
            </a:extLst>
          </p:cNvPr>
          <p:cNvSpPr>
            <a:spLocks noGrp="1"/>
          </p:cNvSpPr>
          <p:nvPr>
            <p:ph idx="1"/>
          </p:nvPr>
        </p:nvSpPr>
        <p:spPr>
          <a:xfrm>
            <a:off x="677334" y="3592749"/>
            <a:ext cx="8596668" cy="2655651"/>
          </a:xfrm>
        </p:spPr>
        <p:txBody>
          <a:bodyPr>
            <a:normAutofit/>
          </a:bodyPr>
          <a:lstStyle/>
          <a:p>
            <a:r>
              <a:rPr lang="en-US" dirty="0"/>
              <a:t>Which name will cause a </a:t>
            </a:r>
            <a:r>
              <a:rPr lang="en-US" b="1" dirty="0" err="1"/>
              <a:t>NameError</a:t>
            </a:r>
            <a:r>
              <a:rPr lang="en-US" dirty="0"/>
              <a:t>?</a:t>
            </a:r>
          </a:p>
          <a:p>
            <a:pPr lvl="1"/>
            <a:r>
              <a:rPr lang="en-US" dirty="0"/>
              <a:t>The </a:t>
            </a:r>
            <a:r>
              <a:rPr lang="en-US" b="1" dirty="0" err="1"/>
              <a:t>start_exclaim</a:t>
            </a:r>
            <a:r>
              <a:rPr lang="en-US" dirty="0"/>
              <a:t> name, since it was never assigned.</a:t>
            </a:r>
          </a:p>
          <a:p>
            <a:r>
              <a:rPr lang="en-US" dirty="0"/>
              <a:t>When will that error happen?</a:t>
            </a:r>
          </a:p>
          <a:p>
            <a:pPr lvl="1"/>
            <a:r>
              <a:rPr lang="en-US" dirty="0"/>
              <a:t>It will happen when </a:t>
            </a:r>
            <a:r>
              <a:rPr lang="en-US" b="1" dirty="0" err="1"/>
              <a:t>exclamify</a:t>
            </a:r>
            <a:r>
              <a:rPr lang="en-US" dirty="0"/>
              <a:t> is called and Python tries to execute the return statement.</a:t>
            </a:r>
          </a:p>
          <a:p>
            <a:endParaRPr lang="en-US" dirty="0"/>
          </a:p>
        </p:txBody>
      </p:sp>
      <p:sp>
        <p:nvSpPr>
          <p:cNvPr id="4" name="TextBox 3">
            <a:extLst>
              <a:ext uri="{FF2B5EF4-FFF2-40B4-BE49-F238E27FC236}">
                <a16:creationId xmlns:a16="http://schemas.microsoft.com/office/drawing/2014/main" id="{8F0495EE-DEFA-D4D5-B60A-EA861C8AAD7F}"/>
              </a:ext>
            </a:extLst>
          </p:cNvPr>
          <p:cNvSpPr txBox="1"/>
          <p:nvPr/>
        </p:nvSpPr>
        <p:spPr>
          <a:xfrm>
            <a:off x="677334" y="1930400"/>
            <a:ext cx="6951268" cy="1477328"/>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a:t>
            </a:r>
            <a:r>
              <a:rPr lang="en-US" b="1" dirty="0" err="1">
                <a:latin typeface="Courier New" panose="02070309020205020404" pitchFamily="49" charset="0"/>
                <a:cs typeface="Courier New" panose="02070309020205020404" pitchFamily="49" charset="0"/>
              </a:rPr>
              <a:t>exclamify</a:t>
            </a:r>
            <a:r>
              <a:rPr lang="en-US" b="1" dirty="0">
                <a:latin typeface="Courier New" panose="02070309020205020404" pitchFamily="49" charset="0"/>
                <a:cs typeface="Courier New" panose="02070309020205020404" pitchFamily="49" charset="0"/>
              </a:rPr>
              <a:t>(text):</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end_exclaim</a:t>
            </a:r>
            <a:r>
              <a:rPr lang="en-US" b="1" dirty="0">
                <a:latin typeface="Courier New" panose="02070309020205020404" pitchFamily="49" charset="0"/>
                <a:cs typeface="Courier New" panose="02070309020205020404" pitchFamily="49" charset="0"/>
              </a:rPr>
              <a:t> = "⁉️️️"</a:t>
            </a:r>
          </a:p>
          <a:p>
            <a:r>
              <a:rPr lang="en-US" b="1" dirty="0">
                <a:latin typeface="Courier New" panose="02070309020205020404" pitchFamily="49" charset="0"/>
                <a:cs typeface="Courier New" panose="02070309020205020404" pitchFamily="49" charset="0"/>
              </a:rPr>
              <a:t>    return </a:t>
            </a:r>
            <a:r>
              <a:rPr lang="en-US" b="1" dirty="0" err="1">
                <a:latin typeface="Courier New" panose="02070309020205020404" pitchFamily="49" charset="0"/>
                <a:cs typeface="Courier New" panose="02070309020205020404" pitchFamily="49" charset="0"/>
              </a:rPr>
              <a:t>start_exclaim</a:t>
            </a:r>
            <a:r>
              <a:rPr lang="en-US" b="1" dirty="0">
                <a:latin typeface="Courier New" panose="02070309020205020404" pitchFamily="49" charset="0"/>
                <a:cs typeface="Courier New" panose="02070309020205020404" pitchFamily="49" charset="0"/>
              </a:rPr>
              <a:t> + text + </a:t>
            </a:r>
            <a:r>
              <a:rPr lang="en-US" b="1" dirty="0" err="1">
                <a:latin typeface="Courier New" panose="02070309020205020404" pitchFamily="49" charset="0"/>
                <a:cs typeface="Courier New" panose="02070309020205020404" pitchFamily="49" charset="0"/>
              </a:rPr>
              <a:t>end_exclaim</a:t>
            </a:r>
            <a:endParaRPr lang="en-US" b="1" dirty="0">
              <a:latin typeface="Courier New" panose="02070309020205020404" pitchFamily="49" charset="0"/>
              <a:cs typeface="Courier New" panose="02070309020205020404" pitchFamily="49" charset="0"/>
            </a:endParaRPr>
          </a:p>
          <a:p>
            <a:endParaRPr lang="en-US" b="1" dirty="0">
              <a:latin typeface="Courier New" panose="02070309020205020404" pitchFamily="49" charset="0"/>
              <a:cs typeface="Courier New" panose="02070309020205020404" pitchFamily="49" charset="0"/>
            </a:endParaRPr>
          </a:p>
          <a:p>
            <a:r>
              <a:rPr lang="en-US" b="1" dirty="0" err="1">
                <a:latin typeface="Courier New" panose="02070309020205020404" pitchFamily="49" charset="0"/>
                <a:cs typeface="Courier New" panose="02070309020205020404" pitchFamily="49" charset="0"/>
              </a:rPr>
              <a:t>exclamify</a:t>
            </a:r>
            <a:r>
              <a:rPr lang="en-US" b="1" dirty="0">
                <a:latin typeface="Courier New" panose="02070309020205020404" pitchFamily="49" charset="0"/>
                <a:cs typeface="Courier New" panose="02070309020205020404" pitchFamily="49" charset="0"/>
              </a:rPr>
              <a:t>("the voles are digging such holes")</a:t>
            </a:r>
          </a:p>
        </p:txBody>
      </p:sp>
      <p:grpSp>
        <p:nvGrpSpPr>
          <p:cNvPr id="5" name="Group 4">
            <a:extLst>
              <a:ext uri="{FF2B5EF4-FFF2-40B4-BE49-F238E27FC236}">
                <a16:creationId xmlns:a16="http://schemas.microsoft.com/office/drawing/2014/main" id="{B3EAC0D6-2FA3-4551-DF94-5C5509945F14}"/>
              </a:ext>
            </a:extLst>
          </p:cNvPr>
          <p:cNvGrpSpPr/>
          <p:nvPr/>
        </p:nvGrpSpPr>
        <p:grpSpPr>
          <a:xfrm>
            <a:off x="7055352" y="5826868"/>
            <a:ext cx="2912433" cy="680936"/>
            <a:chOff x="797434" y="5567464"/>
            <a:chExt cx="2912433" cy="680936"/>
          </a:xfrm>
          <a:solidFill>
            <a:schemeClr val="bg1"/>
          </a:solidFill>
        </p:grpSpPr>
        <p:pic>
          <p:nvPicPr>
            <p:cNvPr id="6" name="Picture 5" descr="A blue and yellow snake logo&#10;&#10;Description automatically generated with low confidence">
              <a:extLst>
                <a:ext uri="{FF2B5EF4-FFF2-40B4-BE49-F238E27FC236}">
                  <a16:creationId xmlns:a16="http://schemas.microsoft.com/office/drawing/2014/main" id="{C3DEB770-BEC2-45B5-BB9F-69FEBAD3C1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434" y="5567464"/>
              <a:ext cx="621421" cy="680936"/>
            </a:xfrm>
            <a:prstGeom prst="rect">
              <a:avLst/>
            </a:prstGeom>
            <a:grpFill/>
          </p:spPr>
        </p:pic>
        <p:sp>
          <p:nvSpPr>
            <p:cNvPr id="7" name="TextBox 6">
              <a:extLst>
                <a:ext uri="{FF2B5EF4-FFF2-40B4-BE49-F238E27FC236}">
                  <a16:creationId xmlns:a16="http://schemas.microsoft.com/office/drawing/2014/main" id="{059C8C87-E72C-AB9B-1EE1-3A7F337C7B6E}"/>
                </a:ext>
              </a:extLst>
            </p:cNvPr>
            <p:cNvSpPr txBox="1"/>
            <p:nvPr/>
          </p:nvSpPr>
          <p:spPr>
            <a:xfrm>
              <a:off x="1418855" y="5682245"/>
              <a:ext cx="2291012" cy="369332"/>
            </a:xfrm>
            <a:prstGeom prst="rect">
              <a:avLst/>
            </a:prstGeom>
            <a:grpFill/>
          </p:spPr>
          <p:txBody>
            <a:bodyPr wrap="none" rtlCol="0">
              <a:spAutoFit/>
            </a:bodyPr>
            <a:lstStyle/>
            <a:p>
              <a:r>
                <a:rPr lang="en-US" dirty="0">
                  <a:hlinkClick r:id="rId3"/>
                </a:rPr>
                <a:t>View in PythonTutor</a:t>
              </a:r>
              <a:endParaRPr lang="en-US" dirty="0"/>
            </a:p>
          </p:txBody>
        </p:sp>
      </p:grpSp>
    </p:spTree>
    <p:extLst>
      <p:ext uri="{BB962C8B-B14F-4D97-AF65-F5344CB8AC3E}">
        <p14:creationId xmlns:p14="http://schemas.microsoft.com/office/powerpoint/2010/main" val="2534893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637A87-6374-248A-7F3C-DE236209E86A}"/>
              </a:ext>
            </a:extLst>
          </p:cNvPr>
          <p:cNvSpPr>
            <a:spLocks noGrp="1"/>
          </p:cNvSpPr>
          <p:nvPr>
            <p:ph type="title"/>
          </p:nvPr>
        </p:nvSpPr>
        <p:spPr/>
        <p:txBody>
          <a:bodyPr/>
          <a:lstStyle/>
          <a:p>
            <a:r>
              <a:rPr lang="en-US" dirty="0"/>
              <a:t>Abstraction</a:t>
            </a:r>
          </a:p>
        </p:txBody>
      </p:sp>
      <p:sp>
        <p:nvSpPr>
          <p:cNvPr id="3" name="Content Placeholder 2">
            <a:extLst>
              <a:ext uri="{FF2B5EF4-FFF2-40B4-BE49-F238E27FC236}">
                <a16:creationId xmlns:a16="http://schemas.microsoft.com/office/drawing/2014/main" id="{22BB42B3-DF92-8B96-928D-1B557816283E}"/>
              </a:ext>
            </a:extLst>
          </p:cNvPr>
          <p:cNvSpPr>
            <a:spLocks noGrp="1"/>
          </p:cNvSpPr>
          <p:nvPr>
            <p:ph idx="1"/>
          </p:nvPr>
        </p:nvSpPr>
        <p:spPr>
          <a:xfrm>
            <a:off x="677334" y="1930401"/>
            <a:ext cx="7951819" cy="4110962"/>
          </a:xfrm>
        </p:spPr>
        <p:txBody>
          <a:bodyPr/>
          <a:lstStyle/>
          <a:p>
            <a:r>
              <a:rPr lang="en-US" dirty="0"/>
              <a:t>In CS, we often "abstract away the details."</a:t>
            </a:r>
          </a:p>
          <a:p>
            <a:r>
              <a:rPr lang="en-US" dirty="0"/>
              <a:t>We intentionally ignore some details in order to provide a consistent interface.</a:t>
            </a:r>
          </a:p>
          <a:p>
            <a:r>
              <a:rPr lang="en-US" dirty="0"/>
              <a:t>This allows us to focus on the concepts instead of the implementation and think about problems at a higher level</a:t>
            </a:r>
          </a:p>
        </p:txBody>
      </p:sp>
      <p:pic>
        <p:nvPicPr>
          <p:cNvPr id="5" name="Picture 4" descr="A picture containing transport, gearshift, vehicle, center console&#10;&#10;Description automatically generated">
            <a:extLst>
              <a:ext uri="{FF2B5EF4-FFF2-40B4-BE49-F238E27FC236}">
                <a16:creationId xmlns:a16="http://schemas.microsoft.com/office/drawing/2014/main" id="{F2C7A93D-3633-7093-62AF-98070EA1289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29153" y="1930400"/>
            <a:ext cx="3562847" cy="4572638"/>
          </a:xfrm>
          <a:prstGeom prst="rect">
            <a:avLst/>
          </a:prstGeom>
        </p:spPr>
      </p:pic>
    </p:spTree>
    <p:extLst>
      <p:ext uri="{BB962C8B-B14F-4D97-AF65-F5344CB8AC3E}">
        <p14:creationId xmlns:p14="http://schemas.microsoft.com/office/powerpoint/2010/main" val="1024056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F58D06-62B4-DA44-C632-997235DE5A55}"/>
              </a:ext>
            </a:extLst>
          </p:cNvPr>
          <p:cNvSpPr>
            <a:spLocks noGrp="1"/>
          </p:cNvSpPr>
          <p:nvPr>
            <p:ph type="title"/>
          </p:nvPr>
        </p:nvSpPr>
        <p:spPr/>
        <p:txBody>
          <a:bodyPr/>
          <a:lstStyle/>
          <a:p>
            <a:r>
              <a:rPr lang="en-US" dirty="0"/>
              <a:t>Abstraction by parameterization (Generalization)</a:t>
            </a:r>
          </a:p>
        </p:txBody>
      </p:sp>
      <p:sp>
        <p:nvSpPr>
          <p:cNvPr id="3" name="Content Placeholder 2">
            <a:extLst>
              <a:ext uri="{FF2B5EF4-FFF2-40B4-BE49-F238E27FC236}">
                <a16:creationId xmlns:a16="http://schemas.microsoft.com/office/drawing/2014/main" id="{BA562D54-9BF4-1FB4-909F-3748CC13976C}"/>
              </a:ext>
            </a:extLst>
          </p:cNvPr>
          <p:cNvSpPr>
            <a:spLocks noGrp="1"/>
          </p:cNvSpPr>
          <p:nvPr>
            <p:ph idx="1"/>
          </p:nvPr>
        </p:nvSpPr>
        <p:spPr/>
        <p:txBody>
          <a:bodyPr/>
          <a:lstStyle/>
          <a:p>
            <a:r>
              <a:rPr lang="en-US" dirty="0"/>
              <a:t>In a world before functions...</a:t>
            </a:r>
          </a:p>
          <a:p>
            <a:endParaRPr lang="en-US" dirty="0"/>
          </a:p>
          <a:p>
            <a:endParaRPr lang="en-US" dirty="0"/>
          </a:p>
          <a:p>
            <a:r>
              <a:rPr lang="en-US" dirty="0"/>
              <a:t>Parameterized!</a:t>
            </a:r>
          </a:p>
          <a:p>
            <a:endParaRPr lang="en-US" sz="2800" dirty="0"/>
          </a:p>
          <a:p>
            <a:r>
              <a:rPr lang="en-US" dirty="0"/>
              <a:t>A </a:t>
            </a:r>
            <a:r>
              <a:rPr lang="en-US" b="1" dirty="0"/>
              <a:t>parameterized function</a:t>
            </a:r>
            <a:r>
              <a:rPr lang="en-US" dirty="0"/>
              <a:t> performs a computation that works for all acceptable values of the parameters.</a:t>
            </a:r>
          </a:p>
          <a:p>
            <a:pPr marL="0" indent="0">
              <a:buNone/>
            </a:pPr>
            <a:endParaRPr lang="en-US" dirty="0"/>
          </a:p>
          <a:p>
            <a:pPr marL="0" indent="0">
              <a:buNone/>
            </a:pPr>
            <a:r>
              <a:rPr lang="en-US" dirty="0"/>
              <a:t>✂️ Removed detail: the values themselves! </a:t>
            </a:r>
          </a:p>
        </p:txBody>
      </p:sp>
      <p:sp>
        <p:nvSpPr>
          <p:cNvPr id="4" name="TextBox 3">
            <a:extLst>
              <a:ext uri="{FF2B5EF4-FFF2-40B4-BE49-F238E27FC236}">
                <a16:creationId xmlns:a16="http://schemas.microsoft.com/office/drawing/2014/main" id="{2EEDD1FB-9175-FFAD-748A-AD7F6F626C24}"/>
              </a:ext>
            </a:extLst>
          </p:cNvPr>
          <p:cNvSpPr txBox="1"/>
          <p:nvPr/>
        </p:nvSpPr>
        <p:spPr>
          <a:xfrm>
            <a:off x="1004907" y="2274838"/>
            <a:ext cx="8269095" cy="923330"/>
          </a:xfrm>
          <a:prstGeom prst="rect">
            <a:avLst/>
          </a:prstGeom>
          <a:solidFill>
            <a:schemeClr val="bg1">
              <a:lumMod val="95000"/>
            </a:schemeClr>
          </a:solidFill>
        </p:spPr>
        <p:txBody>
          <a:bodyPr wrap="square" rtlCol="0">
            <a:spAutoFit/>
          </a:bodyPr>
          <a:lstStyle/>
          <a:p>
            <a:r>
              <a:rPr lang="pt-BR" b="1" dirty="0">
                <a:latin typeface="Courier New" panose="02070309020205020404" pitchFamily="49" charset="0"/>
                <a:cs typeface="Courier New" panose="02070309020205020404" pitchFamily="49" charset="0"/>
              </a:rPr>
              <a:t>interest =  1 + 0.6 * 2</a:t>
            </a:r>
          </a:p>
          <a:p>
            <a:r>
              <a:rPr lang="pt-BR" b="1" dirty="0">
                <a:latin typeface="Courier New" panose="02070309020205020404" pitchFamily="49" charset="0"/>
                <a:cs typeface="Courier New" panose="02070309020205020404" pitchFamily="49" charset="0"/>
              </a:rPr>
              <a:t>interest2 =  1 + 0.9 * 4</a:t>
            </a:r>
          </a:p>
          <a:p>
            <a:r>
              <a:rPr lang="pt-BR" b="1" dirty="0">
                <a:latin typeface="Courier New" panose="02070309020205020404" pitchFamily="49" charset="0"/>
                <a:cs typeface="Courier New" panose="02070309020205020404" pitchFamily="49" charset="0"/>
              </a:rPr>
              <a:t>interest3 =  1 + 2.1 * 3</a:t>
            </a:r>
            <a:endParaRPr lang="en-US" b="1" dirty="0">
              <a:latin typeface="Courier New" panose="02070309020205020404" pitchFamily="49" charset="0"/>
              <a:cs typeface="Courier New" panose="02070309020205020404" pitchFamily="49" charset="0"/>
            </a:endParaRPr>
          </a:p>
        </p:txBody>
      </p:sp>
      <p:sp>
        <p:nvSpPr>
          <p:cNvPr id="5" name="TextBox 4">
            <a:extLst>
              <a:ext uri="{FF2B5EF4-FFF2-40B4-BE49-F238E27FC236}">
                <a16:creationId xmlns:a16="http://schemas.microsoft.com/office/drawing/2014/main" id="{2A535B5E-D1FC-96AB-5EAC-FE0A7D5786C6}"/>
              </a:ext>
            </a:extLst>
          </p:cNvPr>
          <p:cNvSpPr txBox="1"/>
          <p:nvPr/>
        </p:nvSpPr>
        <p:spPr>
          <a:xfrm>
            <a:off x="1004907" y="3560535"/>
            <a:ext cx="8269095"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interest(rate, years):</a:t>
            </a:r>
          </a:p>
          <a:p>
            <a:r>
              <a:rPr lang="en-US" b="1" dirty="0">
                <a:latin typeface="Courier New" panose="02070309020205020404" pitchFamily="49" charset="0"/>
                <a:cs typeface="Courier New" panose="02070309020205020404" pitchFamily="49" charset="0"/>
              </a:rPr>
              <a:t>    return 1 + rate * years</a:t>
            </a:r>
          </a:p>
        </p:txBody>
      </p:sp>
    </p:spTree>
    <p:extLst>
      <p:ext uri="{BB962C8B-B14F-4D97-AF65-F5344CB8AC3E}">
        <p14:creationId xmlns:p14="http://schemas.microsoft.com/office/powerpoint/2010/main" val="3337017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555EB-531E-1092-4CA0-FCCF7AB1DABE}"/>
              </a:ext>
            </a:extLst>
          </p:cNvPr>
          <p:cNvSpPr>
            <a:spLocks noGrp="1"/>
          </p:cNvSpPr>
          <p:nvPr>
            <p:ph type="title"/>
          </p:nvPr>
        </p:nvSpPr>
        <p:spPr/>
        <p:txBody>
          <a:bodyPr/>
          <a:lstStyle/>
          <a:p>
            <a:r>
              <a:rPr lang="en-US" dirty="0"/>
              <a:t>Revisiting the </a:t>
            </a:r>
            <a:r>
              <a:rPr lang="en-US" dirty="0" err="1"/>
              <a:t>detect_green</a:t>
            </a:r>
            <a:r>
              <a:rPr lang="en-US" dirty="0"/>
              <a:t>() function</a:t>
            </a:r>
          </a:p>
        </p:txBody>
      </p:sp>
      <p:sp>
        <p:nvSpPr>
          <p:cNvPr id="3" name="Content Placeholder 2">
            <a:extLst>
              <a:ext uri="{FF2B5EF4-FFF2-40B4-BE49-F238E27FC236}">
                <a16:creationId xmlns:a16="http://schemas.microsoft.com/office/drawing/2014/main" id="{220E948E-DDFB-6FEF-3EC6-183AC48981BD}"/>
              </a:ext>
            </a:extLst>
          </p:cNvPr>
          <p:cNvSpPr>
            <a:spLocks noGrp="1"/>
          </p:cNvSpPr>
          <p:nvPr>
            <p:ph idx="1"/>
          </p:nvPr>
        </p:nvSpPr>
        <p:spPr/>
        <p:txBody>
          <a:bodyPr/>
          <a:lstStyle/>
          <a:p>
            <a:r>
              <a:rPr lang="en-US" dirty="0"/>
              <a:t>Let's look at our final </a:t>
            </a:r>
            <a:r>
              <a:rPr lang="en-US" dirty="0" err="1"/>
              <a:t>detect_green</a:t>
            </a:r>
            <a:r>
              <a:rPr lang="en-US" dirty="0"/>
              <a:t>() function from last lecture</a:t>
            </a:r>
          </a:p>
          <a:p>
            <a:endParaRPr lang="en-US" dirty="0"/>
          </a:p>
          <a:p>
            <a:endParaRPr lang="en-US" dirty="0"/>
          </a:p>
          <a:p>
            <a:endParaRPr lang="en-US" dirty="0"/>
          </a:p>
          <a:p>
            <a:endParaRPr lang="en-US" dirty="0"/>
          </a:p>
          <a:p>
            <a:endParaRPr lang="en-US" dirty="0"/>
          </a:p>
          <a:p>
            <a:r>
              <a:rPr lang="en-US" dirty="0"/>
              <a:t>We have two values, factor and threshold, that we had modified as we were testing it out.  If we wanted to change them, others using our function (including ourselves in the future) might want to as well</a:t>
            </a:r>
          </a:p>
          <a:p>
            <a:r>
              <a:rPr lang="en-US" dirty="0"/>
              <a:t>These should be parameterized</a:t>
            </a:r>
          </a:p>
        </p:txBody>
      </p:sp>
      <p:sp>
        <p:nvSpPr>
          <p:cNvPr id="4" name="TextBox 3">
            <a:extLst>
              <a:ext uri="{FF2B5EF4-FFF2-40B4-BE49-F238E27FC236}">
                <a16:creationId xmlns:a16="http://schemas.microsoft.com/office/drawing/2014/main" id="{83690948-EA23-768C-7F6A-E50C785E2DF9}"/>
              </a:ext>
            </a:extLst>
          </p:cNvPr>
          <p:cNvSpPr txBox="1"/>
          <p:nvPr/>
        </p:nvSpPr>
        <p:spPr>
          <a:xfrm>
            <a:off x="1009950" y="2274838"/>
            <a:ext cx="9434059" cy="2308324"/>
          </a:xfrm>
          <a:prstGeom prst="rect">
            <a:avLst/>
          </a:prstGeom>
          <a:solidFill>
            <a:schemeClr val="bg1">
              <a:lumMod val="95000"/>
            </a:schemeClr>
          </a:solidFill>
        </p:spPr>
        <p:txBody>
          <a:bodyPr wrap="square" rtlCol="0">
            <a:spAutoFit/>
          </a:bodyPr>
          <a:lstStyle/>
          <a:p>
            <a:r>
              <a:rPr lang="pt-BR" b="1" dirty="0">
                <a:latin typeface="Courier New" panose="02070309020205020404" pitchFamily="49" charset="0"/>
                <a:cs typeface="Courier New" panose="02070309020205020404" pitchFamily="49" charset="0"/>
              </a:rPr>
              <a:t>def detect_green(pixel):</a:t>
            </a:r>
          </a:p>
          <a:p>
            <a:r>
              <a:rPr lang="pt-BR" b="1" dirty="0">
                <a:latin typeface="Courier New" panose="02070309020205020404" pitchFamily="49" charset="0"/>
                <a:cs typeface="Courier New" panose="02070309020205020404" pitchFamily="49" charset="0"/>
              </a:rPr>
              <a:t>    factor = 1.3</a:t>
            </a:r>
          </a:p>
          <a:p>
            <a:r>
              <a:rPr lang="pt-BR" b="1" dirty="0">
                <a:latin typeface="Courier New" panose="02070309020205020404" pitchFamily="49" charset="0"/>
                <a:cs typeface="Courier New" panose="02070309020205020404" pitchFamily="49" charset="0"/>
              </a:rPr>
              <a:t>    threshold = 100</a:t>
            </a:r>
          </a:p>
          <a:p>
            <a:r>
              <a:rPr lang="pt-BR" b="1" dirty="0">
                <a:latin typeface="Courier New" panose="02070309020205020404" pitchFamily="49" charset="0"/>
                <a:cs typeface="Courier New" panose="02070309020205020404" pitchFamily="49" charset="0"/>
              </a:rPr>
              <a:t>    average = (pixel.red + pixel.green + pixel.blue) / 3</a:t>
            </a:r>
          </a:p>
          <a:p>
            <a:r>
              <a:rPr lang="pt-BR" b="1" dirty="0">
                <a:latin typeface="Courier New" panose="02070309020205020404" pitchFamily="49" charset="0"/>
                <a:cs typeface="Courier New" panose="02070309020205020404" pitchFamily="49" charset="0"/>
              </a:rPr>
              <a:t>    if pixel.green &gt;= factor * average and pixel.green &gt; threshold:</a:t>
            </a:r>
          </a:p>
          <a:p>
            <a:r>
              <a:rPr lang="pt-BR" b="1" dirty="0">
                <a:latin typeface="Courier New" panose="02070309020205020404" pitchFamily="49" charset="0"/>
                <a:cs typeface="Courier New" panose="02070309020205020404" pitchFamily="49" charset="0"/>
              </a:rPr>
              <a:t>        return True</a:t>
            </a:r>
          </a:p>
          <a:p>
            <a:r>
              <a:rPr lang="pt-BR" b="1" dirty="0">
                <a:latin typeface="Courier New" panose="02070309020205020404" pitchFamily="49" charset="0"/>
                <a:cs typeface="Courier New" panose="02070309020205020404" pitchFamily="49" charset="0"/>
              </a:rPr>
              <a:t>    else:</a:t>
            </a:r>
          </a:p>
          <a:p>
            <a:r>
              <a:rPr lang="pt-BR" b="1" dirty="0">
                <a:latin typeface="Courier New" panose="02070309020205020404" pitchFamily="49" charset="0"/>
                <a:cs typeface="Courier New" panose="02070309020205020404" pitchFamily="49" charset="0"/>
              </a:rPr>
              <a:t>        return False</a:t>
            </a:r>
            <a:endParaRPr lang="en-US"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683173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555EB-531E-1092-4CA0-FCCF7AB1DABE}"/>
              </a:ext>
            </a:extLst>
          </p:cNvPr>
          <p:cNvSpPr>
            <a:spLocks noGrp="1"/>
          </p:cNvSpPr>
          <p:nvPr>
            <p:ph type="title"/>
          </p:nvPr>
        </p:nvSpPr>
        <p:spPr/>
        <p:txBody>
          <a:bodyPr/>
          <a:lstStyle/>
          <a:p>
            <a:r>
              <a:rPr lang="en-US" dirty="0"/>
              <a:t>Revisiting the </a:t>
            </a:r>
            <a:r>
              <a:rPr lang="en-US" dirty="0" err="1"/>
              <a:t>detect_green</a:t>
            </a:r>
            <a:r>
              <a:rPr lang="en-US" dirty="0"/>
              <a:t>() function</a:t>
            </a:r>
          </a:p>
        </p:txBody>
      </p:sp>
      <p:sp>
        <p:nvSpPr>
          <p:cNvPr id="3" name="Content Placeholder 2">
            <a:extLst>
              <a:ext uri="{FF2B5EF4-FFF2-40B4-BE49-F238E27FC236}">
                <a16:creationId xmlns:a16="http://schemas.microsoft.com/office/drawing/2014/main" id="{220E948E-DDFB-6FEF-3EC6-183AC48981BD}"/>
              </a:ext>
            </a:extLst>
          </p:cNvPr>
          <p:cNvSpPr>
            <a:spLocks noGrp="1"/>
          </p:cNvSpPr>
          <p:nvPr>
            <p:ph idx="1"/>
          </p:nvPr>
        </p:nvSpPr>
        <p:spPr/>
        <p:txBody>
          <a:bodyPr/>
          <a:lstStyle/>
          <a:p>
            <a:r>
              <a:rPr lang="en-US" dirty="0"/>
              <a:t>Let's make them parameters</a:t>
            </a:r>
          </a:p>
          <a:p>
            <a:endParaRPr lang="en-US" dirty="0"/>
          </a:p>
          <a:p>
            <a:endParaRPr lang="en-US" dirty="0"/>
          </a:p>
          <a:p>
            <a:endParaRPr lang="en-US" dirty="0"/>
          </a:p>
          <a:p>
            <a:endParaRPr lang="en-US" dirty="0"/>
          </a:p>
          <a:p>
            <a:r>
              <a:rPr lang="en-US" dirty="0"/>
              <a:t>Now the user can specify the value for each of these variables at runtime instead of having the change the code of the function.</a:t>
            </a:r>
          </a:p>
        </p:txBody>
      </p:sp>
      <p:sp>
        <p:nvSpPr>
          <p:cNvPr id="4" name="TextBox 3">
            <a:extLst>
              <a:ext uri="{FF2B5EF4-FFF2-40B4-BE49-F238E27FC236}">
                <a16:creationId xmlns:a16="http://schemas.microsoft.com/office/drawing/2014/main" id="{83690948-EA23-768C-7F6A-E50C785E2DF9}"/>
              </a:ext>
            </a:extLst>
          </p:cNvPr>
          <p:cNvSpPr txBox="1"/>
          <p:nvPr/>
        </p:nvSpPr>
        <p:spPr>
          <a:xfrm>
            <a:off x="1009950" y="2274838"/>
            <a:ext cx="9434059" cy="1754326"/>
          </a:xfrm>
          <a:prstGeom prst="rect">
            <a:avLst/>
          </a:prstGeom>
          <a:solidFill>
            <a:schemeClr val="bg1">
              <a:lumMod val="95000"/>
            </a:schemeClr>
          </a:solidFill>
        </p:spPr>
        <p:txBody>
          <a:bodyPr wrap="square" rtlCol="0">
            <a:spAutoFit/>
          </a:bodyPr>
          <a:lstStyle/>
          <a:p>
            <a:r>
              <a:rPr lang="pt-BR" b="1" dirty="0">
                <a:latin typeface="Courier New" panose="02070309020205020404" pitchFamily="49" charset="0"/>
                <a:cs typeface="Courier New" panose="02070309020205020404" pitchFamily="49" charset="0"/>
              </a:rPr>
              <a:t>def detect_green(pixel, factor, threshold):</a:t>
            </a:r>
          </a:p>
          <a:p>
            <a:r>
              <a:rPr lang="pt-BR" b="1" dirty="0">
                <a:latin typeface="Courier New" panose="02070309020205020404" pitchFamily="49" charset="0"/>
                <a:cs typeface="Courier New" panose="02070309020205020404" pitchFamily="49" charset="0"/>
              </a:rPr>
              <a:t>average = (pixel.red + pixel.green + pixel.blue) / 3</a:t>
            </a:r>
          </a:p>
          <a:p>
            <a:r>
              <a:rPr lang="pt-BR" b="1" dirty="0">
                <a:latin typeface="Courier New" panose="02070309020205020404" pitchFamily="49" charset="0"/>
                <a:cs typeface="Courier New" panose="02070309020205020404" pitchFamily="49" charset="0"/>
              </a:rPr>
              <a:t>    if pixel.green &gt;= factor * average and pixel.green &gt; threshold:</a:t>
            </a:r>
          </a:p>
          <a:p>
            <a:r>
              <a:rPr lang="pt-BR" b="1" dirty="0">
                <a:latin typeface="Courier New" panose="02070309020205020404" pitchFamily="49" charset="0"/>
                <a:cs typeface="Courier New" panose="02070309020205020404" pitchFamily="49" charset="0"/>
              </a:rPr>
              <a:t>        return True</a:t>
            </a:r>
          </a:p>
          <a:p>
            <a:r>
              <a:rPr lang="pt-BR" b="1" dirty="0">
                <a:latin typeface="Courier New" panose="02070309020205020404" pitchFamily="49" charset="0"/>
                <a:cs typeface="Courier New" panose="02070309020205020404" pitchFamily="49" charset="0"/>
              </a:rPr>
              <a:t>    else:</a:t>
            </a:r>
          </a:p>
          <a:p>
            <a:r>
              <a:rPr lang="pt-BR" b="1" dirty="0">
                <a:latin typeface="Courier New" panose="02070309020205020404" pitchFamily="49" charset="0"/>
                <a:cs typeface="Courier New" panose="02070309020205020404" pitchFamily="49" charset="0"/>
              </a:rPr>
              <a:t>        return False</a:t>
            </a:r>
            <a:endParaRPr lang="en-US"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010686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C44E52-7EDC-71FB-0776-97D6AF046F21}"/>
              </a:ext>
            </a:extLst>
          </p:cNvPr>
          <p:cNvSpPr>
            <a:spLocks noGrp="1"/>
          </p:cNvSpPr>
          <p:nvPr>
            <p:ph type="title"/>
          </p:nvPr>
        </p:nvSpPr>
        <p:spPr/>
        <p:txBody>
          <a:bodyPr/>
          <a:lstStyle/>
          <a:p>
            <a:r>
              <a:rPr lang="en-US" dirty="0"/>
              <a:t>Abstraction by specification</a:t>
            </a:r>
          </a:p>
        </p:txBody>
      </p:sp>
      <p:sp>
        <p:nvSpPr>
          <p:cNvPr id="3" name="Content Placeholder 2">
            <a:extLst>
              <a:ext uri="{FF2B5EF4-FFF2-40B4-BE49-F238E27FC236}">
                <a16:creationId xmlns:a16="http://schemas.microsoft.com/office/drawing/2014/main" id="{FBE4A13E-CE40-56DD-6756-0C321CADECBE}"/>
              </a:ext>
            </a:extLst>
          </p:cNvPr>
          <p:cNvSpPr>
            <a:spLocks noGrp="1"/>
          </p:cNvSpPr>
          <p:nvPr>
            <p:ph idx="1"/>
          </p:nvPr>
        </p:nvSpPr>
        <p:spPr/>
        <p:txBody>
          <a:bodyPr>
            <a:normAutofit/>
          </a:bodyPr>
          <a:lstStyle/>
          <a:p>
            <a:r>
              <a:rPr lang="en-US" dirty="0"/>
              <a:t>A specification for the built-in </a:t>
            </a:r>
            <a:r>
              <a:rPr lang="en-US" b="1" i="1" dirty="0"/>
              <a:t>round</a:t>
            </a:r>
            <a:r>
              <a:rPr lang="en-US" dirty="0"/>
              <a:t> function:</a:t>
            </a:r>
          </a:p>
          <a:p>
            <a:endParaRPr lang="en-US" dirty="0"/>
          </a:p>
          <a:p>
            <a:endParaRPr lang="en-US" dirty="0"/>
          </a:p>
          <a:p>
            <a:endParaRPr lang="en-US" dirty="0"/>
          </a:p>
          <a:p>
            <a:endParaRPr lang="en-US" dirty="0"/>
          </a:p>
          <a:p>
            <a:r>
              <a:rPr lang="en-US" dirty="0"/>
              <a:t>A well-designed </a:t>
            </a:r>
            <a:r>
              <a:rPr lang="en-US" b="1" dirty="0"/>
              <a:t>function specification</a:t>
            </a:r>
            <a:r>
              <a:rPr lang="en-US" dirty="0"/>
              <a:t> (function signature + docstring) serves as a contract between the implementer and the user.</a:t>
            </a:r>
          </a:p>
          <a:p>
            <a:endParaRPr lang="en-US" dirty="0"/>
          </a:p>
          <a:p>
            <a:r>
              <a:rPr lang="en-US" dirty="0"/>
              <a:t>✂️ Removed detail: the implementation! </a:t>
            </a:r>
          </a:p>
        </p:txBody>
      </p:sp>
      <p:sp>
        <p:nvSpPr>
          <p:cNvPr id="4" name="TextBox 3">
            <a:extLst>
              <a:ext uri="{FF2B5EF4-FFF2-40B4-BE49-F238E27FC236}">
                <a16:creationId xmlns:a16="http://schemas.microsoft.com/office/drawing/2014/main" id="{544B008C-8840-6D80-2C0C-A7F2EABAC68B}"/>
              </a:ext>
            </a:extLst>
          </p:cNvPr>
          <p:cNvSpPr txBox="1"/>
          <p:nvPr/>
        </p:nvSpPr>
        <p:spPr>
          <a:xfrm>
            <a:off x="1129552" y="2404035"/>
            <a:ext cx="6822141" cy="1477328"/>
          </a:xfrm>
          <a:prstGeom prst="rect">
            <a:avLst/>
          </a:prstGeom>
          <a:noFill/>
          <a:ln w="25400">
            <a:solidFill>
              <a:schemeClr val="accent2"/>
            </a:solidFill>
            <a:prstDash val="dash"/>
          </a:ln>
        </p:spPr>
        <p:txBody>
          <a:bodyPr wrap="square" rtlCol="0">
            <a:spAutoFit/>
          </a:bodyPr>
          <a:lstStyle/>
          <a:p>
            <a:r>
              <a:rPr lang="en-US" b="1" dirty="0"/>
              <a:t>round(number[, </a:t>
            </a:r>
            <a:r>
              <a:rPr lang="en-US" b="1" dirty="0" err="1"/>
              <a:t>ndigits</a:t>
            </a:r>
            <a:r>
              <a:rPr lang="en-US" b="1" dirty="0"/>
              <a:t>])</a:t>
            </a:r>
            <a:r>
              <a:rPr lang="en-US" dirty="0"/>
              <a:t>: Return number rounded to n digits precision after the decimal point. If n digits is omitted or is </a:t>
            </a:r>
            <a:r>
              <a:rPr lang="en-US" b="1" i="1" dirty="0"/>
              <a:t>None</a:t>
            </a:r>
            <a:r>
              <a:rPr lang="en-US" dirty="0"/>
              <a:t>, it returns the nearest integer to its input.</a:t>
            </a:r>
          </a:p>
          <a:p>
            <a:endParaRPr lang="en-US" dirty="0"/>
          </a:p>
          <a:p>
            <a:r>
              <a:rPr lang="en-US" dirty="0">
                <a:hlinkClick r:id="rId2"/>
              </a:rPr>
              <a:t>See full documentation. </a:t>
            </a:r>
            <a:endParaRPr lang="en-US" dirty="0"/>
          </a:p>
        </p:txBody>
      </p:sp>
    </p:spTree>
    <p:extLst>
      <p:ext uri="{BB962C8B-B14F-4D97-AF65-F5344CB8AC3E}">
        <p14:creationId xmlns:p14="http://schemas.microsoft.com/office/powerpoint/2010/main" val="4504419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B79D6-DB11-AB24-C17F-D99BDBCD74C1}"/>
              </a:ext>
            </a:extLst>
          </p:cNvPr>
          <p:cNvSpPr>
            <a:spLocks noGrp="1"/>
          </p:cNvSpPr>
          <p:nvPr>
            <p:ph type="title"/>
          </p:nvPr>
        </p:nvSpPr>
        <p:spPr/>
        <p:txBody>
          <a:bodyPr/>
          <a:lstStyle/>
          <a:p>
            <a:r>
              <a:rPr lang="en-US" dirty="0"/>
              <a:t>Using an abstraction</a:t>
            </a:r>
          </a:p>
        </p:txBody>
      </p:sp>
      <p:sp>
        <p:nvSpPr>
          <p:cNvPr id="3" name="Content Placeholder 2">
            <a:extLst>
              <a:ext uri="{FF2B5EF4-FFF2-40B4-BE49-F238E27FC236}">
                <a16:creationId xmlns:a16="http://schemas.microsoft.com/office/drawing/2014/main" id="{AC45CE7D-DD3E-992A-F4EB-DC0498E327F9}"/>
              </a:ext>
            </a:extLst>
          </p:cNvPr>
          <p:cNvSpPr>
            <a:spLocks noGrp="1"/>
          </p:cNvSpPr>
          <p:nvPr>
            <p:ph idx="1"/>
          </p:nvPr>
        </p:nvSpPr>
        <p:spPr/>
        <p:txBody>
          <a:bodyPr/>
          <a:lstStyle/>
          <a:p>
            <a:r>
              <a:rPr lang="en-US" dirty="0"/>
              <a:t>Based on this specification..</a:t>
            </a:r>
          </a:p>
          <a:p>
            <a:endParaRPr lang="en-US" dirty="0"/>
          </a:p>
          <a:p>
            <a:endParaRPr lang="en-US" dirty="0"/>
          </a:p>
          <a:p>
            <a:r>
              <a:rPr lang="en-US" dirty="0"/>
              <a:t>This should work!</a:t>
            </a:r>
          </a:p>
        </p:txBody>
      </p:sp>
      <p:sp>
        <p:nvSpPr>
          <p:cNvPr id="4" name="TextBox 3">
            <a:extLst>
              <a:ext uri="{FF2B5EF4-FFF2-40B4-BE49-F238E27FC236}">
                <a16:creationId xmlns:a16="http://schemas.microsoft.com/office/drawing/2014/main" id="{C91D85AD-23F6-7206-AEB4-22B8E90BFE60}"/>
              </a:ext>
            </a:extLst>
          </p:cNvPr>
          <p:cNvSpPr txBox="1"/>
          <p:nvPr/>
        </p:nvSpPr>
        <p:spPr>
          <a:xfrm>
            <a:off x="1129552" y="2404035"/>
            <a:ext cx="6822141" cy="461665"/>
          </a:xfrm>
          <a:prstGeom prst="rect">
            <a:avLst/>
          </a:prstGeom>
          <a:noFill/>
          <a:ln w="25400">
            <a:solidFill>
              <a:schemeClr val="accent2"/>
            </a:solidFill>
            <a:prstDash val="dash"/>
          </a:ln>
        </p:spPr>
        <p:txBody>
          <a:bodyPr wrap="square" lIns="182880" tIns="91440" bIns="91440" rtlCol="0">
            <a:spAutoFit/>
          </a:bodyPr>
          <a:lstStyle/>
          <a:p>
            <a:r>
              <a:rPr lang="en-US" b="1" dirty="0"/>
              <a:t>square(n)</a:t>
            </a:r>
            <a:r>
              <a:rPr lang="en-US" dirty="0"/>
              <a:t>: Returns the square of the number </a:t>
            </a:r>
            <a:r>
              <a:rPr lang="en-US" b="1" dirty="0"/>
              <a:t>n</a:t>
            </a:r>
            <a:r>
              <a:rPr lang="en-US" dirty="0"/>
              <a:t>.</a:t>
            </a:r>
          </a:p>
        </p:txBody>
      </p:sp>
      <p:sp>
        <p:nvSpPr>
          <p:cNvPr id="6" name="TextBox 5">
            <a:extLst>
              <a:ext uri="{FF2B5EF4-FFF2-40B4-BE49-F238E27FC236}">
                <a16:creationId xmlns:a16="http://schemas.microsoft.com/office/drawing/2014/main" id="{56CFD1EC-ABB4-C90E-2FE4-BCED7B38052F}"/>
              </a:ext>
            </a:extLst>
          </p:cNvPr>
          <p:cNvSpPr txBox="1"/>
          <p:nvPr/>
        </p:nvSpPr>
        <p:spPr>
          <a:xfrm>
            <a:off x="1000426" y="3576368"/>
            <a:ext cx="6951268" cy="1754326"/>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a:t>
            </a:r>
            <a:r>
              <a:rPr lang="en-US" b="1" dirty="0" err="1">
                <a:latin typeface="Courier New" panose="02070309020205020404" pitchFamily="49" charset="0"/>
                <a:cs typeface="Courier New" panose="02070309020205020404" pitchFamily="49" charset="0"/>
              </a:rPr>
              <a:t>sum_squares</a:t>
            </a:r>
            <a:r>
              <a:rPr lang="en-US" b="1" dirty="0">
                <a:latin typeface="Courier New" panose="02070309020205020404" pitchFamily="49" charset="0"/>
                <a:cs typeface="Courier New" panose="02070309020205020404" pitchFamily="49" charset="0"/>
              </a:rPr>
              <a:t>(x, y):</a:t>
            </a:r>
          </a:p>
          <a:p>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    &gt;&gt;&gt; </a:t>
            </a:r>
            <a:r>
              <a:rPr lang="en-US" b="1" dirty="0" err="1">
                <a:latin typeface="Courier New" panose="02070309020205020404" pitchFamily="49" charset="0"/>
                <a:cs typeface="Courier New" panose="02070309020205020404" pitchFamily="49" charset="0"/>
              </a:rPr>
              <a:t>sum_squares</a:t>
            </a:r>
            <a:r>
              <a:rPr lang="en-US" b="1" dirty="0">
                <a:latin typeface="Courier New" panose="02070309020205020404" pitchFamily="49" charset="0"/>
                <a:cs typeface="Courier New" panose="02070309020205020404" pitchFamily="49" charset="0"/>
              </a:rPr>
              <a:t>(3, 9)</a:t>
            </a:r>
          </a:p>
          <a:p>
            <a:r>
              <a:rPr lang="en-US" b="1" dirty="0">
                <a:latin typeface="Courier New" panose="02070309020205020404" pitchFamily="49" charset="0"/>
                <a:cs typeface="Courier New" panose="02070309020205020404" pitchFamily="49" charset="0"/>
              </a:rPr>
              <a:t>    90</a:t>
            </a:r>
          </a:p>
          <a:p>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    return square(x) + square(y)</a:t>
            </a:r>
          </a:p>
        </p:txBody>
      </p:sp>
    </p:spTree>
    <p:extLst>
      <p:ext uri="{BB962C8B-B14F-4D97-AF65-F5344CB8AC3E}">
        <p14:creationId xmlns:p14="http://schemas.microsoft.com/office/powerpoint/2010/main" val="1109825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4129E-EC62-DC1E-F558-C2ABE500F5C7}"/>
              </a:ext>
            </a:extLst>
          </p:cNvPr>
          <p:cNvSpPr>
            <a:spLocks noGrp="1"/>
          </p:cNvSpPr>
          <p:nvPr>
            <p:ph type="title"/>
          </p:nvPr>
        </p:nvSpPr>
        <p:spPr/>
        <p:txBody>
          <a:bodyPr/>
          <a:lstStyle/>
          <a:p>
            <a:r>
              <a:rPr lang="en-US" dirty="0"/>
              <a:t>Implementing the abstraction</a:t>
            </a:r>
          </a:p>
        </p:txBody>
      </p:sp>
      <p:sp>
        <p:nvSpPr>
          <p:cNvPr id="3" name="Content Placeholder 2">
            <a:extLst>
              <a:ext uri="{FF2B5EF4-FFF2-40B4-BE49-F238E27FC236}">
                <a16:creationId xmlns:a16="http://schemas.microsoft.com/office/drawing/2014/main" id="{22D01893-A182-811C-0806-F5F81541D3BB}"/>
              </a:ext>
            </a:extLst>
          </p:cNvPr>
          <p:cNvSpPr>
            <a:spLocks noGrp="1"/>
          </p:cNvSpPr>
          <p:nvPr>
            <p:ph idx="1"/>
          </p:nvPr>
        </p:nvSpPr>
        <p:spPr/>
        <p:txBody>
          <a:bodyPr/>
          <a:lstStyle/>
          <a:p>
            <a:r>
              <a:rPr lang="en-US" dirty="0"/>
              <a:t>Many possible implementations can be used:</a:t>
            </a:r>
          </a:p>
          <a:p>
            <a:endParaRPr lang="en-US" dirty="0"/>
          </a:p>
          <a:p>
            <a:endParaRPr lang="en-US" dirty="0"/>
          </a:p>
          <a:p>
            <a:endParaRPr lang="en-US" dirty="0"/>
          </a:p>
          <a:p>
            <a:endParaRPr lang="en-US" dirty="0"/>
          </a:p>
          <a:p>
            <a:endParaRPr lang="en-US" dirty="0"/>
          </a:p>
          <a:p>
            <a:endParaRPr lang="en-US" dirty="0"/>
          </a:p>
          <a:p>
            <a:endParaRPr lang="en-US" dirty="0"/>
          </a:p>
          <a:p>
            <a:r>
              <a:rPr lang="en-US" dirty="0"/>
              <a:t>It could even be built-in to Python, in theory!</a:t>
            </a:r>
          </a:p>
        </p:txBody>
      </p:sp>
      <p:sp>
        <p:nvSpPr>
          <p:cNvPr id="4" name="TextBox 3">
            <a:extLst>
              <a:ext uri="{FF2B5EF4-FFF2-40B4-BE49-F238E27FC236}">
                <a16:creationId xmlns:a16="http://schemas.microsoft.com/office/drawing/2014/main" id="{36F88961-478A-A71B-1D95-E027DBE99710}"/>
              </a:ext>
            </a:extLst>
          </p:cNvPr>
          <p:cNvSpPr txBox="1"/>
          <p:nvPr/>
        </p:nvSpPr>
        <p:spPr>
          <a:xfrm>
            <a:off x="981376" y="2347643"/>
            <a:ext cx="6951268"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square(x): </a:t>
            </a:r>
          </a:p>
          <a:p>
            <a:r>
              <a:rPr lang="en-US" b="1" dirty="0">
                <a:latin typeface="Courier New" panose="02070309020205020404" pitchFamily="49" charset="0"/>
                <a:cs typeface="Courier New" panose="02070309020205020404" pitchFamily="49" charset="0"/>
              </a:rPr>
              <a:t>    return pow(x, 2)</a:t>
            </a:r>
          </a:p>
        </p:txBody>
      </p:sp>
      <p:sp>
        <p:nvSpPr>
          <p:cNvPr id="5" name="TextBox 4">
            <a:extLst>
              <a:ext uri="{FF2B5EF4-FFF2-40B4-BE49-F238E27FC236}">
                <a16:creationId xmlns:a16="http://schemas.microsoft.com/office/drawing/2014/main" id="{FEBC4468-8B78-C5AA-6A62-CC336F4998A4}"/>
              </a:ext>
            </a:extLst>
          </p:cNvPr>
          <p:cNvSpPr txBox="1"/>
          <p:nvPr/>
        </p:nvSpPr>
        <p:spPr>
          <a:xfrm>
            <a:off x="981376" y="3105834"/>
            <a:ext cx="6951268"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square(x): </a:t>
            </a:r>
          </a:p>
          <a:p>
            <a:r>
              <a:rPr lang="en-US" b="1" dirty="0">
                <a:latin typeface="Courier New" panose="02070309020205020404" pitchFamily="49" charset="0"/>
                <a:cs typeface="Courier New" panose="02070309020205020404" pitchFamily="49" charset="0"/>
              </a:rPr>
              <a:t>    return x ** 2</a:t>
            </a:r>
          </a:p>
        </p:txBody>
      </p:sp>
      <p:sp>
        <p:nvSpPr>
          <p:cNvPr id="6" name="TextBox 5">
            <a:extLst>
              <a:ext uri="{FF2B5EF4-FFF2-40B4-BE49-F238E27FC236}">
                <a16:creationId xmlns:a16="http://schemas.microsoft.com/office/drawing/2014/main" id="{37440652-2139-C90C-10FD-6148EE23483B}"/>
              </a:ext>
            </a:extLst>
          </p:cNvPr>
          <p:cNvSpPr txBox="1"/>
          <p:nvPr/>
        </p:nvSpPr>
        <p:spPr>
          <a:xfrm>
            <a:off x="984994" y="3864025"/>
            <a:ext cx="6951268" cy="1200329"/>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from operator import </a:t>
            </a:r>
            <a:r>
              <a:rPr lang="en-US" b="1" dirty="0" err="1">
                <a:latin typeface="Courier New" panose="02070309020205020404" pitchFamily="49" charset="0"/>
                <a:cs typeface="Courier New" panose="02070309020205020404" pitchFamily="49" charset="0"/>
              </a:rPr>
              <a:t>mul</a:t>
            </a:r>
            <a:endParaRPr lang="en-US" b="1" dirty="0">
              <a:latin typeface="Courier New" panose="02070309020205020404" pitchFamily="49" charset="0"/>
              <a:cs typeface="Courier New" panose="02070309020205020404" pitchFamily="49" charset="0"/>
            </a:endParaRP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def square(x): </a:t>
            </a:r>
          </a:p>
          <a:p>
            <a:r>
              <a:rPr lang="en-US" b="1" dirty="0">
                <a:latin typeface="Courier New" panose="02070309020205020404" pitchFamily="49" charset="0"/>
                <a:cs typeface="Courier New" panose="02070309020205020404" pitchFamily="49" charset="0"/>
              </a:rPr>
              <a:t>    return </a:t>
            </a:r>
            <a:r>
              <a:rPr lang="en-US" b="1" dirty="0" err="1">
                <a:latin typeface="Courier New" panose="02070309020205020404" pitchFamily="49" charset="0"/>
                <a:cs typeface="Courier New" panose="02070309020205020404" pitchFamily="49" charset="0"/>
              </a:rPr>
              <a:t>mul</a:t>
            </a:r>
            <a:r>
              <a:rPr lang="en-US" b="1" dirty="0">
                <a:latin typeface="Courier New" panose="02070309020205020404" pitchFamily="49" charset="0"/>
                <a:cs typeface="Courier New" panose="02070309020205020404" pitchFamily="49" charset="0"/>
              </a:rPr>
              <a:t>(x, x)</a:t>
            </a:r>
          </a:p>
        </p:txBody>
      </p:sp>
    </p:spTree>
    <p:extLst>
      <p:ext uri="{BB962C8B-B14F-4D97-AF65-F5344CB8AC3E}">
        <p14:creationId xmlns:p14="http://schemas.microsoft.com/office/powerpoint/2010/main" val="323564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Presentation3" id="{4BEDF641-2F32-4D7C-9695-E5F8E71B145A}" vid="{F20241CA-4DDE-438A-8FCF-1E19560B6D0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CS111-Template</Template>
  <TotalTime>430</TotalTime>
  <Words>1967</Words>
  <Application>Microsoft Office PowerPoint</Application>
  <PresentationFormat>Widescreen</PresentationFormat>
  <Paragraphs>283</Paragraphs>
  <Slides>27</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Calibri</vt:lpstr>
      <vt:lpstr>Courier New</vt:lpstr>
      <vt:lpstr>Trebuchet MS</vt:lpstr>
      <vt:lpstr>Wingdings 3</vt:lpstr>
      <vt:lpstr>Facet</vt:lpstr>
      <vt:lpstr>Abstraction, Names, and Frames</vt:lpstr>
      <vt:lpstr>Abstraction</vt:lpstr>
      <vt:lpstr>Abstraction</vt:lpstr>
      <vt:lpstr>Abstraction by parameterization (Generalization)</vt:lpstr>
      <vt:lpstr>Revisiting the detect_green() function</vt:lpstr>
      <vt:lpstr>Revisiting the detect_green() function</vt:lpstr>
      <vt:lpstr>Abstraction by specification</vt:lpstr>
      <vt:lpstr>Using an abstraction</vt:lpstr>
      <vt:lpstr>Implementing the abstraction</vt:lpstr>
      <vt:lpstr>Not all implementations are equal</vt:lpstr>
      <vt:lpstr>Examples – darken()</vt:lpstr>
      <vt:lpstr>Examples – adding a border</vt:lpstr>
      <vt:lpstr>Names</vt:lpstr>
      <vt:lpstr>Choosing names</vt:lpstr>
      <vt:lpstr>Parameter names</vt:lpstr>
      <vt:lpstr>Which values deserve a name?</vt:lpstr>
      <vt:lpstr>More naming tips</vt:lpstr>
      <vt:lpstr>Environments and Frames</vt:lpstr>
      <vt:lpstr>Environment Diagrams</vt:lpstr>
      <vt:lpstr>Assignments in Environment diagrams</vt:lpstr>
      <vt:lpstr>Functions in environment diagrams</vt:lpstr>
      <vt:lpstr>Function calls in environment diagrams</vt:lpstr>
      <vt:lpstr>Names and environments</vt:lpstr>
      <vt:lpstr>Name lookup rules</vt:lpstr>
      <vt:lpstr>Name lookup example #1</vt:lpstr>
      <vt:lpstr>Name lookup example #2</vt:lpstr>
      <vt:lpstr>Name lookup example #3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Abstraction, Names, and Frames</dc:title>
  <dc:creator>Tom Stephens</dc:creator>
  <cp:lastModifiedBy>Tom Stephens</cp:lastModifiedBy>
  <cp:revision>4</cp:revision>
  <dcterms:created xsi:type="dcterms:W3CDTF">2023-06-27T15:11:13Z</dcterms:created>
  <dcterms:modified xsi:type="dcterms:W3CDTF">2023-09-25T21:30:53Z</dcterms:modified>
</cp:coreProperties>
</file>