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9" r:id="rId4"/>
    <p:sldId id="268" r:id="rId5"/>
    <p:sldId id="260" r:id="rId6"/>
    <p:sldId id="261" r:id="rId7"/>
    <p:sldId id="262" r:id="rId8"/>
    <p:sldId id="257" r:id="rId9"/>
    <p:sldId id="263" r:id="rId10"/>
    <p:sldId id="265" r:id="rId11"/>
    <p:sldId id="264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2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Classes – Inheritance </a:t>
            </a:r>
            <a:r>
              <a:rPr lang="en-US"/>
              <a:t>&amp; Interfaces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864880"/>
            <a:ext cx="8596668" cy="1433307"/>
          </a:xfrm>
        </p:spPr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5831042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Animal: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"Animal"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"Animalia"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self.play_multiplier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6602758" y="1924424"/>
            <a:ext cx="5342487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self.interact_increment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75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132A2-E2F4-F33A-39B1-833BD80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95FC-39AA-37D5-271C-B9C7B5165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declare a subclass, put parentheses after the class name and specify the base class in the parentheses:</a:t>
            </a:r>
          </a:p>
          <a:p>
            <a:endParaRPr lang="en-US" dirty="0"/>
          </a:p>
          <a:p>
            <a:r>
              <a:rPr lang="en-US" dirty="0"/>
              <a:t>Then the subclasses only need the code that's unique to them. They can redefine any aspect: class variables, method definitions, or constructor. A redefinition is called </a:t>
            </a:r>
            <a:r>
              <a:rPr lang="en-US" b="1" dirty="0"/>
              <a:t>overriding</a:t>
            </a:r>
            <a:r>
              <a:rPr lang="en-US" dirty="0"/>
              <a:t>.</a:t>
            </a:r>
          </a:p>
          <a:p>
            <a:r>
              <a:rPr lang="en-US" dirty="0"/>
              <a:t>The simplest subclass overrides nothing: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this is rarely the case or you wouldn't need a subclass!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F9EBFA-810D-7E3B-3171-46877D7A88E1}"/>
              </a:ext>
            </a:extLst>
          </p:cNvPr>
          <p:cNvSpPr txBox="1"/>
          <p:nvPr/>
        </p:nvSpPr>
        <p:spPr>
          <a:xfrm>
            <a:off x="1000542" y="264757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Panda(Animal):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498756-03A4-13BB-ED06-A77303E45E02}"/>
              </a:ext>
            </a:extLst>
          </p:cNvPr>
          <p:cNvSpPr txBox="1"/>
          <p:nvPr/>
        </p:nvSpPr>
        <p:spPr>
          <a:xfrm>
            <a:off x="1000542" y="4539129"/>
            <a:ext cx="82734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AmorphousBlob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pass</a:t>
            </a:r>
          </a:p>
        </p:txBody>
      </p:sp>
    </p:spTree>
    <p:extLst>
      <p:ext uri="{BB962C8B-B14F-4D97-AF65-F5344CB8AC3E}">
        <p14:creationId xmlns:p14="http://schemas.microsoft.com/office/powerpoint/2010/main" val="2635496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E5C1-DFB2-1A32-C582-6CEA3F1F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class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ABD9-A4BF-43E1-36EA-01730B5D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Subclasses can override existing class variables and assign new class variables: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DDBC43-C857-437D-4164-120A612912BA}"/>
              </a:ext>
            </a:extLst>
          </p:cNvPr>
          <p:cNvSpPr txBox="1"/>
          <p:nvPr/>
        </p:nvSpPr>
        <p:spPr>
          <a:xfrm>
            <a:off x="1000542" y="2647576"/>
            <a:ext cx="8273460" cy="38779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Rabbit(Animal):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"European rabbit"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"Oryctolagus cuniculus"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num_in_litter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12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Elephant(Animal):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"African Savanna Elephant"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africana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num_tusks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2549613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DA1C-112A-4385-26A1-C71A19E4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8338E-29C7-C282-4F1D-2FDEFEFB6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subclass overrides a method, Python will use that definition instead of the superclass definition.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3E02B-8B6C-ABB4-A399-5277ADAF859E}"/>
              </a:ext>
            </a:extLst>
          </p:cNvPr>
          <p:cNvSpPr txBox="1"/>
          <p:nvPr/>
        </p:nvSpPr>
        <p:spPr>
          <a:xfrm>
            <a:off x="1000541" y="2647576"/>
            <a:ext cx="10339811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Panda(Animal):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"Giant Panda"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"Ailuropoda melanoleuca"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6000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other):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f"I'm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 Panda, I'm solitary, go away {other.name}!")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33C8F-9A29-1381-7A37-ED4FC8D8D835}"/>
              </a:ext>
            </a:extLst>
          </p:cNvPr>
          <p:cNvSpPr txBox="1"/>
          <p:nvPr/>
        </p:nvSpPr>
        <p:spPr>
          <a:xfrm>
            <a:off x="1000542" y="5306284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panda1 = Panda("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Pandeybear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", 6)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panda2 = Panda("Spot", 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panda1.interact_with(panda2)</a:t>
            </a:r>
          </a:p>
        </p:txBody>
      </p:sp>
    </p:spTree>
    <p:extLst>
      <p:ext uri="{BB962C8B-B14F-4D97-AF65-F5344CB8AC3E}">
        <p14:creationId xmlns:p14="http://schemas.microsoft.com/office/powerpoint/2010/main" val="3706865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3956-007B-29C3-8EE3-486DE55A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methods from 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FB60D-D05C-9469-A792-E802A6FC5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refer to a superclass method, we can use </a:t>
            </a:r>
            <a:r>
              <a:rPr lang="en-US" b="1" i="1" dirty="0"/>
              <a:t>super()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93DB4-1B19-6412-8B1B-8511643D8E91}"/>
              </a:ext>
            </a:extLst>
          </p:cNvPr>
          <p:cNvSpPr txBox="1"/>
          <p:nvPr/>
        </p:nvSpPr>
        <p:spPr>
          <a:xfrm>
            <a:off x="1039906" y="2305615"/>
            <a:ext cx="8234096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Lion(Animal):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"Lion"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"Panthera"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3000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D4C83A-59CA-8474-329C-01AA93CC1E9F}"/>
              </a:ext>
            </a:extLst>
          </p:cNvPr>
          <p:cNvSpPr txBox="1"/>
          <p:nvPr/>
        </p:nvSpPr>
        <p:spPr>
          <a:xfrm>
            <a:off x="1039906" y="5356378"/>
            <a:ext cx="8234096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bones = Food("Bones", "meat")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Lion("Mufasa", 10)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mufasa.eat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(bones)</a:t>
            </a:r>
          </a:p>
        </p:txBody>
      </p:sp>
    </p:spTree>
    <p:extLst>
      <p:ext uri="{BB962C8B-B14F-4D97-AF65-F5344CB8AC3E}">
        <p14:creationId xmlns:p14="http://schemas.microsoft.com/office/powerpoint/2010/main" val="684172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E079C-91EE-66AF-E2CB-40DCD44A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super()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94381-059C-9D35-5930-C1EFE2E12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super().attribute </a:t>
            </a:r>
            <a:r>
              <a:rPr lang="en-US" dirty="0"/>
              <a:t>refers to the definition of </a:t>
            </a:r>
            <a:r>
              <a:rPr lang="en-US" i="1" dirty="0"/>
              <a:t>attribute</a:t>
            </a:r>
            <a:r>
              <a:rPr lang="en-US" dirty="0"/>
              <a:t> in the superclass of the first parameter to the method.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the same as: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super() </a:t>
            </a:r>
            <a:r>
              <a:rPr lang="en-US" dirty="0"/>
              <a:t>is better style than </a:t>
            </a:r>
            <a:r>
              <a:rPr lang="en-US" i="1" dirty="0" err="1"/>
              <a:t>BaseClassName</a:t>
            </a:r>
            <a:r>
              <a:rPr lang="en-US" dirty="0"/>
              <a:t>, though slightly slower.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4ACC40-4CA4-926B-39CA-BE570384EA4C}"/>
              </a:ext>
            </a:extLst>
          </p:cNvPr>
          <p:cNvSpPr txBox="1"/>
          <p:nvPr/>
        </p:nvSpPr>
        <p:spPr>
          <a:xfrm>
            <a:off x="1039906" y="2592486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eat(self, food):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0BB06A-B9D2-23E3-6A32-BD22AF26F6D9}"/>
              </a:ext>
            </a:extLst>
          </p:cNvPr>
          <p:cNvSpPr txBox="1"/>
          <p:nvPr/>
        </p:nvSpPr>
        <p:spPr>
          <a:xfrm>
            <a:off x="1039906" y="3914162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eat(self, food):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Animal.eat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food)</a:t>
            </a:r>
          </a:p>
        </p:txBody>
      </p:sp>
    </p:spTree>
    <p:extLst>
      <p:ext uri="{BB962C8B-B14F-4D97-AF65-F5344CB8AC3E}">
        <p14:creationId xmlns:p14="http://schemas.microsoft.com/office/powerpoint/2010/main" val="2000540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1242-FDBF-463F-92E6-BEDDCD37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__</a:t>
            </a:r>
            <a:r>
              <a:rPr lang="en-US" dirty="0" err="1"/>
              <a:t>init</a:t>
            </a:r>
            <a:r>
              <a:rPr lang="en-US" dirty="0"/>
              <a:t>__()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0AC34-D421-E3A7-2290-E9BDC699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Similarly, if we override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in our </a:t>
            </a:r>
            <a:r>
              <a:rPr lang="en-US" dirty="0" err="1"/>
              <a:t>subclasss</a:t>
            </a:r>
            <a:r>
              <a:rPr lang="en-US" dirty="0"/>
              <a:t>, we need to explicitly call </a:t>
            </a:r>
            <a:r>
              <a:rPr lang="en-US" i="1" dirty="0"/>
              <a:t>super().__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if we want to call the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 </a:t>
            </a:r>
            <a:r>
              <a:rPr lang="en-US" dirty="0"/>
              <a:t>functionality of the base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endParaRPr lang="en-US" sz="1400" dirty="0"/>
          </a:p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367C0B-11FC-2760-6120-47FF809121D4}"/>
              </a:ext>
            </a:extLst>
          </p:cNvPr>
          <p:cNvSpPr txBox="1"/>
          <p:nvPr/>
        </p:nvSpPr>
        <p:spPr>
          <a:xfrm>
            <a:off x="1000542" y="2925482"/>
            <a:ext cx="8273460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Elephant(Animal):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"Elephant"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__(name, age)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age &lt; 1: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1000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age &lt; 5: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3000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2355A-7F7D-4C03-1DD2-EB1621BF3502}"/>
              </a:ext>
            </a:extLst>
          </p:cNvPr>
          <p:cNvSpPr txBox="1"/>
          <p:nvPr/>
        </p:nvSpPr>
        <p:spPr>
          <a:xfrm>
            <a:off x="1000542" y="5784257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Elephant("Ellie",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elly.calories_needed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B76F55-BAF6-D4E0-8434-41ADC3318A62}"/>
              </a:ext>
            </a:extLst>
          </p:cNvPr>
          <p:cNvSpPr txBox="1"/>
          <p:nvPr/>
        </p:nvSpPr>
        <p:spPr>
          <a:xfrm>
            <a:off x="4855366" y="5791594"/>
            <a:ext cx="336526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3000</a:t>
            </a:r>
          </a:p>
        </p:txBody>
      </p:sp>
    </p:spTree>
    <p:extLst>
      <p:ext uri="{BB962C8B-B14F-4D97-AF65-F5344CB8AC3E}">
        <p14:creationId xmlns:p14="http://schemas.microsoft.com/office/powerpoint/2010/main" val="248516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957E-2647-D055-E9D6-80EF4BA22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1FBD-9DD5-35A8-D6B0-27556091C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Python 3 class implicitly extends the object class.</a:t>
            </a:r>
          </a:p>
        </p:txBody>
      </p:sp>
      <p:pic>
        <p:nvPicPr>
          <p:cNvPr id="5" name="Picture 4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DF0F7C30-4FCE-0215-2960-5BE9A6A56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38255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30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30CB-8353-DC88-5370-3C50DCAE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layers of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E05C9-B32B-2CAC-A95D-B086B26D8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we can also add in more levels ourselves.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A343AD8E-F6A5-0945-95B2-99923BA7D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18" y="2370034"/>
            <a:ext cx="70485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6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37CC-8E87-863C-3B13-C05B489E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103F7-15E2-FEF5-E600-A59C4AEC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may inherit from multiple base classes in Python.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0B33D261-7F9B-9253-EAB5-EAF2981E8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316" y="2358580"/>
            <a:ext cx="7210704" cy="423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40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E6C1-B12E-2E98-C861-AF7D1F5C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47544-BA1B-3FEA-29DA-6775AA87E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9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B414-DAA0-C31D-72DB-5C35D76F2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Inheriting from multiple base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A9DE7-B9E6-2DC8-896C-81C254825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inherit from them by putting both names in the parentheses: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5B5C23-A297-7583-1B96-48C77E5CDD25}"/>
              </a:ext>
            </a:extLst>
          </p:cNvPr>
          <p:cNvSpPr txBox="1"/>
          <p:nvPr/>
        </p:nvSpPr>
        <p:spPr>
          <a:xfrm>
            <a:off x="1000542" y="244993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Rabbit(Prey, Herbivore):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Lion(Predator, Carnivore):</a:t>
            </a:r>
          </a:p>
        </p:txBody>
      </p:sp>
    </p:spTree>
    <p:extLst>
      <p:ext uri="{BB962C8B-B14F-4D97-AF65-F5344CB8AC3E}">
        <p14:creationId xmlns:p14="http://schemas.microsoft.com/office/powerpoint/2010/main" val="32903860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DB241-7CFA-0170-0A36-E60B43D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FE991-E836-67EC-37C7-108F6DAA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A common use of inheritance (single or multiple) is to provide a common interface to a group of classes.</a:t>
            </a:r>
          </a:p>
          <a:p>
            <a:pPr lvl="1"/>
            <a:r>
              <a:rPr lang="en-US" dirty="0"/>
              <a:t>the Animal class provides the  </a:t>
            </a:r>
            <a:r>
              <a:rPr lang="en-US" i="1" dirty="0"/>
              <a:t>eat()</a:t>
            </a:r>
            <a:r>
              <a:rPr lang="en-US" dirty="0"/>
              <a:t>, </a:t>
            </a:r>
            <a:r>
              <a:rPr lang="en-US" i="1" dirty="0"/>
              <a:t>play()</a:t>
            </a:r>
            <a:r>
              <a:rPr lang="en-US" dirty="0"/>
              <a:t>, and </a:t>
            </a:r>
            <a:r>
              <a:rPr lang="en-US" i="1" dirty="0" err="1"/>
              <a:t>interact_with</a:t>
            </a:r>
            <a:r>
              <a:rPr lang="en-US" i="1" dirty="0"/>
              <a:t>() </a:t>
            </a:r>
            <a:r>
              <a:rPr lang="en-US" dirty="0"/>
              <a:t>methods</a:t>
            </a:r>
          </a:p>
          <a:p>
            <a:pPr lvl="1"/>
            <a:r>
              <a:rPr lang="en-US" dirty="0"/>
              <a:t>the Predator class might provide a </a:t>
            </a:r>
            <a:r>
              <a:rPr lang="en-US" i="1" dirty="0"/>
              <a:t>hunt() </a:t>
            </a:r>
            <a:r>
              <a:rPr lang="en-US" dirty="0"/>
              <a:t>method</a:t>
            </a:r>
          </a:p>
          <a:p>
            <a:pPr lvl="1"/>
            <a:r>
              <a:rPr lang="en-US" dirty="0"/>
              <a:t>the Prey class might provide an </a:t>
            </a:r>
            <a:r>
              <a:rPr lang="en-US" i="1" dirty="0"/>
              <a:t>evade() </a:t>
            </a:r>
            <a:r>
              <a:rPr lang="en-US" dirty="0"/>
              <a:t>and/or </a:t>
            </a:r>
            <a:r>
              <a:rPr lang="en-US" i="1" dirty="0"/>
              <a:t>hide()</a:t>
            </a:r>
            <a:r>
              <a:rPr lang="en-US" dirty="0"/>
              <a:t> method</a:t>
            </a:r>
          </a:p>
          <a:p>
            <a:r>
              <a:rPr lang="en-US" dirty="0"/>
              <a:t>The base class may not (and often doesn't) provide an implementation of the provided methods</a:t>
            </a:r>
          </a:p>
          <a:p>
            <a:r>
              <a:rPr lang="en-US" dirty="0"/>
              <a:t>Rather it just defines the methods' signatures, and then any function using an object of a class derived from the base class knows that it can expect that function to be there.</a:t>
            </a:r>
          </a:p>
          <a:p>
            <a:pPr lvl="1"/>
            <a:r>
              <a:rPr lang="en-US" dirty="0"/>
              <a:t>Python is a little loose on this, but many other languages strictly enforce it.  If a method doesn't have a definition, you can't create objects of that class.</a:t>
            </a:r>
          </a:p>
        </p:txBody>
      </p:sp>
    </p:spTree>
    <p:extLst>
      <p:ext uri="{BB962C8B-B14F-4D97-AF65-F5344CB8AC3E}">
        <p14:creationId xmlns:p14="http://schemas.microsoft.com/office/powerpoint/2010/main" val="8591854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754BE-441E-C543-FF27-56A3B608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Relying on a common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1DDE4-1BC8-4AA9-07E9-371C57232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a group of objects implement a method with the same function signature, a program can rely on that method across instances of different subclasses.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DD4B7-D97F-DB2A-BC77-12CC9A351312}"/>
              </a:ext>
            </a:extLst>
          </p:cNvPr>
          <p:cNvSpPr txBox="1"/>
          <p:nvPr/>
        </p:nvSpPr>
        <p:spPr>
          <a:xfrm>
            <a:off x="1000542" y="29517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partytime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"""Assuming ANIMALS is a list of Animals, cause each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 interact with all the others exactly once."""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j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animals[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(animals[j])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7F93ED-73B8-FF89-2D7C-3943CC0AC0FE}"/>
              </a:ext>
            </a:extLst>
          </p:cNvPr>
          <p:cNvSpPr txBox="1"/>
          <p:nvPr/>
        </p:nvSpPr>
        <p:spPr>
          <a:xfrm>
            <a:off x="1000542" y="5103674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Elephant("Elly", 5)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Panda("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PandeyBear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scar = Lion("Scar", 12)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partytime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scar,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163887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FAEA-0BDF-1443-CFFA-01E52C90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25A4E-FC16-D972-8EB4-2FEF6E4F1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evaluates to True if both exp0 and exp1 evaluate to the same object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BEA8E1-47DC-6E55-21DD-C98D57293AAD}"/>
              </a:ext>
            </a:extLst>
          </p:cNvPr>
          <p:cNvSpPr txBox="1"/>
          <p:nvPr/>
        </p:nvSpPr>
        <p:spPr>
          <a:xfrm>
            <a:off x="1000542" y="19304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F9C8A6-30F9-F1EB-86AD-1D90CC7BF99F}"/>
              </a:ext>
            </a:extLst>
          </p:cNvPr>
          <p:cNvSpPr txBox="1"/>
          <p:nvPr/>
        </p:nvSpPr>
        <p:spPr>
          <a:xfrm>
            <a:off x="1000542" y="2757054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Lion("Mufasa", 15)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nala = Lion("Nala", 8)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nala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nala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nala is not None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0BE3A7-8299-C9E6-07DF-C2B9C4CCAFB1}"/>
              </a:ext>
            </a:extLst>
          </p:cNvPr>
          <p:cNvSpPr txBox="1"/>
          <p:nvPr/>
        </p:nvSpPr>
        <p:spPr>
          <a:xfrm>
            <a:off x="3923851" y="3593788"/>
            <a:ext cx="138705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11420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5EBED-920C-9721-797D-AA41DC5E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06E02-3520-093C-63D8-E887AB3DD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can contain references to objects of other classes.</a:t>
            </a:r>
          </a:p>
          <a:p>
            <a:r>
              <a:rPr lang="en-US" dirty="0"/>
              <a:t>What examples of composition are in an animal conservatory?</a:t>
            </a:r>
          </a:p>
          <a:p>
            <a:pPr lvl="1"/>
            <a:r>
              <a:rPr lang="en-US" dirty="0"/>
              <a:t>An animal has a mate.</a:t>
            </a:r>
          </a:p>
          <a:p>
            <a:pPr lvl="1"/>
            <a:r>
              <a:rPr lang="en-US" dirty="0"/>
              <a:t>An animal has a mother.</a:t>
            </a:r>
          </a:p>
          <a:p>
            <a:pPr lvl="1"/>
            <a:r>
              <a:rPr lang="en-US" dirty="0"/>
              <a:t>An animal has children.</a:t>
            </a:r>
          </a:p>
          <a:p>
            <a:pPr lvl="1"/>
            <a:r>
              <a:rPr lang="en-US" dirty="0"/>
              <a:t>A conservatory has animals.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2750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E8E29-21F7-3462-D2AB-716037A1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other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F273C-1192-B4EB-25DA-3FE4898E5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refer to another instance: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FD5280-B7FA-BFF2-BC95-49E862A0C9A3}"/>
              </a:ext>
            </a:extLst>
          </p:cNvPr>
          <p:cNvSpPr txBox="1"/>
          <p:nvPr/>
        </p:nvSpPr>
        <p:spPr>
          <a:xfrm>
            <a:off x="1000541" y="2369802"/>
            <a:ext cx="1024934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Animal: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other):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other is not self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other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self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0B969-F9BC-213A-2419-AEC039A4AE64}"/>
              </a:ext>
            </a:extLst>
          </p:cNvPr>
          <p:cNvSpPr txBox="1"/>
          <p:nvPr/>
        </p:nvSpPr>
        <p:spPr>
          <a:xfrm>
            <a:off x="971325" y="4540254"/>
            <a:ext cx="83026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Rabbit("Mister Wabbit",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mr_wabbit.mate_with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006614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34D2-3BCD-6293-36EC-7CA84A9B3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a list of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A5807-B99B-A539-912A-F95763F48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also refer to a list of instances: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63D9C5-9F48-B557-7CE5-FD98343D092E}"/>
              </a:ext>
            </a:extLst>
          </p:cNvPr>
          <p:cNvSpPr txBox="1"/>
          <p:nvPr/>
        </p:nvSpPr>
        <p:spPr>
          <a:xfrm>
            <a:off x="1000541" y="2369802"/>
            <a:ext cx="8273461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Rabbit(Animal):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reproduce_like_rabbits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None: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print("oh no! better go on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ZoOkCupid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self.babies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_ in range(0,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self.num_in_litter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self.babies.append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(Rabbit("bunny", 0))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356F01-C923-5E6F-D055-46F63331D5EC}"/>
              </a:ext>
            </a:extLst>
          </p:cNvPr>
          <p:cNvSpPr txBox="1"/>
          <p:nvPr/>
        </p:nvSpPr>
        <p:spPr>
          <a:xfrm>
            <a:off x="1000541" y="5394526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Rabbit("Mister Wabbit",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mr_wabbit.mate_with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jane_doe.reproduce_like_rabbits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5343964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F101-DCB7-ECC8-E2DB-EA90E3DA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vs.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BA31-3FDD-DE7F-93CA-1A8EEE8FA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is best for representing </a:t>
            </a:r>
            <a:r>
              <a:rPr lang="en-US" b="1" dirty="0"/>
              <a:t>"is-a"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Rabbit is a specific type of Animal</a:t>
            </a:r>
          </a:p>
          <a:p>
            <a:pPr lvl="1"/>
            <a:r>
              <a:rPr lang="en-US" dirty="0"/>
              <a:t>So, Rabbit inherits from Animal</a:t>
            </a:r>
          </a:p>
          <a:p>
            <a:r>
              <a:rPr lang="en-US" dirty="0"/>
              <a:t>Composition is best for representing </a:t>
            </a:r>
            <a:r>
              <a:rPr lang="en-US" b="1" dirty="0"/>
              <a:t>"has-a"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A conservatory has a collection of animals it cares for</a:t>
            </a:r>
          </a:p>
          <a:p>
            <a:pPr lvl="1"/>
            <a:r>
              <a:rPr lang="en-US" dirty="0"/>
              <a:t>So, a conservatory has a list of animals as an instance variable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507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5637E1-CB51-984C-B904-4BF6C0CA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9CA5C0-A15F-34E3-6726-6091EBAE6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53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5C9935-AE5B-16DD-38B9-CBFFB4E5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It's all objects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1ABD49F-7142-7FF1-0F16-8F189B522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built-in types inherit from </a:t>
            </a:r>
            <a:r>
              <a:rPr lang="en-US" i="1" dirty="0"/>
              <a:t>object</a:t>
            </a:r>
            <a:r>
              <a:rPr lang="en-US" dirty="0"/>
              <a:t>:</a:t>
            </a:r>
          </a:p>
        </p:txBody>
      </p:sp>
      <p:pic>
        <p:nvPicPr>
          <p:cNvPr id="9" name="Picture 8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A81E5589-5AA2-CC7E-63B8-697BB21B8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28721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17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67B6-0E2A-1C2E-283D-533FB6EE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"Animal Conserving"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1D220-07A0-E1B2-8B12-CE9B2060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32324"/>
          </a:xfrm>
        </p:spPr>
        <p:txBody>
          <a:bodyPr>
            <a:normAutofit/>
          </a:bodyPr>
          <a:lstStyle/>
          <a:p>
            <a:r>
              <a:rPr lang="en-US" dirty="0"/>
              <a:t>Imagine we're building a game where we take care of cute furry/ferocious animals: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would be the classes in this program? </a:t>
            </a:r>
          </a:p>
        </p:txBody>
      </p:sp>
      <p:pic>
        <p:nvPicPr>
          <p:cNvPr id="5" name="Picture 4" descr="A group of animal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BDF6E44C-7CE7-9C38-E200-E8C1601DD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09" y="2670688"/>
            <a:ext cx="5115766" cy="300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554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2648-BEB6-20B8-24DC-4A073D75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object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3798D-A35A-DF25-1780-DAE405A2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56727"/>
          </a:xfrm>
        </p:spPr>
        <p:txBody>
          <a:bodyPr>
            <a:normAutofit/>
          </a:bodyPr>
          <a:lstStyle/>
          <a:p>
            <a:r>
              <a:rPr lang="en-US" dirty="0"/>
              <a:t>If all the built-in types and user classes inherit from object, what are they inheriting?</a:t>
            </a:r>
          </a:p>
          <a:p>
            <a:r>
              <a:rPr lang="en-US" dirty="0"/>
              <a:t>Just ask </a:t>
            </a:r>
            <a:r>
              <a:rPr lang="en-US" dirty="0" err="1"/>
              <a:t>dir</a:t>
            </a:r>
            <a:r>
              <a:rPr lang="en-US" dirty="0"/>
              <a:t>(), a built-in function that returns a list of all the attributes on an object.</a:t>
            </a:r>
          </a:p>
          <a:p>
            <a:endParaRPr lang="en-US" dirty="0"/>
          </a:p>
          <a:p>
            <a:pPr lvl="1"/>
            <a:r>
              <a:rPr lang="en-US" sz="1500" dirty="0"/>
              <a:t>For string representation: </a:t>
            </a:r>
            <a:r>
              <a:rPr lang="en-US" sz="1500" i="1" dirty="0"/>
              <a:t>__</a:t>
            </a:r>
            <a:r>
              <a:rPr lang="en-US" sz="1500" i="1" dirty="0" err="1"/>
              <a:t>repr</a:t>
            </a:r>
            <a:r>
              <a:rPr lang="en-US" sz="1500" i="1" dirty="0"/>
              <a:t>__, __str__, __format__</a:t>
            </a:r>
          </a:p>
          <a:p>
            <a:pPr lvl="1"/>
            <a:r>
              <a:rPr lang="en-US" sz="1500" dirty="0"/>
              <a:t>For comparisons: </a:t>
            </a:r>
            <a:r>
              <a:rPr lang="en-US" sz="1500" i="1" dirty="0"/>
              <a:t>__eq__, __</a:t>
            </a:r>
            <a:r>
              <a:rPr lang="en-US" sz="1500" i="1" dirty="0" err="1"/>
              <a:t>ge</a:t>
            </a:r>
            <a:r>
              <a:rPr lang="en-US" sz="1500" i="1" dirty="0"/>
              <a:t>__, __</a:t>
            </a:r>
            <a:r>
              <a:rPr lang="en-US" sz="1500" i="1" dirty="0" err="1"/>
              <a:t>gt</a:t>
            </a:r>
            <a:r>
              <a:rPr lang="en-US" sz="1500" i="1" dirty="0"/>
              <a:t>__, __le__, __</a:t>
            </a:r>
            <a:r>
              <a:rPr lang="en-US" sz="1500" i="1" dirty="0" err="1"/>
              <a:t>lt</a:t>
            </a:r>
            <a:r>
              <a:rPr lang="en-US" sz="1500" i="1" dirty="0"/>
              <a:t>__, __ne__</a:t>
            </a:r>
          </a:p>
          <a:p>
            <a:pPr lvl="1"/>
            <a:r>
              <a:rPr lang="en-US" sz="1500" dirty="0"/>
              <a:t>Related to classes: </a:t>
            </a:r>
            <a:r>
              <a:rPr lang="en-US" sz="1500" i="1" dirty="0"/>
              <a:t>__bases__, __class__, __new__, __</a:t>
            </a:r>
            <a:r>
              <a:rPr lang="en-US" sz="1500" i="1" dirty="0" err="1"/>
              <a:t>init</a:t>
            </a:r>
            <a:r>
              <a:rPr lang="en-US" sz="1500" i="1" dirty="0"/>
              <a:t>__, __</a:t>
            </a:r>
            <a:r>
              <a:rPr lang="en-US" sz="1500" i="1" dirty="0" err="1"/>
              <a:t>init_subclass</a:t>
            </a:r>
            <a:r>
              <a:rPr lang="en-US" sz="1500" i="1" dirty="0"/>
              <a:t>__, __</a:t>
            </a:r>
            <a:r>
              <a:rPr lang="en-US" sz="1500" i="1" dirty="0" err="1"/>
              <a:t>subclasshook</a:t>
            </a:r>
            <a:r>
              <a:rPr lang="en-US" sz="1500" i="1" dirty="0"/>
              <a:t>__, __</a:t>
            </a:r>
            <a:r>
              <a:rPr lang="en-US" sz="1500" i="1" dirty="0" err="1"/>
              <a:t>setattr</a:t>
            </a:r>
            <a:r>
              <a:rPr lang="en-US" sz="1500" i="1" dirty="0"/>
              <a:t>__, __</a:t>
            </a:r>
            <a:r>
              <a:rPr lang="en-US" sz="1500" i="1" dirty="0" err="1"/>
              <a:t>delattr</a:t>
            </a:r>
            <a:r>
              <a:rPr lang="en-US" sz="1500" i="1" dirty="0"/>
              <a:t>__, __</a:t>
            </a:r>
            <a:r>
              <a:rPr lang="en-US" sz="1500" i="1" dirty="0" err="1"/>
              <a:t>getattribute</a:t>
            </a:r>
            <a:r>
              <a:rPr lang="en-US" sz="1500" i="1" dirty="0"/>
              <a:t>__</a:t>
            </a:r>
          </a:p>
          <a:p>
            <a:pPr lvl="1"/>
            <a:r>
              <a:rPr lang="en-US" sz="1500" dirty="0"/>
              <a:t>Others: </a:t>
            </a:r>
            <a:r>
              <a:rPr lang="en-US" sz="1500" i="1" dirty="0"/>
              <a:t>__</a:t>
            </a:r>
            <a:r>
              <a:rPr lang="en-US" sz="1500" i="1" dirty="0" err="1"/>
              <a:t>dir</a:t>
            </a:r>
            <a:r>
              <a:rPr lang="en-US" sz="1500" i="1" dirty="0"/>
              <a:t>__, __hash__, __module__, __reduce__, __</a:t>
            </a:r>
            <a:r>
              <a:rPr lang="en-US" sz="1500" i="1" dirty="0" err="1"/>
              <a:t>reduce_ex</a:t>
            </a:r>
            <a:r>
              <a:rPr lang="en-US" sz="1500" i="1" dirty="0"/>
              <a:t>__</a:t>
            </a:r>
          </a:p>
          <a:p>
            <a:r>
              <a:rPr lang="en-US" dirty="0"/>
              <a:t>Python calls these methods behind these scenes, so we are often not aware when the "</a:t>
            </a:r>
            <a:r>
              <a:rPr lang="en-US" dirty="0" err="1"/>
              <a:t>dunder</a:t>
            </a:r>
            <a:r>
              <a:rPr lang="en-US" dirty="0"/>
              <a:t>" methods are being called.</a:t>
            </a:r>
          </a:p>
          <a:p>
            <a:r>
              <a:rPr lang="en-US" dirty="0"/>
              <a:t>💡 Let us become enlightened! 💡 (next time)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F130-EEDF-4898-0FDD-718E40D4F340}"/>
              </a:ext>
            </a:extLst>
          </p:cNvPr>
          <p:cNvSpPr txBox="1"/>
          <p:nvPr/>
        </p:nvSpPr>
        <p:spPr>
          <a:xfrm>
            <a:off x="1000542" y="340129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(object)</a:t>
            </a:r>
          </a:p>
        </p:txBody>
      </p:sp>
    </p:spTree>
    <p:extLst>
      <p:ext uri="{BB962C8B-B14F-4D97-AF65-F5344CB8AC3E}">
        <p14:creationId xmlns:p14="http://schemas.microsoft.com/office/powerpoint/2010/main" val="35866337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FA92E-76E1-90CB-ACB3-473B54AB0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2 – Falling Sand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2C2C5-D877-1D70-3C7D-15DA67B30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project you'll build an interactive simulation of sand falling through a region with possible obstacles</a:t>
            </a:r>
          </a:p>
          <a:p>
            <a:r>
              <a:rPr lang="en-US" dirty="0"/>
              <a:t>You'll develop</a:t>
            </a:r>
          </a:p>
          <a:p>
            <a:pPr lvl="1"/>
            <a:r>
              <a:rPr lang="en-US" dirty="0"/>
              <a:t>a Grid class to represent the "board" where the sand is falling</a:t>
            </a:r>
          </a:p>
          <a:p>
            <a:pPr lvl="1"/>
            <a:r>
              <a:rPr lang="en-US" dirty="0"/>
              <a:t>functions to calculate the "physics" of the falling sand – if it can move and where it can move to</a:t>
            </a:r>
          </a:p>
          <a:p>
            <a:pPr lvl="1"/>
            <a:r>
              <a:rPr lang="en-US" dirty="0"/>
              <a:t>a Sand class to represent the falling particles</a:t>
            </a:r>
          </a:p>
          <a:p>
            <a:r>
              <a:rPr lang="en-US" dirty="0"/>
              <a:t>This project is in two parts.  The first will have you write the program using a functional programming style (which we'll discuss in a </a:t>
            </a:r>
            <a:r>
              <a:rPr lang="en-US"/>
              <a:t>few lectures), </a:t>
            </a:r>
            <a:r>
              <a:rPr lang="en-US" dirty="0"/>
              <a:t>and the second will have you write the same program using a more </a:t>
            </a:r>
            <a:r>
              <a:rPr lang="en-US"/>
              <a:t>Object-oriented style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4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183EC-54B7-C488-74D8-2C709F12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Food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238A2-7F52-5733-A424-69B07810B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simple: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use that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E9A5CF-99A3-6413-5E07-A4F238C6E282}"/>
              </a:ext>
            </a:extLst>
          </p:cNvPr>
          <p:cNvSpPr txBox="1"/>
          <p:nvPr/>
        </p:nvSpPr>
        <p:spPr>
          <a:xfrm>
            <a:off x="1000542" y="2297953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Food: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type, calories):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type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calories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FDBED-C51C-99DA-217A-AA169BB4B0EE}"/>
              </a:ext>
            </a:extLst>
          </p:cNvPr>
          <p:cNvSpPr txBox="1"/>
          <p:nvPr/>
        </p:nvSpPr>
        <p:spPr>
          <a:xfrm>
            <a:off x="1000542" y="4494074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broccoli = Food("Broccoli Rabe", "veggies", 20)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bone_marrow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Food("Bone Marrow", "meat", 100)</a:t>
            </a:r>
          </a:p>
        </p:txBody>
      </p:sp>
    </p:spTree>
    <p:extLst>
      <p:ext uri="{BB962C8B-B14F-4D97-AF65-F5344CB8AC3E}">
        <p14:creationId xmlns:p14="http://schemas.microsoft.com/office/powerpoint/2010/main" val="4247324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Elephant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"African Savanna Elephant"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africana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4)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 = Elephant("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Willaby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5)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el2 = Elephant("Wallaby",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el1.play(2)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el1.interact_with(el2)</a:t>
            </a:r>
          </a:p>
        </p:txBody>
      </p:sp>
    </p:spTree>
    <p:extLst>
      <p:ext uri="{BB962C8B-B14F-4D97-AF65-F5344CB8AC3E}">
        <p14:creationId xmlns:p14="http://schemas.microsoft.com/office/powerpoint/2010/main" val="1746016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Rabbit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"European rabbit"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"Oryctolagus cuniculus"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10)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rabbit1 = Rabbit("Mister Wabbit",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rabbit2 = Rabbit("Bugs Bunny",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rabbit1.eat(broccoli)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rabbit2.interact_with(rabbit1)</a:t>
            </a:r>
          </a:p>
        </p:txBody>
      </p:sp>
    </p:spTree>
    <p:extLst>
      <p:ext uri="{BB962C8B-B14F-4D97-AF65-F5344CB8AC3E}">
        <p14:creationId xmlns:p14="http://schemas.microsoft.com/office/powerpoint/2010/main" val="38590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3FA61-3AF1-8AB7-CC37-AFFBF8C1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similarities?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7E1EF-892D-5051-8981-D8672ADD7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85139"/>
            <a:ext cx="8596668" cy="6785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Elephant and Rabbit are both animals, so they have similar attributes. Instead of repeating code, we can </a:t>
            </a:r>
            <a:r>
              <a:rPr lang="en-US" b="1" dirty="0"/>
              <a:t>inherit</a:t>
            </a:r>
            <a:r>
              <a:rPr lang="en-US" dirty="0"/>
              <a:t> the code.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4A4837-5206-411E-62B7-0E52818C2E9E}"/>
              </a:ext>
            </a:extLst>
          </p:cNvPr>
          <p:cNvSpPr txBox="1"/>
          <p:nvPr/>
        </p:nvSpPr>
        <p:spPr>
          <a:xfrm>
            <a:off x="2084793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Class variables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Instance variables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happiness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Methods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eat(food)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play()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F5F9C3-95FF-932F-218C-5AB3F8141588}"/>
              </a:ext>
            </a:extLst>
          </p:cNvPr>
          <p:cNvSpPr txBox="1"/>
          <p:nvPr/>
        </p:nvSpPr>
        <p:spPr>
          <a:xfrm>
            <a:off x="4935570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Class variables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Instance variables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happiness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Methods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eat(food)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play()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2E98D4-5B41-0098-CC59-38D756E2EDE0}"/>
              </a:ext>
            </a:extLst>
          </p:cNvPr>
          <p:cNvSpPr txBox="1"/>
          <p:nvPr/>
        </p:nvSpPr>
        <p:spPr>
          <a:xfrm>
            <a:off x="2084793" y="1600548"/>
            <a:ext cx="4052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Elephant                 Rabbit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A1AEDB5-159A-E888-7F9C-89BE1C066E02}"/>
              </a:ext>
            </a:extLst>
          </p:cNvPr>
          <p:cNvCxnSpPr/>
          <p:nvPr/>
        </p:nvCxnSpPr>
        <p:spPr>
          <a:xfrm>
            <a:off x="1891553" y="2053248"/>
            <a:ext cx="58001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40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1C6AF-F03E-88DB-1154-3BB0C6A4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81F3-9687-DF8D-D841-43BB323F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object-oriented programming, inheritance is where one class is derived from another class.</a:t>
            </a:r>
          </a:p>
          <a:p>
            <a:r>
              <a:rPr lang="en-US" dirty="0"/>
              <a:t>The derived (child, or sub-) class has all the attributes and methods of the base (parent or super-) class.</a:t>
            </a:r>
          </a:p>
          <a:p>
            <a:r>
              <a:rPr lang="en-US" dirty="0"/>
              <a:t>It can then add new attributes and methods and also </a:t>
            </a:r>
            <a:r>
              <a:rPr lang="en-US" b="1" dirty="0"/>
              <a:t>override</a:t>
            </a:r>
            <a:r>
              <a:rPr lang="en-US" dirty="0"/>
              <a:t> methods from the parent.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41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D69B-F6F4-64F0-808B-3A3DC0480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classes and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8AE4F-BB6D-E611-B03A-471C41C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multiple classes share similar attributes, you can reduce redundant code by defining a base class and then subclasses can inherit from the base class.</a:t>
            </a:r>
          </a:p>
        </p:txBody>
      </p:sp>
      <p:pic>
        <p:nvPicPr>
          <p:cNvPr id="5" name="Picture 4" descr="A picture containing screenshot, line, text, design&#10;&#10;Description automatically generated">
            <a:extLst>
              <a:ext uri="{FF2B5EF4-FFF2-40B4-BE49-F238E27FC236}">
                <a16:creationId xmlns:a16="http://schemas.microsoft.com/office/drawing/2014/main" id="{D2A75597-97F5-CB9C-9906-DC2E5A8C6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55" y="2950509"/>
            <a:ext cx="690562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7123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4614</TotalTime>
  <Words>2630</Words>
  <Application>Microsoft Office PowerPoint</Application>
  <PresentationFormat>Widescreen</PresentationFormat>
  <Paragraphs>385</Paragraphs>
  <Slides>31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Courier New</vt:lpstr>
      <vt:lpstr>Trebuchet MS</vt:lpstr>
      <vt:lpstr>Wingdings 3</vt:lpstr>
      <vt:lpstr>Facet</vt:lpstr>
      <vt:lpstr>Classes – Inheritance &amp; Interfaces</vt:lpstr>
      <vt:lpstr>Inheritance</vt:lpstr>
      <vt:lpstr>Building "Animal Conserving"</vt:lpstr>
      <vt:lpstr>A Food Class</vt:lpstr>
      <vt:lpstr>An Elephant class</vt:lpstr>
      <vt:lpstr>A Rabbit class</vt:lpstr>
      <vt:lpstr>Notice similarities?</vt:lpstr>
      <vt:lpstr>Inheritance</vt:lpstr>
      <vt:lpstr>Base classes and subclasses</vt:lpstr>
      <vt:lpstr>The base class</vt:lpstr>
      <vt:lpstr>The subclasses</vt:lpstr>
      <vt:lpstr>Overriding class variables</vt:lpstr>
      <vt:lpstr>Overriding methods</vt:lpstr>
      <vt:lpstr>Using methods from the base class</vt:lpstr>
      <vt:lpstr>More on super()</vt:lpstr>
      <vt:lpstr>Overriding __init__()</vt:lpstr>
      <vt:lpstr>Object base class</vt:lpstr>
      <vt:lpstr>Adding layers of inheritance</vt:lpstr>
      <vt:lpstr>Multiple inheritance</vt:lpstr>
      <vt:lpstr>Inheriting from multiple base classes</vt:lpstr>
      <vt:lpstr>Interfaces</vt:lpstr>
      <vt:lpstr>Relying on a common interface</vt:lpstr>
      <vt:lpstr>Checking identity</vt:lpstr>
      <vt:lpstr>Composition</vt:lpstr>
      <vt:lpstr>Referencing other instances</vt:lpstr>
      <vt:lpstr>Referencing a list of instances</vt:lpstr>
      <vt:lpstr>Composition vs. Inheritance</vt:lpstr>
      <vt:lpstr>Representation</vt:lpstr>
      <vt:lpstr>It's all objects</vt:lpstr>
      <vt:lpstr>Built-in object attributes</vt:lpstr>
      <vt:lpstr>Project 2 – Falling Sand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6</cp:revision>
  <dcterms:created xsi:type="dcterms:W3CDTF">2023-07-01T19:12:41Z</dcterms:created>
  <dcterms:modified xsi:type="dcterms:W3CDTF">2023-10-02T15:21:22Z</dcterms:modified>
</cp:coreProperties>
</file>