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474" r:id="rId5"/>
    <p:sldId id="259" r:id="rId6"/>
    <p:sldId id="467" r:id="rId7"/>
    <p:sldId id="260" r:id="rId8"/>
    <p:sldId id="261" r:id="rId9"/>
    <p:sldId id="262" r:id="rId10"/>
    <p:sldId id="263" r:id="rId11"/>
    <p:sldId id="265" r:id="rId12"/>
    <p:sldId id="266" r:id="rId13"/>
    <p:sldId id="267" r:id="rId14"/>
    <p:sldId id="264" r:id="rId15"/>
    <p:sldId id="268" r:id="rId16"/>
    <p:sldId id="471" r:id="rId17"/>
    <p:sldId id="472" r:id="rId18"/>
    <p:sldId id="475" r:id="rId19"/>
    <p:sldId id="476" r:id="rId20"/>
    <p:sldId id="477" r:id="rId21"/>
    <p:sldId id="478" r:id="rId22"/>
    <p:sldId id="479" r:id="rId23"/>
    <p:sldId id="48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visualize.html#code=try%3A%0A%20%20%20%20quot%20%3D%2010/0%0Aexcept%20ZeroDivisionError%20as%20e%3A%0A%20%20%20%20print%28'handling%20a',%20type%28e%29%29%0A%20%20%20%20quot%20%3D%200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visualize.html#code=def%20div_numbers%28dividend,%20divisor%29%3A%0A%20%20%20%20try%3A%0A%20%20%20%20%20%20%20%20quotient%20%3D%20dividend/divisor%0A%20%20%20%20except%20ZeroDivisionError%3A%0A%20%20%20%20%20%20%20%20print%28%22Function%20was%20called%20with%200%20as%20divisor%22%29%0A%20%20%20%20%20%20%20%20quotient%20%3D%200%0A%20%20%20%20return%20quotient%0A%0Adiv_numbers%2810,%202%29%0Adiv_numbers%2810,%200%29%0Adiv_numbers%2810,%20-1%29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exceptions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Exceptions and Decorators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7B4B-0F59-4959-15C0-3F76469A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statement example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B960C3C-2BE6-B07B-0BEB-35C93A6381B3}"/>
              </a:ext>
            </a:extLst>
          </p:cNvPr>
          <p:cNvGrpSpPr/>
          <p:nvPr/>
        </p:nvGrpSpPr>
        <p:grpSpPr>
          <a:xfrm>
            <a:off x="1000542" y="3614839"/>
            <a:ext cx="2878386" cy="680936"/>
            <a:chOff x="797434" y="5567464"/>
            <a:chExt cx="2878386" cy="680936"/>
          </a:xfrm>
        </p:grpSpPr>
        <p:pic>
          <p:nvPicPr>
            <p:cNvPr id="5" name="Picture 4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4013BF6A-0116-DC4F-1772-EC5958B71A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C752E7-0C96-F47B-F206-5F1430AF23C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053EC85C-D68A-115C-D7C1-DC2F0A1BAF60}"/>
              </a:ext>
            </a:extLst>
          </p:cNvPr>
          <p:cNvSpPr txBox="1"/>
          <p:nvPr/>
        </p:nvSpPr>
        <p:spPr>
          <a:xfrm>
            <a:off x="1000542" y="1930400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try: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quot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10/0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except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print('handling a', type(e))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quot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1585615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7B4B-0F59-4959-15C0-3F76469A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inside a function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B960C3C-2BE6-B07B-0BEB-35C93A6381B3}"/>
              </a:ext>
            </a:extLst>
          </p:cNvPr>
          <p:cNvGrpSpPr/>
          <p:nvPr/>
        </p:nvGrpSpPr>
        <p:grpSpPr>
          <a:xfrm>
            <a:off x="1000542" y="5215039"/>
            <a:ext cx="2878386" cy="680936"/>
            <a:chOff x="797434" y="5567464"/>
            <a:chExt cx="2878386" cy="680936"/>
          </a:xfrm>
        </p:grpSpPr>
        <p:pic>
          <p:nvPicPr>
            <p:cNvPr id="5" name="Picture 4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4013BF6A-0116-DC4F-1772-EC5958B71A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C752E7-0C96-F47B-F206-5F1430AF23C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053EC85C-D68A-115C-D7C1-DC2F0A1BAF60}"/>
              </a:ext>
            </a:extLst>
          </p:cNvPr>
          <p:cNvSpPr txBox="1"/>
          <p:nvPr/>
        </p:nvSpPr>
        <p:spPr>
          <a:xfrm>
            <a:off x="1000542" y="193040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(dividend, divisor):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try: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quotient = dividend/divisor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except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print("Function was called with 0 as divisor")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quotient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quotient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(10, 0)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-1)</a:t>
            </a:r>
          </a:p>
        </p:txBody>
      </p:sp>
    </p:spTree>
    <p:extLst>
      <p:ext uri="{BB962C8B-B14F-4D97-AF65-F5344CB8AC3E}">
        <p14:creationId xmlns:p14="http://schemas.microsoft.com/office/powerpoint/2010/main" val="1649899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7B4B-0F59-4959-15C0-3F76469A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Python do?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3EC85C-D68A-115C-D7C1-DC2F0A1BAF60}"/>
              </a:ext>
            </a:extLst>
          </p:cNvPr>
          <p:cNvSpPr txBox="1"/>
          <p:nvPr/>
        </p:nvSpPr>
        <p:spPr>
          <a:xfrm>
            <a:off x="1000542" y="1273175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invert(x):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inverse = 1/x # Raises 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if x is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print('Never printed if x is 0')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inverse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invert_safe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try: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invert(x)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except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print('Handled', 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F2611F-D76F-D153-366E-DB29CBD4C613}"/>
              </a:ext>
            </a:extLst>
          </p:cNvPr>
          <p:cNvSpPr txBox="1"/>
          <p:nvPr/>
        </p:nvSpPr>
        <p:spPr>
          <a:xfrm>
            <a:off x="1000542" y="448945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invert_safe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(1/0)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4A0C58-735F-4183-E50C-B24BAF0656E1}"/>
              </a:ext>
            </a:extLst>
          </p:cNvPr>
          <p:cNvSpPr txBox="1"/>
          <p:nvPr/>
        </p:nvSpPr>
        <p:spPr>
          <a:xfrm>
            <a:off x="1000542" y="493573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try: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invert_safe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except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print('Handled!')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E70A33-4EE6-9BCD-53DF-F2170CA343D9}"/>
              </a:ext>
            </a:extLst>
          </p:cNvPr>
          <p:cNvSpPr txBox="1"/>
          <p:nvPr/>
        </p:nvSpPr>
        <p:spPr>
          <a:xfrm>
            <a:off x="1000542" y="6213019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inverrrrt_safe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(1/0)</a:t>
            </a:r>
          </a:p>
        </p:txBody>
      </p:sp>
    </p:spTree>
    <p:extLst>
      <p:ext uri="{BB962C8B-B14F-4D97-AF65-F5344CB8AC3E}">
        <p14:creationId xmlns:p14="http://schemas.microsoft.com/office/powerpoint/2010/main" val="424007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05787-DC1C-CE97-26CF-EB5F75DFE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Raising exceptions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B7F0E2-E294-7DFC-B386-9E9E970797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727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0C22F-E1C1-0FA1-3082-6E5427E2C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Assert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10180-6DB7-539F-F812-9D23B0DFF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65367"/>
          </a:xfrm>
        </p:spPr>
        <p:txBody>
          <a:bodyPr/>
          <a:lstStyle/>
          <a:p>
            <a:r>
              <a:rPr lang="en-US" dirty="0"/>
              <a:t>Assert statements raise an exception of type </a:t>
            </a:r>
            <a:r>
              <a:rPr lang="en-US" b="1" i="1" dirty="0" err="1"/>
              <a:t>AssertionError</a:t>
            </a:r>
            <a:r>
              <a:rPr lang="en-US" dirty="0"/>
              <a:t>:</a:t>
            </a:r>
          </a:p>
          <a:p>
            <a:endParaRPr lang="en-US" dirty="0"/>
          </a:p>
          <a:p>
            <a:pPr lvl="1"/>
            <a:r>
              <a:rPr lang="en-US" dirty="0"/>
              <a:t>where </a:t>
            </a:r>
            <a:r>
              <a:rPr lang="en-US" i="1" dirty="0"/>
              <a:t>&lt;expression&gt; </a:t>
            </a:r>
            <a:r>
              <a:rPr lang="en-US" dirty="0"/>
              <a:t>should evaluate to </a:t>
            </a:r>
            <a:r>
              <a:rPr lang="en-US" i="1" dirty="0"/>
              <a:t>True</a:t>
            </a:r>
            <a:r>
              <a:rPr lang="en-US" dirty="0"/>
              <a:t> and if it doesn't, </a:t>
            </a:r>
            <a:r>
              <a:rPr lang="en-US" i="1" dirty="0"/>
              <a:t>&lt;string&gt; </a:t>
            </a:r>
            <a:r>
              <a:rPr lang="en-US" dirty="0"/>
              <a:t>is the message passed with the </a:t>
            </a:r>
            <a:r>
              <a:rPr lang="en-US" i="1" dirty="0" err="1"/>
              <a:t>AssertionError</a:t>
            </a:r>
            <a:endParaRPr lang="en-US" i="1" dirty="0"/>
          </a:p>
          <a:p>
            <a:r>
              <a:rPr lang="en-US" dirty="0"/>
              <a:t>Assertions are designed to be used liberally. They can be ignored to increase efficiency by running Python with the "-O" flag; "O" stands for optimized.</a:t>
            </a:r>
          </a:p>
          <a:p>
            <a:endParaRPr lang="en-US" dirty="0"/>
          </a:p>
          <a:p>
            <a:r>
              <a:rPr lang="en-US" dirty="0"/>
              <a:t>Put assertions in your code wherever your code is checking input or conditions that you as the programmer have control over.  If an assertion is raised, it means you have a bug that you can fix.</a:t>
            </a:r>
          </a:p>
          <a:p>
            <a:r>
              <a:rPr lang="en-US" dirty="0"/>
              <a:t>If you don't have control over the input, raise an exception.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745653-EC0D-810B-3669-495393997F87}"/>
              </a:ext>
            </a:extLst>
          </p:cNvPr>
          <p:cNvSpPr txBox="1"/>
          <p:nvPr/>
        </p:nvSpPr>
        <p:spPr>
          <a:xfrm>
            <a:off x="1000542" y="23749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assert &lt;expression&gt;, &lt;string&gt;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F15C8F-C97B-5B50-48C9-D507CED8B5CF}"/>
              </a:ext>
            </a:extLst>
          </p:cNvPr>
          <p:cNvSpPr txBox="1"/>
          <p:nvPr/>
        </p:nvSpPr>
        <p:spPr>
          <a:xfrm>
            <a:off x="1000542" y="451722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python3 -O</a:t>
            </a:r>
          </a:p>
        </p:txBody>
      </p:sp>
    </p:spTree>
    <p:extLst>
      <p:ext uri="{BB962C8B-B14F-4D97-AF65-F5344CB8AC3E}">
        <p14:creationId xmlns:p14="http://schemas.microsoft.com/office/powerpoint/2010/main" val="1470784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83F19-349C-0F88-548B-23CCD5B26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Raise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D1B98-0A8B-32F4-54EE-95759EE4F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type of exception can be raised with a </a:t>
            </a:r>
            <a:r>
              <a:rPr lang="en-US" b="1" i="1" dirty="0"/>
              <a:t>raise</a:t>
            </a:r>
            <a:r>
              <a:rPr lang="en-US" dirty="0"/>
              <a:t> statement</a:t>
            </a:r>
          </a:p>
          <a:p>
            <a:endParaRPr lang="en-US" dirty="0"/>
          </a:p>
          <a:p>
            <a:r>
              <a:rPr lang="en-US" i="1" dirty="0"/>
              <a:t>&lt;expression&gt; </a:t>
            </a:r>
            <a:r>
              <a:rPr lang="en-US" dirty="0"/>
              <a:t>must evaluate to a subclass of </a:t>
            </a:r>
            <a:r>
              <a:rPr lang="en-US" b="1" i="1" dirty="0" err="1"/>
              <a:t>BaseException</a:t>
            </a:r>
            <a:r>
              <a:rPr lang="en-US" dirty="0"/>
              <a:t> or an instance of one</a:t>
            </a:r>
          </a:p>
          <a:p>
            <a:r>
              <a:rPr lang="en-US" dirty="0"/>
              <a:t>Exceptions are constructed like any other object. e.g.,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6AC6FF-7E3F-D08C-3C79-A31DE70733D6}"/>
              </a:ext>
            </a:extLst>
          </p:cNvPr>
          <p:cNvSpPr txBox="1"/>
          <p:nvPr/>
        </p:nvSpPr>
        <p:spPr>
          <a:xfrm>
            <a:off x="1000542" y="23749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raise &lt;expression&gt;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FCEB6D-E6A8-86E4-99E8-620215C18ED5}"/>
              </a:ext>
            </a:extLst>
          </p:cNvPr>
          <p:cNvSpPr txBox="1"/>
          <p:nvPr/>
        </p:nvSpPr>
        <p:spPr>
          <a:xfrm>
            <a:off x="1000542" y="392532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('Bad argument!')</a:t>
            </a:r>
          </a:p>
        </p:txBody>
      </p:sp>
    </p:spTree>
    <p:extLst>
      <p:ext uri="{BB962C8B-B14F-4D97-AF65-F5344CB8AC3E}">
        <p14:creationId xmlns:p14="http://schemas.microsoft.com/office/powerpoint/2010/main" val="1068852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51A3-38F7-C95F-20C6-2FAF6556C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we should not use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979C1-2E70-962E-290E-57DB4AAF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an error event happens routinely and could be considered part of normal execution, handle without throwing exceptions.</a:t>
            </a:r>
          </a:p>
          <a:p>
            <a:pPr lvl="1"/>
            <a:r>
              <a:rPr lang="en-US" dirty="0"/>
              <a:t>Generate error codes or return values</a:t>
            </a:r>
          </a:p>
          <a:p>
            <a:pPr lvl="1"/>
            <a:r>
              <a:rPr lang="en-US" dirty="0"/>
              <a:t>Use if() statements to check and handle errors</a:t>
            </a:r>
          </a:p>
        </p:txBody>
      </p:sp>
    </p:spTree>
    <p:extLst>
      <p:ext uri="{BB962C8B-B14F-4D97-AF65-F5344CB8AC3E}">
        <p14:creationId xmlns:p14="http://schemas.microsoft.com/office/powerpoint/2010/main" val="20929518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51A3-38F7-C95F-20C6-2FAF6556C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we should use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979C1-2E70-962E-290E-57DB4AAF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we don't have control of the input or processing state, we should use exceptions to report errors</a:t>
            </a:r>
          </a:p>
          <a:p>
            <a:r>
              <a:rPr lang="en-US" dirty="0"/>
              <a:t>Use try-catch blocks</a:t>
            </a:r>
          </a:p>
          <a:p>
            <a:pPr lvl="1"/>
            <a:r>
              <a:rPr lang="en-US" dirty="0"/>
              <a:t>Around code that can potentially (and unexpectedly) generate an exception.</a:t>
            </a:r>
          </a:p>
          <a:p>
            <a:pPr lvl="1"/>
            <a:r>
              <a:rPr lang="en-US" dirty="0"/>
              <a:t>Prevent and recover from application crashes.</a:t>
            </a:r>
          </a:p>
          <a:p>
            <a:pPr lvl="1"/>
            <a:r>
              <a:rPr lang="en-US" dirty="0"/>
              <a:t>Throw an exception when your program can identify an </a:t>
            </a:r>
            <a:r>
              <a:rPr lang="en-US" b="1" dirty="0"/>
              <a:t>external</a:t>
            </a:r>
            <a:r>
              <a:rPr lang="en-US" dirty="0"/>
              <a:t> problem that prevents execution.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341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51A3-38F7-C95F-20C6-2FAF6556C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using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979C1-2E70-962E-290E-57DB4AAF0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Compared to error reporting via return-codes and if statements, using try / catch / throw is likely to result in code</a:t>
            </a:r>
          </a:p>
          <a:p>
            <a:pPr lvl="1"/>
            <a:r>
              <a:rPr lang="en-US" dirty="0"/>
              <a:t>that is easier to read,</a:t>
            </a:r>
          </a:p>
          <a:p>
            <a:pPr lvl="1"/>
            <a:r>
              <a:rPr lang="en-US" dirty="0"/>
              <a:t>that has fewer bugs,</a:t>
            </a:r>
          </a:p>
          <a:p>
            <a:pPr lvl="1"/>
            <a:r>
              <a:rPr lang="en-US" dirty="0"/>
              <a:t>is less expensive to develop,</a:t>
            </a:r>
          </a:p>
          <a:p>
            <a:pPr lvl="1"/>
            <a:r>
              <a:rPr lang="en-US" dirty="0"/>
              <a:t>and has faster time-to-market (time-to-submission for students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r>
              <a:rPr lang="en-US" dirty="0"/>
              <a:t>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8040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5C9BE-EF34-1C21-85F1-DB07E8FD8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361E2-902E-9B35-12C2-DC02E95A6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42119"/>
          </a:xfrm>
        </p:spPr>
        <p:txBody>
          <a:bodyPr>
            <a:normAutofit/>
          </a:bodyPr>
          <a:lstStyle/>
          <a:p>
            <a:r>
              <a:rPr lang="en-US" dirty="0"/>
              <a:t>Input validation is a form of </a:t>
            </a:r>
            <a:r>
              <a:rPr lang="en-US" b="1" dirty="0"/>
              <a:t>defensive programming</a:t>
            </a:r>
            <a:r>
              <a:rPr lang="en-US" dirty="0"/>
              <a:t>.</a:t>
            </a:r>
          </a:p>
          <a:p>
            <a:r>
              <a:rPr lang="en-US" dirty="0"/>
              <a:t>Whenever a function or method receives input from a user, it is a good practice to validate that the input provided is in the function's domain.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the arguments are provided by the user, we should raise exceptions or return error codes.</a:t>
            </a:r>
          </a:p>
          <a:p>
            <a:r>
              <a:rPr lang="en-US" dirty="0"/>
              <a:t>If the arguments are provided by the developer, we should use assertions.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2C508E-BD49-EA04-DA95-6E79C380D908}"/>
              </a:ext>
            </a:extLst>
          </p:cNvPr>
          <p:cNvSpPr txBox="1"/>
          <p:nvPr/>
        </p:nvSpPr>
        <p:spPr>
          <a:xfrm>
            <a:off x="1004907" y="3385717"/>
            <a:ext cx="848788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sqrt(x):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if x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raise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ValueArgument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("Negative numbers not allowed.")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# code to compute square root</a:t>
            </a:r>
          </a:p>
        </p:txBody>
      </p:sp>
    </p:spTree>
    <p:extLst>
      <p:ext uri="{BB962C8B-B14F-4D97-AF65-F5344CB8AC3E}">
        <p14:creationId xmlns:p14="http://schemas.microsoft.com/office/powerpoint/2010/main" val="1131311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24DF05-AADF-FE0C-0C13-F3C8F24A3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35CE20-6729-68D9-94E3-E828B40F2F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6979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433E41-6BD7-9CDF-24BA-71FD2C1C5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2DD44D-88E2-CAF3-DE0A-F5A2C5515B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2344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E7DDE1-FDCE-E0D6-3824-001CFFFC1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tracing function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D9ACDF-B53B-A121-65B7-C50AA2DAD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make a higher-order tracing function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6E347D-724A-3F51-E48C-8EB7E4C78FE3}"/>
              </a:ext>
            </a:extLst>
          </p:cNvPr>
          <p:cNvSpPr txBox="1"/>
          <p:nvPr/>
        </p:nvSpPr>
        <p:spPr>
          <a:xfrm>
            <a:off x="1004907" y="2346114"/>
            <a:ext cx="9656808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trace1(f):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function that takes a single argument, x, prints it,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computes and prints F(x), and returns the computed value.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square = lambda x: x *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trace1(square)(3)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-&gt; 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&lt;- 9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9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traced(x):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print("-&gt;", x)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 = f(x)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print("&lt;-", 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traced</a:t>
            </a:r>
          </a:p>
        </p:txBody>
      </p:sp>
    </p:spTree>
    <p:extLst>
      <p:ext uri="{BB962C8B-B14F-4D97-AF65-F5344CB8AC3E}">
        <p14:creationId xmlns:p14="http://schemas.microsoft.com/office/powerpoint/2010/main" val="419437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C7EBD-FC65-7C0C-B29E-835759D2E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tracing decorator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E73FF-9924-0B7D-0AB4-F734E7029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we always wanted a function to be traced?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That's equivalent to..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429351-49BD-FDBE-C929-7FB9FAE186A6}"/>
              </a:ext>
            </a:extLst>
          </p:cNvPr>
          <p:cNvSpPr txBox="1"/>
          <p:nvPr/>
        </p:nvSpPr>
        <p:spPr>
          <a:xfrm>
            <a:off x="1004907" y="2298981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@trace1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* 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C3FC81-8857-FBF8-E151-2B782DE631D2}"/>
              </a:ext>
            </a:extLst>
          </p:cNvPr>
          <p:cNvSpPr txBox="1"/>
          <p:nvPr/>
        </p:nvSpPr>
        <p:spPr>
          <a:xfrm>
            <a:off x="1004907" y="3635690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*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trace1(square)</a:t>
            </a:r>
          </a:p>
        </p:txBody>
      </p:sp>
    </p:spTree>
    <p:extLst>
      <p:ext uri="{BB962C8B-B14F-4D97-AF65-F5344CB8AC3E}">
        <p14:creationId xmlns:p14="http://schemas.microsoft.com/office/powerpoint/2010/main" val="21317653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A9AF0-43F0-E971-D9CF-A06E7BB65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decorator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0E1DB-ABE3-70A4-893D-8373D7F42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notation: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essentially equivalent to: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ATTR</a:t>
            </a:r>
            <a:r>
              <a:rPr lang="en-US" dirty="0"/>
              <a:t> can be any expression, not just a single function name.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ADF024-D4E7-08F5-2905-99E7F9A12EE2}"/>
              </a:ext>
            </a:extLst>
          </p:cNvPr>
          <p:cNvSpPr txBox="1"/>
          <p:nvPr/>
        </p:nvSpPr>
        <p:spPr>
          <a:xfrm>
            <a:off x="1004907" y="2298981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@ATTR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aFunc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(...):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5A4C8B-ADAB-5180-D055-4250BFB0FEEF}"/>
              </a:ext>
            </a:extLst>
          </p:cNvPr>
          <p:cNvSpPr txBox="1"/>
          <p:nvPr/>
        </p:nvSpPr>
        <p:spPr>
          <a:xfrm>
            <a:off x="1004906" y="3609745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aFunc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(...):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aFunc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ATTR(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aFunc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50494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329BF-32A5-F4D6-C716-71B5002A2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A5AAF-56AD-31E0-EF0E-235CAD246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/>
          <a:lstStyle/>
          <a:p>
            <a:r>
              <a:rPr lang="en-US" dirty="0"/>
              <a:t>Sometimes, computer programs behave in non-standard ways.</a:t>
            </a:r>
          </a:p>
          <a:p>
            <a:pPr lvl="1"/>
            <a:r>
              <a:rPr lang="en-US" dirty="0"/>
              <a:t>A function receives an argument value of an improper type</a:t>
            </a:r>
          </a:p>
          <a:p>
            <a:pPr lvl="1"/>
            <a:r>
              <a:rPr lang="en-US" dirty="0"/>
              <a:t>Some resource (such as a file) is not available</a:t>
            </a:r>
          </a:p>
          <a:p>
            <a:pPr lvl="1"/>
            <a:r>
              <a:rPr lang="en-US" dirty="0"/>
              <a:t>A network connection is lost in the middle of data transmission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Moth found in a Mark II Computer (Grace Hopper's Notebook, 1947)</a:t>
            </a:r>
          </a:p>
        </p:txBody>
      </p:sp>
      <p:pic>
        <p:nvPicPr>
          <p:cNvPr id="5" name="Picture 4" descr="A close-up of a piece of paper&#10;&#10;Description automatically generated">
            <a:extLst>
              <a:ext uri="{FF2B5EF4-FFF2-40B4-BE49-F238E27FC236}">
                <a16:creationId xmlns:a16="http://schemas.microsoft.com/office/drawing/2014/main" id="{56F8EA07-E756-C6DF-8486-024F3B042A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950" y="3540777"/>
            <a:ext cx="6598616" cy="2599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756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821590-D3AE-4770-2A7A-4C5AC8A1E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Err is Human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C2DFEE-94F1-2E2C-8008-CBC013E44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to do with an error:</a:t>
            </a:r>
          </a:p>
          <a:p>
            <a:pPr lvl="1"/>
            <a:r>
              <a:rPr lang="en-US" dirty="0"/>
              <a:t>Return a special value.</a:t>
            </a:r>
          </a:p>
          <a:p>
            <a:pPr lvl="1"/>
            <a:r>
              <a:rPr lang="en-US" dirty="0"/>
              <a:t>Use a Boolean return value to indicate success or failure.</a:t>
            </a:r>
          </a:p>
          <a:p>
            <a:pPr lvl="1"/>
            <a:r>
              <a:rPr lang="en-US" dirty="0"/>
              <a:t>Set a global variable.</a:t>
            </a:r>
          </a:p>
          <a:p>
            <a:pPr lvl="1"/>
            <a:r>
              <a:rPr lang="en-US" dirty="0"/>
              <a:t>Print an error message.</a:t>
            </a:r>
          </a:p>
          <a:p>
            <a:pPr lvl="1"/>
            <a:r>
              <a:rPr lang="en-US" dirty="0"/>
              <a:t>Print an error message and exit the program.</a:t>
            </a:r>
          </a:p>
          <a:p>
            <a:pPr lvl="1"/>
            <a:r>
              <a:rPr lang="en-US" dirty="0"/>
              <a:t>Put an input or output stream in a fail state.</a:t>
            </a:r>
          </a:p>
          <a:p>
            <a:r>
              <a:rPr lang="en-US" dirty="0"/>
              <a:t>The first three options allow the user of a function to respond to the error</a:t>
            </a:r>
          </a:p>
        </p:txBody>
      </p:sp>
    </p:spTree>
    <p:extLst>
      <p:ext uri="{BB962C8B-B14F-4D97-AF65-F5344CB8AC3E}">
        <p14:creationId xmlns:p14="http://schemas.microsoft.com/office/powerpoint/2010/main" val="1337628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146D8-6429-584E-07A3-6EB2F1506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348D0-1DD4-EF98-45AE-9472D8C10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</a:t>
            </a:r>
            <a:r>
              <a:rPr lang="en-US" b="1" dirty="0"/>
              <a:t>exception</a:t>
            </a:r>
            <a:r>
              <a:rPr lang="en-US" dirty="0"/>
              <a:t> is a built-in mechanism in a programming language to declare and respond to "exceptional" conditions.</a:t>
            </a:r>
          </a:p>
          <a:p>
            <a:r>
              <a:rPr lang="en-US" dirty="0"/>
              <a:t>A program raises an exception when an error occurs.</a:t>
            </a:r>
          </a:p>
          <a:p>
            <a:r>
              <a:rPr lang="en-US" dirty="0"/>
              <a:t>If the exception is not handled, the program will stop running entirely.</a:t>
            </a:r>
          </a:p>
          <a:p>
            <a:r>
              <a:rPr lang="en-US" dirty="0"/>
              <a:t>But if a programmer can anticipate when exceptions might happen, they can include code for </a:t>
            </a:r>
            <a:r>
              <a:rPr lang="en-US" b="1" dirty="0"/>
              <a:t>handling the exception</a:t>
            </a:r>
            <a:r>
              <a:rPr lang="en-US" dirty="0"/>
              <a:t>, so that the program continues running.</a:t>
            </a:r>
          </a:p>
          <a:p>
            <a:r>
              <a:rPr lang="en-US" dirty="0"/>
              <a:t>Many languages include exception handling: C++, Java, Python, JavaScript, C#, etc.</a:t>
            </a:r>
          </a:p>
        </p:txBody>
      </p:sp>
    </p:spTree>
    <p:extLst>
      <p:ext uri="{BB962C8B-B14F-4D97-AF65-F5344CB8AC3E}">
        <p14:creationId xmlns:p14="http://schemas.microsoft.com/office/powerpoint/2010/main" val="2643548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EDF5E-717A-D2F3-EDD9-58B79B5B3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45DC4-8AA1-B86E-5A2D-37C3565EE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exceptions are not caught and handled, they will cause the program to crash.</a:t>
            </a:r>
          </a:p>
          <a:p>
            <a:r>
              <a:rPr lang="en-US" dirty="0"/>
              <a:t>If we catch an exception, we can decide what to do about it</a:t>
            </a:r>
          </a:p>
          <a:p>
            <a:pPr lvl="1"/>
            <a:r>
              <a:rPr lang="en-US" dirty="0"/>
              <a:t>Record it - log it to a file, print it out, send an e-mail, page someone, etc.</a:t>
            </a:r>
          </a:p>
          <a:p>
            <a:pPr lvl="1"/>
            <a:r>
              <a:rPr lang="en-US" dirty="0"/>
              <a:t>Rethrow it so another part of the program can address it as well</a:t>
            </a:r>
          </a:p>
          <a:p>
            <a:pPr lvl="1"/>
            <a:r>
              <a:rPr lang="en-US" dirty="0"/>
              <a:t>Retry the operation that caused the failure</a:t>
            </a:r>
          </a:p>
          <a:p>
            <a:pPr lvl="1"/>
            <a:r>
              <a:rPr lang="en-US" dirty="0"/>
              <a:t>Ignore it and not pass it on (not a good idea) – called swallowing the exception</a:t>
            </a:r>
          </a:p>
        </p:txBody>
      </p:sp>
    </p:spTree>
    <p:extLst>
      <p:ext uri="{BB962C8B-B14F-4D97-AF65-F5344CB8AC3E}">
        <p14:creationId xmlns:p14="http://schemas.microsoft.com/office/powerpoint/2010/main" val="2870629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31144-FF77-8B9B-4EB2-57CEC8D98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3DB57-64FF-6024-6E35-41D3F5D31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raises an exception whenever a runtime error occurs.</a:t>
            </a:r>
          </a:p>
          <a:p>
            <a:r>
              <a:rPr lang="en-US" dirty="0"/>
              <a:t>How an unhandled exception is reported: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an exception is not handled, the program stops executing immediately.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D9D9EF-3BDC-A74E-2AE5-E6962C073346}"/>
              </a:ext>
            </a:extLst>
          </p:cNvPr>
          <p:cNvSpPr txBox="1"/>
          <p:nvPr/>
        </p:nvSpPr>
        <p:spPr>
          <a:xfrm>
            <a:off x="1000542" y="278555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10/0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Traceback (most recent call last):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"&lt;stdin&gt;", line 1, in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division by zero</a:t>
            </a:r>
          </a:p>
        </p:txBody>
      </p:sp>
    </p:spTree>
    <p:extLst>
      <p:ext uri="{BB962C8B-B14F-4D97-AF65-F5344CB8AC3E}">
        <p14:creationId xmlns:p14="http://schemas.microsoft.com/office/powerpoint/2010/main" val="831551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1D8CC-70DB-65CE-2137-F145FAF30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5772A-3762-0E1F-FC2F-1846114CD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few exception types and examples of buggy code: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See full list in the </a:t>
            </a:r>
            <a:r>
              <a:rPr lang="en-US" dirty="0">
                <a:hlinkClick r:id="rId2"/>
              </a:rPr>
              <a:t>exceptions docs</a:t>
            </a:r>
            <a:r>
              <a:rPr lang="en-US" dirty="0"/>
              <a:t>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5589D02-E69F-BC92-02B6-EC2D6BCEEB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476644"/>
              </p:ext>
            </p:extLst>
          </p:nvPr>
        </p:nvGraphicFramePr>
        <p:xfrm>
          <a:off x="1061039" y="2520185"/>
          <a:ext cx="8128000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58533607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6201806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Exception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Example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052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OverflowError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pow(2.12, 1000)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143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TypeError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'hello'[1] = 'j'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530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IndexError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'hello'[7]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102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NameError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 += 5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499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FileNotFoundError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open('dsfdfd.txt')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851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0582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42671-222E-2751-E2D5-145201358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try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E4FDB-5A3C-93AC-70BE-C7CC40BEC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handle an exception (keep the program running), use a </a:t>
            </a:r>
            <a:r>
              <a:rPr lang="en-US" b="1" i="1" dirty="0"/>
              <a:t>try</a:t>
            </a:r>
            <a:r>
              <a:rPr lang="en-US" dirty="0"/>
              <a:t> statement.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&lt;try suite&gt; </a:t>
            </a:r>
            <a:r>
              <a:rPr lang="en-US" dirty="0"/>
              <a:t>is executed first. If, during the course of executing the </a:t>
            </a:r>
            <a:r>
              <a:rPr lang="en-US" i="1" dirty="0"/>
              <a:t>&lt;try suite&gt;,</a:t>
            </a:r>
            <a:r>
              <a:rPr lang="en-US" dirty="0"/>
              <a:t> an exception is raised that is not handled otherwise, and If the class of the exception inherits from &lt;exception class&gt;, then the </a:t>
            </a:r>
            <a:r>
              <a:rPr lang="en-US" i="1" dirty="0"/>
              <a:t>&lt;except suite&gt; </a:t>
            </a:r>
            <a:r>
              <a:rPr lang="en-US" dirty="0"/>
              <a:t>is executed, with </a:t>
            </a:r>
            <a:r>
              <a:rPr lang="en-US" i="1" dirty="0"/>
              <a:t>&lt;name&gt; </a:t>
            </a:r>
            <a:r>
              <a:rPr lang="en-US" dirty="0"/>
              <a:t>bound to the exception.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F3FC1E-4044-7325-16A9-6030DE3EB7B7}"/>
              </a:ext>
            </a:extLst>
          </p:cNvPr>
          <p:cNvSpPr txBox="1"/>
          <p:nvPr/>
        </p:nvSpPr>
        <p:spPr>
          <a:xfrm>
            <a:off x="1000542" y="2612396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try: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&lt;try suite&gt;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except &lt;exception class&gt; as &lt;name&gt;: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&lt;except suite&gt;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</p:txBody>
      </p:sp>
    </p:spTree>
    <p:extLst>
      <p:ext uri="{BB962C8B-B14F-4D97-AF65-F5344CB8AC3E}">
        <p14:creationId xmlns:p14="http://schemas.microsoft.com/office/powerpoint/2010/main" val="277081103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79</TotalTime>
  <Words>1353</Words>
  <Application>Microsoft Office PowerPoint</Application>
  <PresentationFormat>Widescreen</PresentationFormat>
  <Paragraphs>208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Courier New</vt:lpstr>
      <vt:lpstr>Trebuchet MS</vt:lpstr>
      <vt:lpstr>Wingdings 3</vt:lpstr>
      <vt:lpstr>Facet</vt:lpstr>
      <vt:lpstr>Exceptions and Decorators</vt:lpstr>
      <vt:lpstr>Exceptions</vt:lpstr>
      <vt:lpstr>Handling errors</vt:lpstr>
      <vt:lpstr>To Err is Human</vt:lpstr>
      <vt:lpstr>Exceptions</vt:lpstr>
      <vt:lpstr>Handling Exceptions</vt:lpstr>
      <vt:lpstr>Exceptions</vt:lpstr>
      <vt:lpstr>Types of exceptions</vt:lpstr>
      <vt:lpstr>The try statement</vt:lpstr>
      <vt:lpstr>Try statement example</vt:lpstr>
      <vt:lpstr>Try inside a function</vt:lpstr>
      <vt:lpstr>What would Python do?</vt:lpstr>
      <vt:lpstr>Raising exceptions</vt:lpstr>
      <vt:lpstr>Assert statements</vt:lpstr>
      <vt:lpstr>Raise Statements</vt:lpstr>
      <vt:lpstr>When we should not use exceptions</vt:lpstr>
      <vt:lpstr>When we should use exceptions</vt:lpstr>
      <vt:lpstr>Advantages of using exceptions</vt:lpstr>
      <vt:lpstr>Input validation</vt:lpstr>
      <vt:lpstr>Decorators</vt:lpstr>
      <vt:lpstr>A tracing function</vt:lpstr>
      <vt:lpstr>A tracing decorator</vt:lpstr>
      <vt:lpstr>General decorator syntax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Exceptions and Decorators</dc:title>
  <dc:creator>Tom Stephens</dc:creator>
  <cp:lastModifiedBy>Tom Stephens</cp:lastModifiedBy>
  <cp:revision>1</cp:revision>
  <dcterms:created xsi:type="dcterms:W3CDTF">2023-07-06T14:56:10Z</dcterms:created>
  <dcterms:modified xsi:type="dcterms:W3CDTF">2023-09-15T15:50:45Z</dcterms:modified>
</cp:coreProperties>
</file>