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5qQFiPFyE?feature=oembed" TargetMode="External"/><Relationship Id="rId4" Type="http://schemas.openxmlformats.org/officeDocument/2006/relationships/hyperlink" Target="https://replit.com/@PamelaFox2/SierpinskiCurve#main.p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20%20%20%20%20%20%20%20%0Acascade%28123%29&amp;cumulative=true&amp;curInstr=0&amp;mode=display&amp;origin=composingprograms.js&amp;py=3&amp;rawInputLstJSON=%5B%5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inverse_cascade%28n%29%3A%0A%20%20%20%20grow%28n%29%0A%20%20%20%20print%28n%29%0A%20%20%20%20shrink%28n%29%0A%0Adef%20f_then_g%28f,%20g,%20n%29%3A%0A%20%20%20%20if%20n%3A%0A%20%20%20%20%20%20%20%20f%28n%29%0A%20%20%20%20%20%20%20%20g%28n%29%0A%20%20%20%20%20%20%20%20%0Agrow%20%3D%20lambda%20n%3A%20f_then_g%28grow,%20print,%20n//10%29%0Ashrink%20%3D%20lambda%20n%3A%20f_then_g%28print,%20shrink,%20n//10%29%0A%0Ainverse_cascade%281234%29&amp;cumulative=true&amp;curInstr=4&amp;mode=display&amp;origin=composingprograms.js&amp;py=3&amp;rawInputLstJSON=%5B%5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CB73-DE6A-32F2-98BF-F0426305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BEB0-BFD7-9398-3204-91A00196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0437E-1399-CCF5-15AB-81B23E9D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" y="0"/>
            <a:ext cx="1218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6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60C1-847C-3B2C-3A7F-30010CD6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47D1-D254-F0BB-18AE-5DA1AFF4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Tree-shaped processes arise whenever a recursive function makes more than one recursive call.</a:t>
            </a:r>
          </a:p>
        </p:txBody>
      </p:sp>
      <p:pic>
        <p:nvPicPr>
          <p:cNvPr id="4" name="Online Media 3" title="Growing the Sierpinski Arrowhead Curve">
            <a:hlinkClick r:id="" action="ppaction://media"/>
            <a:extLst>
              <a:ext uri="{FF2B5EF4-FFF2-40B4-BE49-F238E27FC236}">
                <a16:creationId xmlns:a16="http://schemas.microsoft.com/office/drawing/2014/main" id="{0FC22AAA-146A-003E-5BFC-FDCFBA338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0077" y="2692810"/>
            <a:ext cx="4839110" cy="3629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D9C3C-6D1C-27BB-8A1B-9B43C3356150}"/>
              </a:ext>
            </a:extLst>
          </p:cNvPr>
          <p:cNvSpPr txBox="1"/>
          <p:nvPr/>
        </p:nvSpPr>
        <p:spPr>
          <a:xfrm>
            <a:off x="6007510" y="58790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Sierpinski</a:t>
            </a:r>
            <a:r>
              <a:rPr lang="en-US" dirty="0">
                <a:hlinkClick r:id="rId4"/>
              </a:rPr>
              <a:t>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D66A-5B54-3D54-BBF6-CEA90D8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The nth number of the </a:t>
                </a:r>
                <a:r>
                  <a:rPr lang="en-US" dirty="0" err="1"/>
                  <a:t>Virahanka</a:t>
                </a:r>
                <a:r>
                  <a:rPr lang="en-US" dirty="0"/>
                  <a:t>-Fibonacci series is defined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𝑣𝑖𝑟𝑓𝑖𝑏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8D3F69-0C5D-35FF-E81E-952211E3ED7D}"/>
              </a:ext>
            </a:extLst>
          </p:cNvPr>
          <p:cNvSpPr txBox="1"/>
          <p:nvPr/>
        </p:nvSpPr>
        <p:spPr>
          <a:xfrm>
            <a:off x="1094809" y="3429000"/>
            <a:ext cx="8179193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virfib(n):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"""Compute the nth Virahanka-Fibonacci number, for N &gt;= 1.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virfib(2)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1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&gt;&gt;&gt; virfib(6)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8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== 0: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0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elif n == 1: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1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pt-BR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virfib(n-2) + virfib(n-1)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tree-recursive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(5)</a:t>
            </a:r>
          </a:p>
          <a:p>
            <a:pPr algn="ctr"/>
            <a:r>
              <a:rPr lang="en-US" dirty="0"/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(4)</a:t>
            </a:r>
          </a:p>
          <a:p>
            <a:pPr algn="ctr"/>
            <a:r>
              <a:rPr lang="en-US" dirty="0"/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854-666E-EC6B-3D3F-29D045DB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CB61-5E31-F1B8-E2F7-656070E1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3310"/>
            <a:ext cx="4389552" cy="3263768"/>
          </a:xfrm>
        </p:spPr>
        <p:txBody>
          <a:bodyPr/>
          <a:lstStyle/>
          <a:p>
            <a:r>
              <a:rPr lang="en-US" dirty="0"/>
              <a:t>The function is called on the same number multiple times. 🙀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B34B2B-C2EC-9D0E-899D-245D40886A2A}"/>
              </a:ext>
            </a:extLst>
          </p:cNvPr>
          <p:cNvSpPr/>
          <p:nvPr/>
        </p:nvSpPr>
        <p:spPr>
          <a:xfrm>
            <a:off x="5580667" y="174395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(5)</a:t>
            </a:r>
          </a:p>
          <a:p>
            <a:pPr algn="ctr"/>
            <a:r>
              <a:rPr lang="en-US" dirty="0"/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A3C2EF-3C1B-1293-1492-23235772493A}"/>
              </a:ext>
            </a:extLst>
          </p:cNvPr>
          <p:cNvSpPr/>
          <p:nvPr/>
        </p:nvSpPr>
        <p:spPr>
          <a:xfrm>
            <a:off x="7462959" y="2809970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(4)</a:t>
            </a:r>
          </a:p>
          <a:p>
            <a:pPr algn="ctr"/>
            <a:r>
              <a:rPr lang="en-US" dirty="0"/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86DD8-2068-2C24-D917-02852E7E1B4D}"/>
              </a:ext>
            </a:extLst>
          </p:cNvPr>
          <p:cNvSpPr/>
          <p:nvPr/>
        </p:nvSpPr>
        <p:spPr>
          <a:xfrm>
            <a:off x="2004818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D6E665-0EB2-4F86-BD4F-9C593F2F0BE5}"/>
              </a:ext>
            </a:extLst>
          </p:cNvPr>
          <p:cNvSpPr/>
          <p:nvPr/>
        </p:nvSpPr>
        <p:spPr>
          <a:xfrm>
            <a:off x="3728277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533367-187D-71A1-37BA-64F8484A4011}"/>
              </a:ext>
            </a:extLst>
          </p:cNvPr>
          <p:cNvSpPr/>
          <p:nvPr/>
        </p:nvSpPr>
        <p:spPr>
          <a:xfrm>
            <a:off x="9219414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5D76F0-2084-A5D2-5AFE-94104A29CB83}"/>
              </a:ext>
            </a:extLst>
          </p:cNvPr>
          <p:cNvSpPr/>
          <p:nvPr/>
        </p:nvSpPr>
        <p:spPr>
          <a:xfrm>
            <a:off x="2933342" y="280996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534C2-AB23-9F0C-EC65-0C10A8EE8C25}"/>
              </a:ext>
            </a:extLst>
          </p:cNvPr>
          <p:cNvSpPr/>
          <p:nvPr/>
        </p:nvSpPr>
        <p:spPr>
          <a:xfrm>
            <a:off x="612161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6DF53-1ED2-D9AA-EDB2-C3C3AAC32AD7}"/>
              </a:ext>
            </a:extLst>
          </p:cNvPr>
          <p:cNvSpPr/>
          <p:nvPr/>
        </p:nvSpPr>
        <p:spPr>
          <a:xfrm>
            <a:off x="3800097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4CDEA6-8A52-5946-9D49-8B80F8C91C09}"/>
              </a:ext>
            </a:extLst>
          </p:cNvPr>
          <p:cNvSpPr/>
          <p:nvPr/>
        </p:nvSpPr>
        <p:spPr>
          <a:xfrm>
            <a:off x="9981012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(2)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FBC603-B161-3B65-9E22-CCF0B1E03963}"/>
              </a:ext>
            </a:extLst>
          </p:cNvPr>
          <p:cNvSpPr/>
          <p:nvPr/>
        </p:nvSpPr>
        <p:spPr>
          <a:xfrm>
            <a:off x="886748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(3)</a:t>
            </a:r>
          </a:p>
          <a:p>
            <a:pPr algn="ctr"/>
            <a:r>
              <a:rPr lang="en-US" dirty="0"/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F483AE-C103-469B-A2C7-022D7188EA59}"/>
              </a:ext>
            </a:extLst>
          </p:cNvPr>
          <p:cNvSpPr/>
          <p:nvPr/>
        </p:nvSpPr>
        <p:spPr>
          <a:xfrm>
            <a:off x="5348023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77B57D-9B29-0069-C0F4-D312A3C83C45}"/>
              </a:ext>
            </a:extLst>
          </p:cNvPr>
          <p:cNvSpPr/>
          <p:nvPr/>
        </p:nvSpPr>
        <p:spPr>
          <a:xfrm>
            <a:off x="685464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9BCBE9-BCF0-963E-D950-090C75C15579}"/>
              </a:ext>
            </a:extLst>
          </p:cNvPr>
          <p:cNvSpPr/>
          <p:nvPr/>
        </p:nvSpPr>
        <p:spPr>
          <a:xfrm>
            <a:off x="222165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(0)</a:t>
            </a:r>
          </a:p>
          <a:p>
            <a:pPr algn="ctr"/>
            <a:r>
              <a:rPr lang="en-US" dirty="0"/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F62367-6E28-4CC8-16F5-7373574BF186}"/>
              </a:ext>
            </a:extLst>
          </p:cNvPr>
          <p:cNvSpPr/>
          <p:nvPr/>
        </p:nvSpPr>
        <p:spPr>
          <a:xfrm>
            <a:off x="8474391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0C671D-F7BA-0CE5-D735-EA9B7FC69B02}"/>
              </a:ext>
            </a:extLst>
          </p:cNvPr>
          <p:cNvSpPr/>
          <p:nvPr/>
        </p:nvSpPr>
        <p:spPr>
          <a:xfrm>
            <a:off x="10724562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virfib</a:t>
            </a:r>
            <a:r>
              <a:rPr lang="en-US" dirty="0"/>
              <a:t>(1)</a:t>
            </a:r>
          </a:p>
          <a:p>
            <a:pPr algn="ctr"/>
            <a:r>
              <a:rPr lang="en-US" dirty="0"/>
              <a:t>ret: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DB3A84-050C-2D65-0DCE-017B3D7FA38F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3546085" y="2394406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33E300-C898-D99E-5D65-1D3BCE1DB28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193410" y="2394406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9CD542-54F0-E148-117B-B839017F673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2617561" y="3460420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0168EE-9252-8324-1600-BD77CC61CEF7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3546085" y="3460420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024F18-D221-3C7D-285A-074C7033D8F6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2834398" y="4526434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4455F-7436-692E-B4A8-7FD0AD77155E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4341020" y="4526434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F853A-C920-03E1-9012-EF53CAFB2CA5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6734353" y="3460421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593345-9135-1DE8-7E01-2CDA3F9A7C13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8075702" y="3460421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CD61E1-C58D-2BA1-A9A4-65AB6C819B78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5960766" y="4526436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B0B1FB-2FDC-7F3F-CF9B-D322A33893D0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6734353" y="4526436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4AC94F-B65E-36AE-0554-3EFDE5A3394E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9087134" y="4526436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01297D-52D5-4ECC-37EE-3BCCB9D52284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9480223" y="4526436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94C8D-D2AC-A5C8-47BB-63E3A3E101F4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9832157" y="5592450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42D53E-EC18-0648-4FA8-75BFC01F79C9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10593755" y="5592450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A32D5-B9AC-0C74-CE8E-7AA7BCE3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4D432-84B9-FA3B-AF9C-B654E8D85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  <a:p>
            <a:pPr lvl="1"/>
            <a:r>
              <a:rPr lang="en-US" sz="1400" dirty="0"/>
              <a:t>2 + 4 = 6 											</a:t>
            </a:r>
          </a:p>
          <a:p>
            <a:pPr lvl="1"/>
            <a:r>
              <a:rPr lang="en-US" sz="1400" dirty="0"/>
              <a:t>1 + 1 + 4 = 6 											</a:t>
            </a:r>
          </a:p>
          <a:p>
            <a:pPr lvl="1"/>
            <a:r>
              <a:rPr lang="en-US" sz="1400" dirty="0"/>
              <a:t>3 + 3 = 6 											</a:t>
            </a:r>
          </a:p>
          <a:p>
            <a:pPr lvl="1"/>
            <a:r>
              <a:rPr lang="en-US" sz="1400" dirty="0"/>
              <a:t>1 + 2 + 3 = 6 											</a:t>
            </a:r>
          </a:p>
          <a:p>
            <a:pPr lvl="1"/>
            <a:r>
              <a:rPr lang="en-US" sz="1400" dirty="0"/>
              <a:t>1 + 1 + 1 + 3 = 6 											</a:t>
            </a:r>
          </a:p>
          <a:p>
            <a:pPr lvl="1"/>
            <a:r>
              <a:rPr lang="en-US" sz="1400" dirty="0"/>
              <a:t>2 + 2 + 2 = 6 											</a:t>
            </a:r>
          </a:p>
          <a:p>
            <a:pPr lvl="1"/>
            <a:r>
              <a:rPr lang="en-US" sz="1400" dirty="0"/>
              <a:t>1 + 1 + 2 + 2 = 6 											</a:t>
            </a:r>
          </a:p>
          <a:p>
            <a:pPr lvl="1"/>
            <a:r>
              <a:rPr lang="en-US" sz="1400" dirty="0"/>
              <a:t>1 + 1 + 1 + 1 + 2 = 6 											</a:t>
            </a:r>
          </a:p>
          <a:p>
            <a:pPr lvl="1"/>
            <a:r>
              <a:rPr lang="en-US" sz="1400" dirty="0"/>
              <a:t>1 + 1 + 1 + 1 + 1 + 1 =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count_partitions(6, 4)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79229"/>
              </p:ext>
            </p:extLst>
          </p:nvPr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9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count_partitions(6, 4)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93468"/>
              </p:ext>
            </p:extLst>
          </p:nvPr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Recursive decomposition: finding simpler instances of the problem.</a:t>
            </a:r>
          </a:p>
          <a:p>
            <a:r>
              <a:rPr lang="en-US" dirty="0"/>
              <a:t>Explore two possibilities:</a:t>
            </a:r>
          </a:p>
          <a:p>
            <a:pPr lvl="1"/>
            <a:r>
              <a:rPr lang="en-US" dirty="0">
                <a:solidFill>
                  <a:schemeClr val="bg1"/>
                </a:solidFill>
                <a:highlight>
                  <a:srgbClr val="800080"/>
                </a:highlight>
              </a:rPr>
              <a:t>Use at least one 4</a:t>
            </a:r>
          </a:p>
          <a:p>
            <a:pPr lvl="1"/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Don't use any 4</a:t>
            </a:r>
          </a:p>
          <a:p>
            <a:r>
              <a:rPr lang="en-US" dirty="0"/>
              <a:t>Tree recursion often involves exploring different choices.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84493"/>
              </p:ext>
            </p:extLst>
          </p:nvPr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count_partitions(6, 4)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Solve two simpler problems: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86ABBB-7419-7F89-0646-1740871B4C46}"/>
              </a:ext>
            </a:extLst>
          </p:cNvPr>
          <p:cNvSpPr txBox="1"/>
          <p:nvPr/>
        </p:nvSpPr>
        <p:spPr>
          <a:xfrm>
            <a:off x="1094810" y="392103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count_partitions(2, 4)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4BBCC-8A85-F155-B19D-0A9FBEE1793D}"/>
              </a:ext>
            </a:extLst>
          </p:cNvPr>
          <p:cNvSpPr txBox="1"/>
          <p:nvPr/>
        </p:nvSpPr>
        <p:spPr>
          <a:xfrm>
            <a:off x="1094810" y="440069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count_partitions(n-m, m)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9C023-844B-5A80-E28E-B40C63A411D8}"/>
              </a:ext>
            </a:extLst>
          </p:cNvPr>
          <p:cNvSpPr txBox="1"/>
          <p:nvPr/>
        </p:nvSpPr>
        <p:spPr>
          <a:xfrm>
            <a:off x="1094810" y="5375087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count_partitions(6, 3)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3176-4527-F9ED-DB5F-CCB45AE48399}"/>
              </a:ext>
            </a:extLst>
          </p:cNvPr>
          <p:cNvSpPr txBox="1"/>
          <p:nvPr/>
        </p:nvSpPr>
        <p:spPr>
          <a:xfrm>
            <a:off x="1094810" y="5873956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count_partitions(n, m-1)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FB0-58C1-A550-62F6-A1F7DAFF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AA156A-1759-05DC-BBF9-B0657CA389C2}"/>
              </a:ext>
            </a:extLst>
          </p:cNvPr>
          <p:cNvSpPr/>
          <p:nvPr/>
        </p:nvSpPr>
        <p:spPr>
          <a:xfrm>
            <a:off x="5151749" y="1448065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count(4,2)</a:t>
            </a:r>
          </a:p>
          <a:p>
            <a:pPr algn="ctr"/>
            <a:r>
              <a:rPr lang="en-US" sz="1600" dirty="0"/>
              <a:t>ret: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1AB383-7F45-0A6A-4603-EA799BC16495}"/>
              </a:ext>
            </a:extLst>
          </p:cNvPr>
          <p:cNvSpPr/>
          <p:nvPr/>
        </p:nvSpPr>
        <p:spPr>
          <a:xfrm>
            <a:off x="2435848" y="24110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count(2,2)</a:t>
            </a:r>
          </a:p>
          <a:p>
            <a:pPr algn="ctr"/>
            <a:r>
              <a:rPr lang="en-US" sz="1600" dirty="0"/>
              <a:t>ret: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7841CE-B541-07F6-3475-716A70386B2C}"/>
              </a:ext>
            </a:extLst>
          </p:cNvPr>
          <p:cNvSpPr/>
          <p:nvPr/>
        </p:nvSpPr>
        <p:spPr>
          <a:xfrm>
            <a:off x="1413240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count(0,2)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9B613-EDEE-5E43-422C-798C3C43BADA}"/>
              </a:ext>
            </a:extLst>
          </p:cNvPr>
          <p:cNvSpPr/>
          <p:nvPr/>
        </p:nvSpPr>
        <p:spPr>
          <a:xfrm>
            <a:off x="2679569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count(1,1)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D43D20-F88A-BFF4-0A27-C37665B4F8EE}"/>
              </a:ext>
            </a:extLst>
          </p:cNvPr>
          <p:cNvSpPr/>
          <p:nvPr/>
        </p:nvSpPr>
        <p:spPr>
          <a:xfrm>
            <a:off x="1983167" y="51476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count(0,1)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81265-BC58-B9F3-122A-A4EBAF20C516}"/>
              </a:ext>
            </a:extLst>
          </p:cNvPr>
          <p:cNvSpPr/>
          <p:nvPr/>
        </p:nvSpPr>
        <p:spPr>
          <a:xfrm>
            <a:off x="4661951" y="606520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count(0,1)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5C2CE1-CF30-2684-2149-BC05DD1B6869}"/>
              </a:ext>
            </a:extLst>
          </p:cNvPr>
          <p:cNvSpPr/>
          <p:nvPr/>
        </p:nvSpPr>
        <p:spPr>
          <a:xfrm>
            <a:off x="8229992" y="240770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count(4,1)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02421B-FE37-9EA9-311D-F9708BB5572D}"/>
              </a:ext>
            </a:extLst>
          </p:cNvPr>
          <p:cNvSpPr/>
          <p:nvPr/>
        </p:nvSpPr>
        <p:spPr>
          <a:xfrm>
            <a:off x="3408186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count(2,1)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A08294-EFC6-0CB7-3F4E-88DBA4107FD2}"/>
              </a:ext>
            </a:extLst>
          </p:cNvPr>
          <p:cNvSpPr/>
          <p:nvPr/>
        </p:nvSpPr>
        <p:spPr>
          <a:xfrm>
            <a:off x="7019433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count(3,1)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93157-4B11-75E3-4A16-E9130FD20BB9}"/>
              </a:ext>
            </a:extLst>
          </p:cNvPr>
          <p:cNvSpPr/>
          <p:nvPr/>
        </p:nvSpPr>
        <p:spPr>
          <a:xfrm>
            <a:off x="9294435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count(4,0)</a:t>
            </a:r>
          </a:p>
          <a:p>
            <a:pPr algn="ctr"/>
            <a:r>
              <a:rPr lang="en-US" sz="1600" dirty="0"/>
              <a:t>ret: 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F2C0C8-92E3-AB78-4B28-99DDAE7D226C}"/>
              </a:ext>
            </a:extLst>
          </p:cNvPr>
          <p:cNvSpPr/>
          <p:nvPr/>
        </p:nvSpPr>
        <p:spPr>
          <a:xfrm>
            <a:off x="4118728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count(2,0)</a:t>
            </a:r>
          </a:p>
          <a:p>
            <a:pPr algn="ctr"/>
            <a:r>
              <a:rPr lang="en-US" sz="1600" dirty="0"/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F13AC3-8824-C1A7-B4E3-78E1D2FCDAC2}"/>
              </a:ext>
            </a:extLst>
          </p:cNvPr>
          <p:cNvSpPr/>
          <p:nvPr/>
        </p:nvSpPr>
        <p:spPr>
          <a:xfrm>
            <a:off x="6095213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count(2,1)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8A8DA-4237-B26A-4EF8-C08670C35FED}"/>
              </a:ext>
            </a:extLst>
          </p:cNvPr>
          <p:cNvSpPr/>
          <p:nvPr/>
        </p:nvSpPr>
        <p:spPr>
          <a:xfrm>
            <a:off x="7832888" y="4235461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count(3,0)</a:t>
            </a:r>
          </a:p>
          <a:p>
            <a:pPr algn="ctr"/>
            <a:r>
              <a:rPr lang="en-US" sz="1600" dirty="0"/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B96F63-E990-1AC5-7771-F2A01FF75135}"/>
              </a:ext>
            </a:extLst>
          </p:cNvPr>
          <p:cNvSpPr/>
          <p:nvPr/>
        </p:nvSpPr>
        <p:spPr>
          <a:xfrm>
            <a:off x="3422326" y="514682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count(1,0)</a:t>
            </a:r>
          </a:p>
          <a:p>
            <a:pPr algn="ctr"/>
            <a:r>
              <a:rPr lang="en-US" sz="1600" dirty="0"/>
              <a:t>ret: 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D4AC86-EB7C-F824-DA27-5E99F5B08699}"/>
              </a:ext>
            </a:extLst>
          </p:cNvPr>
          <p:cNvSpPr/>
          <p:nvPr/>
        </p:nvSpPr>
        <p:spPr>
          <a:xfrm>
            <a:off x="5418842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count(1,1)</a:t>
            </a:r>
          </a:p>
          <a:p>
            <a:pPr algn="ctr"/>
            <a:r>
              <a:rPr lang="en-US" sz="1600" dirty="0"/>
              <a:t>ret: 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FAEB15-1456-6A2C-F2E9-666FEEDD8D62}"/>
              </a:ext>
            </a:extLst>
          </p:cNvPr>
          <p:cNvSpPr/>
          <p:nvPr/>
        </p:nvSpPr>
        <p:spPr>
          <a:xfrm>
            <a:off x="6852104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count(2,0)</a:t>
            </a:r>
          </a:p>
          <a:p>
            <a:pPr algn="ctr"/>
            <a:r>
              <a:rPr lang="en-US" sz="1600" dirty="0"/>
              <a:t>ret: 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0D799C-02F4-20CC-5E52-5895916E4370}"/>
              </a:ext>
            </a:extLst>
          </p:cNvPr>
          <p:cNvSpPr/>
          <p:nvPr/>
        </p:nvSpPr>
        <p:spPr>
          <a:xfrm>
            <a:off x="6138420" y="605986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count(1,0)</a:t>
            </a:r>
          </a:p>
          <a:p>
            <a:pPr algn="ctr"/>
            <a:r>
              <a:rPr lang="en-US" sz="1600" dirty="0"/>
              <a:t>ret: 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C2905-05DC-98C3-C7B2-07CAAD3A024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062731" y="1975966"/>
            <a:ext cx="2715901" cy="435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78C1-4CA8-3122-4AFC-49456CCD3467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5778632" y="1975966"/>
            <a:ext cx="3078243" cy="431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CCB4F9-C7CA-4DC8-053F-E346CA845EB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040123" y="2938963"/>
            <a:ext cx="102260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4B4993-3231-0831-CBC5-8AFCB16BA43B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3062731" y="2938963"/>
            <a:ext cx="97233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9C2EB0-3C1B-7001-A89B-07B15DA4D24E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646316" y="2935605"/>
            <a:ext cx="1210559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49DAF9-2413-D4E4-665C-E82A6229CCE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8856875" y="2935605"/>
            <a:ext cx="1064443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2373AE-7E63-8895-DCED-3D8C195B17D7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06452" y="3851163"/>
            <a:ext cx="728617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F13425-4E0A-124F-1F1E-8D817CDA0BC3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>
            <a:off x="4035069" y="3851163"/>
            <a:ext cx="71054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61B9F0-3C59-D7A1-1D54-2571C60B14F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6722096" y="3849485"/>
            <a:ext cx="924220" cy="385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97DDA9-FB2F-D643-6D62-1C8152408067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>
            <a:off x="7646316" y="3849485"/>
            <a:ext cx="813455" cy="385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A7A038-E9A6-1C1D-89F6-8F9ABD593F2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2610050" y="4763363"/>
            <a:ext cx="69640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E8D1D3-1E3B-45B6-40E4-D38A10DA072A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3306452" y="4763363"/>
            <a:ext cx="742757" cy="383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8EC478-99BC-490B-5D7F-6B2B531BE48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6045725" y="4763363"/>
            <a:ext cx="67637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F22FCA-C1CB-4AB3-1B46-E27D26F3F531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6722096" y="4763363"/>
            <a:ext cx="75689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6307B0-45EF-E6FC-7A1C-F854D0A28100}"/>
              </a:ext>
            </a:extLst>
          </p:cNvPr>
          <p:cNvCxnSpPr>
            <a:stCxn id="18" idx="2"/>
            <a:endCxn id="9" idx="0"/>
          </p:cNvCxnSpPr>
          <p:nvPr/>
        </p:nvCxnSpPr>
        <p:spPr>
          <a:xfrm flipH="1">
            <a:off x="5288834" y="5673885"/>
            <a:ext cx="756891" cy="391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1B665F-1606-EEA3-A1A6-91DF249A459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6045725" y="5673885"/>
            <a:ext cx="719578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build="allAtOnce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build="allAtOnce" animBg="1"/>
      <p:bldP spid="16" grpId="0" animBg="1"/>
      <p:bldP spid="17" grpId="0" animBg="1"/>
      <p:bldP spid="18" grpId="0" animBg="1"/>
      <p:bldP spid="18" grpId="1" build="allAtOnce" animBg="1"/>
      <p:bldP spid="19" grpId="0" animBg="1"/>
      <p:bldP spid="19" grpId="1" build="allAtOnce" animBg="1"/>
      <p:bldP spid="20" grpId="0" animBg="1"/>
      <p:bldP spid="20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B96D-9BA0-D672-7034-04D0E332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recursive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A7FE-9804-0926-3272-8FB062CEB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19B-C597-5E4B-526F-73B26070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cascade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BB01-1E56-A408-D349-1E5A4A80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08049"/>
            <a:ext cx="8596668" cy="1733314"/>
          </a:xfrm>
        </p:spPr>
        <p:txBody>
          <a:bodyPr/>
          <a:lstStyle/>
          <a:p>
            <a:r>
              <a:rPr lang="en-US" dirty="0"/>
              <a:t>What would this display?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F009-37F7-2FBE-3D4E-B6241D235713}"/>
              </a:ext>
            </a:extLst>
          </p:cNvPr>
          <p:cNvSpPr txBox="1"/>
          <p:nvPr/>
        </p:nvSpPr>
        <p:spPr>
          <a:xfrm>
            <a:off x="1094809" y="1930400"/>
            <a:ext cx="8179193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cascade(n):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&lt; 10: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cascade(n//10)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154B3-B2EB-135D-3D7C-D871DDE1B352}"/>
              </a:ext>
            </a:extLst>
          </p:cNvPr>
          <p:cNvSpPr txBox="1"/>
          <p:nvPr/>
        </p:nvSpPr>
        <p:spPr>
          <a:xfrm>
            <a:off x="1094808" y="4788293"/>
            <a:ext cx="817919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cascade(123)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1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CFED-0257-AF7D-D1B0-F3769E7E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environment diagram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EFFA-7F98-FE00-076C-345E064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53189"/>
            <a:ext cx="5073268" cy="19024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cascade frame is from a different call to cascade.</a:t>
            </a:r>
          </a:p>
          <a:p>
            <a:r>
              <a:rPr lang="en-US" dirty="0"/>
              <a:t>Until the Return value appears, that call has not completed.</a:t>
            </a:r>
          </a:p>
          <a:p>
            <a:r>
              <a:rPr lang="en-US" dirty="0"/>
              <a:t>Any statement can appear before or after the recursive call.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3E7F4-8397-DE02-6E6D-803302FCE9F0}"/>
              </a:ext>
            </a:extLst>
          </p:cNvPr>
          <p:cNvSpPr txBox="1"/>
          <p:nvPr/>
        </p:nvSpPr>
        <p:spPr>
          <a:xfrm>
            <a:off x="1094809" y="1930400"/>
            <a:ext cx="377884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cascade(n):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&lt; 10: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cascade(n//10)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cascade(123)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D8CD7-C958-5037-9520-CC012BBD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02" y="1385740"/>
            <a:ext cx="4488715" cy="53093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0BCF94-D13D-70FF-E1D9-8EEF65BCEEEC}"/>
              </a:ext>
            </a:extLst>
          </p:cNvPr>
          <p:cNvGrpSpPr/>
          <p:nvPr/>
        </p:nvGrpSpPr>
        <p:grpSpPr>
          <a:xfrm>
            <a:off x="7360931" y="5907932"/>
            <a:ext cx="2878386" cy="680936"/>
            <a:chOff x="797434" y="5567464"/>
            <a:chExt cx="2878386" cy="680936"/>
          </a:xfrm>
        </p:grpSpPr>
        <p:pic>
          <p:nvPicPr>
            <p:cNvPr id="8" name="Picture 7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C5C8076-AB3D-55DA-AFD2-845B8D85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514D00-AD6B-7C79-C02C-5EA300C9A8BC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4"/>
                </a:rPr>
                <a:t>View in PythonTutor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65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8A5A-54DF-742C-A71C-A34620B2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definitions of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EC1C-3B86-22BF-9F49-66730C5F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1488"/>
            <a:ext cx="8596668" cy="2384981"/>
          </a:xfrm>
        </p:spPr>
        <p:txBody>
          <a:bodyPr>
            <a:normAutofit/>
          </a:bodyPr>
          <a:lstStyle/>
          <a:p>
            <a:r>
              <a:rPr lang="en-US" dirty="0"/>
              <a:t>If two implementations are equally clear, then the shorter one is usually better</a:t>
            </a:r>
          </a:p>
          <a:p>
            <a:r>
              <a:rPr lang="en-US" dirty="0"/>
              <a:t>When learning to write recursive functions, put the base cases first</a:t>
            </a:r>
          </a:p>
          <a:p>
            <a:r>
              <a:rPr lang="en-US" dirty="0"/>
              <a:t>Both are recursive functions, even though only the first has typical structure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88CE-0805-F4B0-80B5-21C14E7E242C}"/>
              </a:ext>
            </a:extLst>
          </p:cNvPr>
          <p:cNvSpPr txBox="1"/>
          <p:nvPr/>
        </p:nvSpPr>
        <p:spPr>
          <a:xfrm>
            <a:off x="1094809" y="1930400"/>
            <a:ext cx="3778849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cascade(n):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&lt; 10: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cascade(n//10)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5CDF6-5578-BEB7-A3E0-C7258912B454}"/>
              </a:ext>
            </a:extLst>
          </p:cNvPr>
          <p:cNvSpPr txBox="1"/>
          <p:nvPr/>
        </p:nvSpPr>
        <p:spPr>
          <a:xfrm>
            <a:off x="5184405" y="1930399"/>
            <a:ext cx="377884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cascade(n):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 &gt;= 10: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cascade(n//10)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print(n)</a:t>
            </a:r>
          </a:p>
        </p:txBody>
      </p:sp>
    </p:spTree>
    <p:extLst>
      <p:ext uri="{BB962C8B-B14F-4D97-AF65-F5344CB8AC3E}">
        <p14:creationId xmlns:p14="http://schemas.microsoft.com/office/powerpoint/2010/main" val="205801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FDDB-C95B-DE10-CE79-C91E4D4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D475-051C-EA9C-A4E0-4D900F7B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output this cascade instead?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8150F-90FD-2E30-5A13-3A5A48E700E1}"/>
              </a:ext>
            </a:extLst>
          </p:cNvPr>
          <p:cNvSpPr txBox="1"/>
          <p:nvPr/>
        </p:nvSpPr>
        <p:spPr>
          <a:xfrm>
            <a:off x="1094809" y="2305615"/>
            <a:ext cx="8179193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93BB-91C2-C3FC-462E-7999A991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E7DB-8068-8CB6-6C77-26ED34931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9A60C-AAAB-A861-8E0D-BAFA78CAF2C2}"/>
              </a:ext>
            </a:extLst>
          </p:cNvPr>
          <p:cNvSpPr txBox="1"/>
          <p:nvPr/>
        </p:nvSpPr>
        <p:spPr>
          <a:xfrm>
            <a:off x="1094809" y="2305615"/>
            <a:ext cx="817919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inverse_cascade(n):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grow(n)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shrink(n)</a:t>
            </a:r>
          </a:p>
          <a:p>
            <a:endParaRPr lang="pt-B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f_then_g(f, g, n):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n: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f(n)</a:t>
            </a:r>
          </a:p>
          <a:p>
            <a:r>
              <a:rPr lang="pt-B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g(n)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18398-4B8D-6E04-47A7-5DC5E9A730A4}"/>
              </a:ext>
            </a:extLst>
          </p:cNvPr>
          <p:cNvSpPr txBox="1"/>
          <p:nvPr/>
        </p:nvSpPr>
        <p:spPr>
          <a:xfrm>
            <a:off x="1094808" y="5352044"/>
            <a:ext cx="817919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grow = lambda n: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f_then_g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                 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shrink = lambda n: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f_then_g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                  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465EE-2B78-FD0C-C870-CBDC2A60CB35}"/>
              </a:ext>
            </a:extLst>
          </p:cNvPr>
          <p:cNvGrpSpPr/>
          <p:nvPr/>
        </p:nvGrpSpPr>
        <p:grpSpPr>
          <a:xfrm>
            <a:off x="6395615" y="4330640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89A7442D-E55B-F357-50F1-2400DAE3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AA60A8-942E-F51B-1B59-F9DA35020896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linkClick r:id="rId3"/>
                </a:rPr>
                <a:t>View in PythonTutor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17806-72F2-A15C-0047-3C2C5F3342C9}"/>
              </a:ext>
            </a:extLst>
          </p:cNvPr>
          <p:cNvSpPr txBox="1"/>
          <p:nvPr/>
        </p:nvSpPr>
        <p:spPr>
          <a:xfrm>
            <a:off x="5061295" y="5352043"/>
            <a:ext cx="300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grow, print, n//10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A8CC4-1AAF-6494-0ECD-B6C2B15093AD}"/>
              </a:ext>
            </a:extLst>
          </p:cNvPr>
          <p:cNvSpPr txBox="1"/>
          <p:nvPr/>
        </p:nvSpPr>
        <p:spPr>
          <a:xfrm>
            <a:off x="5371896" y="5659820"/>
            <a:ext cx="32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print, shrink, n//10</a:t>
            </a:r>
          </a:p>
        </p:txBody>
      </p:sp>
    </p:spTree>
    <p:extLst>
      <p:ext uri="{BB962C8B-B14F-4D97-AF65-F5344CB8AC3E}">
        <p14:creationId xmlns:p14="http://schemas.microsoft.com/office/powerpoint/2010/main" val="594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BCD12-A23F-2165-2785-E9B7B890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4230-4368-8B1C-75EF-9D0D9BF57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9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423</TotalTime>
  <Words>1196</Words>
  <Application>Microsoft Office PowerPoint</Application>
  <PresentationFormat>Widescreen</PresentationFormat>
  <Paragraphs>212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Courier New</vt:lpstr>
      <vt:lpstr>Trebuchet MS</vt:lpstr>
      <vt:lpstr>Wingdings 3</vt:lpstr>
      <vt:lpstr>Facet</vt:lpstr>
      <vt:lpstr>PowerPoint Presentation</vt:lpstr>
      <vt:lpstr>Tree Recursion</vt:lpstr>
      <vt:lpstr>Order of recursive calls</vt:lpstr>
      <vt:lpstr>The cascade function </vt:lpstr>
      <vt:lpstr>Cascade environment diagram </vt:lpstr>
      <vt:lpstr>Two definitions of cascade</vt:lpstr>
      <vt:lpstr>Inverse cascade</vt:lpstr>
      <vt:lpstr>Inverse cascade solution</vt:lpstr>
      <vt:lpstr>Tree recursion</vt:lpstr>
      <vt:lpstr>Tree Recursion</vt:lpstr>
      <vt:lpstr>Recursive Virahanka-Fibonacci</vt:lpstr>
      <vt:lpstr>A tree-recursive process</vt:lpstr>
      <vt:lpstr>Redundant computations</vt:lpstr>
      <vt:lpstr>Counting partitions</vt:lpstr>
      <vt:lpstr>Counting partitions problem</vt:lpstr>
      <vt:lpstr>Counting partitions approach</vt:lpstr>
      <vt:lpstr>Counting partitions approach</vt:lpstr>
      <vt:lpstr>Counting partitions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Recursion</dc:title>
  <dc:creator>Tom Stephens</dc:creator>
  <cp:lastModifiedBy>Tom Stephens</cp:lastModifiedBy>
  <cp:revision>4</cp:revision>
  <dcterms:created xsi:type="dcterms:W3CDTF">2023-07-15T19:57:29Z</dcterms:created>
  <dcterms:modified xsi:type="dcterms:W3CDTF">2023-10-25T19:57:01Z</dcterms:modified>
</cp:coreProperties>
</file>