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3" r:id="rId19"/>
    <p:sldId id="275" r:id="rId20"/>
    <p:sldId id="276" r:id="rId21"/>
    <p:sldId id="277" r:id="rId22"/>
    <p:sldId id="278" r:id="rId23"/>
    <p:sldId id="279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47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7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4511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48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7470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79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06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03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474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34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95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11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45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83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10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10/12/2023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03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1930401"/>
            <a:ext cx="8596668" cy="4110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4101E-AF47-432D-AFD7-8E25F071F894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88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3CB0C-B1F0-84C2-69C4-5E14111E35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Trees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FD59BC-C82B-9350-7716-F96F9C6993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tree growing from a cave&#10;&#10;Description automatically generated">
            <a:extLst>
              <a:ext uri="{FF2B5EF4-FFF2-40B4-BE49-F238E27FC236}">
                <a16:creationId xmlns:a16="http://schemas.microsoft.com/office/drawing/2014/main" id="{EAEE0468-E9DA-F687-DBC7-21317131D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11" y="671512"/>
            <a:ext cx="4015268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03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D9059-09CA-7ED8-5A4E-1EBD137B1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trees: Doubling labels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C5A15-1973-4BA5-A816-35277D0FD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956778"/>
            <a:ext cx="8596668" cy="583243"/>
          </a:xfrm>
        </p:spPr>
        <p:txBody>
          <a:bodyPr/>
          <a:lstStyle/>
          <a:p>
            <a:r>
              <a:rPr lang="en-US" dirty="0"/>
              <a:t>What's the base case? What's the recursive call?</a:t>
            </a:r>
          </a:p>
        </p:txBody>
      </p:sp>
      <p:pic>
        <p:nvPicPr>
          <p:cNvPr id="7" name="Picture 6" descr="A diagram of a diagram&#10;&#10;Description automatically generated">
            <a:extLst>
              <a:ext uri="{FF2B5EF4-FFF2-40B4-BE49-F238E27FC236}">
                <a16:creationId xmlns:a16="http://schemas.microsoft.com/office/drawing/2014/main" id="{BA82580C-3146-6786-A33A-EB29F26AC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951" y="1408423"/>
            <a:ext cx="6553200" cy="2457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5ABC4F-1CF7-D6D6-D7BD-4EBF58981717}"/>
              </a:ext>
            </a:extLst>
          </p:cNvPr>
          <p:cNvSpPr txBox="1"/>
          <p:nvPr/>
        </p:nvSpPr>
        <p:spPr>
          <a:xfrm>
            <a:off x="677334" y="3895663"/>
            <a:ext cx="9612632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double(t):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"""Returns a tree identical to t, but with all labels doubled."""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is_leaf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(t):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tree(label(t) * 2)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else: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tree(label(t) * 2,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[double(b) for b in branches(t)])</a:t>
            </a:r>
          </a:p>
        </p:txBody>
      </p:sp>
    </p:spTree>
    <p:extLst>
      <p:ext uri="{BB962C8B-B14F-4D97-AF65-F5344CB8AC3E}">
        <p14:creationId xmlns:p14="http://schemas.microsoft.com/office/powerpoint/2010/main" val="99381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68CE-30B3-4637-BF18-59BBF50E7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trees: Doubling labels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7FD5A-AAD4-A472-F35B-AE166FFEA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shorter solution: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Explicit base cases aren't always necessary in the final code, but it's useful to think in terms of base case vs. recursive case when learning.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A42ECF-D417-4C16-FEE0-6D395A791D3D}"/>
              </a:ext>
            </a:extLst>
          </p:cNvPr>
          <p:cNvSpPr txBox="1"/>
          <p:nvPr/>
        </p:nvSpPr>
        <p:spPr>
          <a:xfrm>
            <a:off x="973669" y="2305615"/>
            <a:ext cx="8300333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double(t):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"""Returns the number of leaf nodes in t."""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tree(label(t) * 2,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[double(b) for b in branches(t)])</a:t>
            </a:r>
          </a:p>
        </p:txBody>
      </p:sp>
    </p:spTree>
    <p:extLst>
      <p:ext uri="{BB962C8B-B14F-4D97-AF65-F5344CB8AC3E}">
        <p14:creationId xmlns:p14="http://schemas.microsoft.com/office/powerpoint/2010/main" val="510018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32F8A-048A-98C9-1530-E8FEDEEF4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Printing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03AD8-210F-0E0C-A491-479C1B3A7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B5014A-D4D3-3021-52C7-1CC8286C2769}"/>
              </a:ext>
            </a:extLst>
          </p:cNvPr>
          <p:cNvSpPr txBox="1"/>
          <p:nvPr/>
        </p:nvSpPr>
        <p:spPr>
          <a:xfrm>
            <a:off x="973669" y="1930400"/>
            <a:ext cx="9197853" cy="34778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print_tree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(t, indent=0):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"""Prints the labels of t with a depth-based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indent of 2 spaces.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t = tree(3, [tree(1), tree(2, [tree(1), tree(1)])])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print(t)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3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1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2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1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1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</a:t>
            </a:r>
          </a:p>
        </p:txBody>
      </p:sp>
    </p:spTree>
    <p:extLst>
      <p:ext uri="{BB962C8B-B14F-4D97-AF65-F5344CB8AC3E}">
        <p14:creationId xmlns:p14="http://schemas.microsoft.com/office/powerpoint/2010/main" val="2457402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32F8A-048A-98C9-1530-E8FEDEEF4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Printing trees (solution)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03AD8-210F-0E0C-A491-479C1B3A7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B5014A-D4D3-3021-52C7-1CC8286C2769}"/>
              </a:ext>
            </a:extLst>
          </p:cNvPr>
          <p:cNvSpPr txBox="1"/>
          <p:nvPr/>
        </p:nvSpPr>
        <p:spPr>
          <a:xfrm>
            <a:off x="973669" y="1930400"/>
            <a:ext cx="9197853" cy="44012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print_tree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(t, indent=0):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"""Prints the labels of t with a depth-based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indent of 2 spaces.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t = tree(3, [tree(1), tree(2, [tree(1), tree(1)])])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print(t)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3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1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2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1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1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print(indent * " " + label(t))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for b in branches(t):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print_tree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(b, indent + 2)</a:t>
            </a:r>
          </a:p>
        </p:txBody>
      </p:sp>
    </p:spTree>
    <p:extLst>
      <p:ext uri="{BB962C8B-B14F-4D97-AF65-F5344CB8AC3E}">
        <p14:creationId xmlns:p14="http://schemas.microsoft.com/office/powerpoint/2010/main" val="1214386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28206-DAA4-DFA5-CDE2-136155153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320801"/>
          </a:xfrm>
        </p:spPr>
        <p:txBody>
          <a:bodyPr/>
          <a:lstStyle/>
          <a:p>
            <a:r>
              <a:rPr lang="en-US" dirty="0"/>
              <a:t>Exercise: List of leaves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218B5-5DBE-7FAE-5E75-403A1B8CF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010038"/>
            <a:ext cx="8596668" cy="2031325"/>
          </a:xfrm>
        </p:spPr>
        <p:txBody>
          <a:bodyPr/>
          <a:lstStyle/>
          <a:p>
            <a:r>
              <a:rPr lang="en-US" dirty="0"/>
              <a:t>Hint: If you sum a list of lists, you get a list containing the elements of those lists. The sum function takes a second argument, the starting value of the sum.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8D5400-9ECD-B5A8-7BB5-FEA0F08D0C30}"/>
              </a:ext>
            </a:extLst>
          </p:cNvPr>
          <p:cNvSpPr txBox="1"/>
          <p:nvPr/>
        </p:nvSpPr>
        <p:spPr>
          <a:xfrm>
            <a:off x="973669" y="1930400"/>
            <a:ext cx="8300333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leaves(t):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"""Return a list containing the leaf labels of t.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t = tree(20, [tree(12, [tree(9, [tree(7), tree(2)])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,tree(3)]), tree(8, [tree(4), tree(4)])])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leaves(t)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[7, 2, 3, 4, 4]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7A3870-05B1-1213-B034-B66F3E59CA3D}"/>
              </a:ext>
            </a:extLst>
          </p:cNvPr>
          <p:cNvSpPr txBox="1"/>
          <p:nvPr/>
        </p:nvSpPr>
        <p:spPr>
          <a:xfrm>
            <a:off x="973669" y="5025176"/>
            <a:ext cx="8300334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sum([ [1], [2, 3], [4] ], []) # [1, 2, 3, 4]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sum([ [1] ], []) # [1]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sum([ [[1]], [2] ], []) # [[1], 2]</a:t>
            </a:r>
          </a:p>
        </p:txBody>
      </p:sp>
    </p:spTree>
    <p:extLst>
      <p:ext uri="{BB962C8B-B14F-4D97-AF65-F5344CB8AC3E}">
        <p14:creationId xmlns:p14="http://schemas.microsoft.com/office/powerpoint/2010/main" val="267024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28206-DAA4-DFA5-CDE2-136155153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3321377"/>
          </a:xfrm>
        </p:spPr>
        <p:txBody>
          <a:bodyPr/>
          <a:lstStyle/>
          <a:p>
            <a:r>
              <a:rPr lang="en-US" dirty="0"/>
              <a:t>Exercise: List of leaves (solution)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8D5400-9ECD-B5A8-7BB5-FEA0F08D0C30}"/>
              </a:ext>
            </a:extLst>
          </p:cNvPr>
          <p:cNvSpPr txBox="1"/>
          <p:nvPr/>
        </p:nvSpPr>
        <p:spPr>
          <a:xfrm>
            <a:off x="973669" y="1930400"/>
            <a:ext cx="8300333" cy="3416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leaves(t):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"""Return a list containing the leaf labels of t.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t = tree(20, [tree(12, [tree(9, [tree(7), tree(2)])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,tree(3)]), tree(8, [tree(4), tree(4)])])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leaves(t)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[7, 2, 3, 4, 4]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is_leaf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(t):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[label(t)]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else: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leaf_labels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[leaves(b) for b in branches(t)]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sum(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leaf_labels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[])</a:t>
            </a:r>
          </a:p>
        </p:txBody>
      </p:sp>
    </p:spTree>
    <p:extLst>
      <p:ext uri="{BB962C8B-B14F-4D97-AF65-F5344CB8AC3E}">
        <p14:creationId xmlns:p14="http://schemas.microsoft.com/office/powerpoint/2010/main" val="557207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3553A-2882-91EF-A717-F5FC0D13E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Counting paths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11F25-8222-E9A0-B3D9-867AEC9DE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851DB4-B314-55D8-C5D8-BD32A8D6C7F5}"/>
              </a:ext>
            </a:extLst>
          </p:cNvPr>
          <p:cNvSpPr txBox="1"/>
          <p:nvPr/>
        </p:nvSpPr>
        <p:spPr>
          <a:xfrm>
            <a:off x="973669" y="1930400"/>
            <a:ext cx="10046265" cy="35394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count_paths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(t, total):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"""Return the number of paths from the root to any node in t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for which the labels along the path sum to total.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t = tree(3, [tree(-1), tree(1, [tree(2, [tree(1)]), tree(3)]), tree(1, [tree(-1)])])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count_paths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(t, 3)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2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count_paths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(t, 4)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2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count_paths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(t, 5)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0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count_paths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(t, 6)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1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count_paths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(t, 7)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2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</a:t>
            </a:r>
          </a:p>
        </p:txBody>
      </p:sp>
    </p:spTree>
    <p:extLst>
      <p:ext uri="{BB962C8B-B14F-4D97-AF65-F5344CB8AC3E}">
        <p14:creationId xmlns:p14="http://schemas.microsoft.com/office/powerpoint/2010/main" val="806806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3553A-2882-91EF-A717-F5FC0D13E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Counting paths (solution)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11F25-8222-E9A0-B3D9-867AEC9DE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851DB4-B314-55D8-C5D8-BD32A8D6C7F5}"/>
              </a:ext>
            </a:extLst>
          </p:cNvPr>
          <p:cNvSpPr txBox="1"/>
          <p:nvPr/>
        </p:nvSpPr>
        <p:spPr>
          <a:xfrm>
            <a:off x="973669" y="1930400"/>
            <a:ext cx="10046265" cy="46166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count_paths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(t, total):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"""Return the number of paths from the root to any node in t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for which the labels along the path sum to total.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t = tree(3, [tree(-1), tree(1, [tree(2, [tree(1)]), tree(3)]), tree(1, [tree(-1)])])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count_paths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(t, 3)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2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count_paths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(t, 4)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2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count_paths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(t, 5)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0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count_paths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(t, 6)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1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count_paths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(t, 7)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2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 label(t) == total: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found = 1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else: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found = 0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found + sum([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count_paths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(b, total - label(t)) for b in branches(t)])</a:t>
            </a:r>
          </a:p>
        </p:txBody>
      </p:sp>
    </p:spTree>
    <p:extLst>
      <p:ext uri="{BB962C8B-B14F-4D97-AF65-F5344CB8AC3E}">
        <p14:creationId xmlns:p14="http://schemas.microsoft.com/office/powerpoint/2010/main" val="1033887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DCDF-8C1B-902C-A47C-D1F6B94B4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Tree: Layers of abstraction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908D7-256A-728D-A241-9DE0726B5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033913"/>
            <a:ext cx="8596668" cy="1007450"/>
          </a:xfrm>
        </p:spPr>
        <p:txBody>
          <a:bodyPr/>
          <a:lstStyle/>
          <a:p>
            <a:r>
              <a:rPr lang="en-US" dirty="0"/>
              <a:t>Each layer only uses the layer above it.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6F454E3-CA70-849E-5428-7BCFDDF16D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559829"/>
              </p:ext>
            </p:extLst>
          </p:nvPr>
        </p:nvGraphicFramePr>
        <p:xfrm>
          <a:off x="1011676" y="1930400"/>
          <a:ext cx="7793657" cy="274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54198">
                  <a:extLst>
                    <a:ext uri="{9D8B030D-6E8A-4147-A177-3AD203B41FA5}">
                      <a16:colId xmlns:a16="http://schemas.microsoft.com/office/drawing/2014/main" val="2140664108"/>
                    </a:ext>
                  </a:extLst>
                </a:gridCol>
                <a:gridCol w="3639459">
                  <a:extLst>
                    <a:ext uri="{9D8B030D-6E8A-4147-A177-3AD203B41FA5}">
                      <a16:colId xmlns:a16="http://schemas.microsoft.com/office/drawing/2014/main" val="2232258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Primitive Representation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1 2 3 </a:t>
                      </a:r>
                    </a:p>
                    <a:p>
                      <a:r>
                        <a:rPr lang="pt-BR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"a" "b" "c"</a:t>
                      </a:r>
                    </a:p>
                    <a:p>
                      <a:r>
                        <a:rPr lang="pt-BR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[.. , ..]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919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Data abstraction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tree() </a:t>
                      </a:r>
                    </a:p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branches() </a:t>
                      </a:r>
                    </a:p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label()</a:t>
                      </a:r>
                    </a:p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is_leaf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134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User program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double(t) </a:t>
                      </a:r>
                    </a:p>
                    <a:p>
                      <a:r>
                        <a:rPr lang="fr-FR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count_leaves</a:t>
                      </a:r>
                      <a:r>
                        <a:rPr lang="fr-FR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(t)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320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7571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E010C0-7B1F-C6AB-8BBD-175761C3C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Trees, Trees, everywhere!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771A3C-1AA0-9FE8-3C8E-AEA39B71CD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77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DCD42-9776-E9FA-AC3C-EAB82B82F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0C14E-9DC0-BAB9-CE52-98322714E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We've looked at tree recursion, where we broke a problem down in to two or more smaller sub-problems.</a:t>
            </a:r>
          </a:p>
          <a:p>
            <a:r>
              <a:rPr lang="en-US" dirty="0"/>
              <a:t>We're now going to look at trees as a data structure.</a:t>
            </a:r>
          </a:p>
          <a:p>
            <a:r>
              <a:rPr lang="en-US" dirty="0"/>
              <a:t>They are a lot like linked lists, but instead of "rest" being a single object, it can have many objects (typically stored in a list).</a:t>
            </a:r>
          </a:p>
        </p:txBody>
      </p:sp>
    </p:spTree>
    <p:extLst>
      <p:ext uri="{BB962C8B-B14F-4D97-AF65-F5344CB8AC3E}">
        <p14:creationId xmlns:p14="http://schemas.microsoft.com/office/powerpoint/2010/main" val="1119987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67602-5587-3EA0-3A06-5B598C2FB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Directory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5D933-620C-A901-4FA6-BFAA65C9E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Tree for a directory Structure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1A192C6F-37A2-E19C-261A-7DF3E10438E1}"/>
              </a:ext>
            </a:extLst>
          </p:cNvPr>
          <p:cNvGrpSpPr/>
          <p:nvPr/>
        </p:nvGrpSpPr>
        <p:grpSpPr>
          <a:xfrm>
            <a:off x="2100268" y="1930400"/>
            <a:ext cx="7991463" cy="4537558"/>
            <a:chOff x="2448547" y="1718297"/>
            <a:chExt cx="7991463" cy="453755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46FC4AE-0542-8A80-510F-4BA12EFC5D7D}"/>
                </a:ext>
              </a:extLst>
            </p:cNvPr>
            <p:cNvSpPr/>
            <p:nvPr/>
          </p:nvSpPr>
          <p:spPr>
            <a:xfrm>
              <a:off x="7126665" y="1718297"/>
              <a:ext cx="1159496" cy="42420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CS 111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CCF849E-0013-65A0-1357-3D5DFE8A8D27}"/>
                </a:ext>
              </a:extLst>
            </p:cNvPr>
            <p:cNvSpPr/>
            <p:nvPr/>
          </p:nvSpPr>
          <p:spPr>
            <a:xfrm>
              <a:off x="8171066" y="2746635"/>
              <a:ext cx="1159496" cy="42420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Labs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6273EAA-7FA5-F77F-6006-1A839E69E51D}"/>
                </a:ext>
              </a:extLst>
            </p:cNvPr>
            <p:cNvSpPr/>
            <p:nvPr/>
          </p:nvSpPr>
          <p:spPr>
            <a:xfrm>
              <a:off x="6306532" y="2746635"/>
              <a:ext cx="1280473" cy="42420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Homework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179AF5F-AD03-6B3E-B25A-8CD7FBBC663A}"/>
                </a:ext>
              </a:extLst>
            </p:cNvPr>
            <p:cNvSpPr/>
            <p:nvPr/>
          </p:nvSpPr>
          <p:spPr>
            <a:xfrm>
              <a:off x="6017871" y="3774973"/>
              <a:ext cx="1159496" cy="42420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HW02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625FAA8-379A-96AF-5C81-0DEE2E7BCA1F}"/>
                </a:ext>
              </a:extLst>
            </p:cNvPr>
            <p:cNvSpPr/>
            <p:nvPr/>
          </p:nvSpPr>
          <p:spPr>
            <a:xfrm>
              <a:off x="7649193" y="3774973"/>
              <a:ext cx="1159496" cy="42420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HW03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87F6C1E-BBD9-8BA4-AFC2-63960CEFCFA6}"/>
                </a:ext>
              </a:extLst>
            </p:cNvPr>
            <p:cNvSpPr/>
            <p:nvPr/>
          </p:nvSpPr>
          <p:spPr>
            <a:xfrm>
              <a:off x="4386549" y="3774973"/>
              <a:ext cx="1159496" cy="42420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HW01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7F17220-AF46-FD22-D5AB-D1A2539A1EF3}"/>
                </a:ext>
              </a:extLst>
            </p:cNvPr>
            <p:cNvSpPr/>
            <p:nvPr/>
          </p:nvSpPr>
          <p:spPr>
            <a:xfrm>
              <a:off x="9280514" y="3774973"/>
              <a:ext cx="1159496" cy="42420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HW04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5365885-8B0F-B6DA-7D8E-328E0BD29E16}"/>
                </a:ext>
              </a:extLst>
            </p:cNvPr>
            <p:cNvSpPr/>
            <p:nvPr/>
          </p:nvSpPr>
          <p:spPr>
            <a:xfrm>
              <a:off x="3627549" y="4803311"/>
              <a:ext cx="1159496" cy="4242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admissions.py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0648F6B-92CA-F0E5-854E-0589A2302AB3}"/>
                </a:ext>
              </a:extLst>
            </p:cNvPr>
            <p:cNvSpPr/>
            <p:nvPr/>
          </p:nvSpPr>
          <p:spPr>
            <a:xfrm>
              <a:off x="5199083" y="4803311"/>
              <a:ext cx="1159496" cy="42420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test_files</a:t>
              </a:r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4431888-B93A-85B6-7D12-784126340DD1}"/>
                </a:ext>
              </a:extLst>
            </p:cNvPr>
            <p:cNvSpPr/>
            <p:nvPr/>
          </p:nvSpPr>
          <p:spPr>
            <a:xfrm>
              <a:off x="2448547" y="5831649"/>
              <a:ext cx="1517313" cy="4242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Admission_algorithms_dataset.csv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714D4CB-1358-C6F2-5D8B-ED221294EFE2}"/>
                </a:ext>
              </a:extLst>
            </p:cNvPr>
            <p:cNvSpPr/>
            <p:nvPr/>
          </p:nvSpPr>
          <p:spPr>
            <a:xfrm>
              <a:off x="4351597" y="5831649"/>
              <a:ext cx="1517313" cy="4242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key_outliers.txt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51F022-FB0F-0E8C-692B-D700B2704456}"/>
                </a:ext>
              </a:extLst>
            </p:cNvPr>
            <p:cNvSpPr/>
            <p:nvPr/>
          </p:nvSpPr>
          <p:spPr>
            <a:xfrm>
              <a:off x="7799881" y="5831649"/>
              <a:ext cx="1088393" cy="4242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key_chosen_students.txt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5176891-00D5-E7D2-3A81-1C6A679CC876}"/>
                </a:ext>
              </a:extLst>
            </p:cNvPr>
            <p:cNvSpPr/>
            <p:nvPr/>
          </p:nvSpPr>
          <p:spPr>
            <a:xfrm>
              <a:off x="6254647" y="5831649"/>
              <a:ext cx="1159496" cy="4242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…</a:t>
              </a:r>
            </a:p>
          </p:txBody>
        </p:sp>
        <p:cxnSp>
          <p:nvCxnSpPr>
            <p:cNvPr id="42" name="Connector: Elbow 41">
              <a:extLst>
                <a:ext uri="{FF2B5EF4-FFF2-40B4-BE49-F238E27FC236}">
                  <a16:creationId xmlns:a16="http://schemas.microsoft.com/office/drawing/2014/main" id="{05482770-75CF-B66D-FCC9-4D6F5398B241}"/>
                </a:ext>
              </a:extLst>
            </p:cNvPr>
            <p:cNvCxnSpPr>
              <a:stCxn id="4" idx="2"/>
              <a:endCxn id="6" idx="0"/>
            </p:cNvCxnSpPr>
            <p:nvPr/>
          </p:nvCxnSpPr>
          <p:spPr>
            <a:xfrm rot="5400000">
              <a:off x="7024525" y="2064747"/>
              <a:ext cx="604132" cy="759644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Connector: Elbow 43">
              <a:extLst>
                <a:ext uri="{FF2B5EF4-FFF2-40B4-BE49-F238E27FC236}">
                  <a16:creationId xmlns:a16="http://schemas.microsoft.com/office/drawing/2014/main" id="{BBD9AD04-74E8-F433-D3ED-140183EB20FD}"/>
                </a:ext>
              </a:extLst>
            </p:cNvPr>
            <p:cNvCxnSpPr>
              <a:stCxn id="4" idx="2"/>
              <a:endCxn id="5" idx="0"/>
            </p:cNvCxnSpPr>
            <p:nvPr/>
          </p:nvCxnSpPr>
          <p:spPr>
            <a:xfrm rot="16200000" flipH="1">
              <a:off x="7926547" y="1922368"/>
              <a:ext cx="604132" cy="1044401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Connector: Elbow 47">
              <a:extLst>
                <a:ext uri="{FF2B5EF4-FFF2-40B4-BE49-F238E27FC236}">
                  <a16:creationId xmlns:a16="http://schemas.microsoft.com/office/drawing/2014/main" id="{8919F56A-4730-4850-C3EC-15FE0FD665AF}"/>
                </a:ext>
              </a:extLst>
            </p:cNvPr>
            <p:cNvCxnSpPr>
              <a:stCxn id="6" idx="2"/>
              <a:endCxn id="9" idx="0"/>
            </p:cNvCxnSpPr>
            <p:nvPr/>
          </p:nvCxnSpPr>
          <p:spPr>
            <a:xfrm rot="5400000">
              <a:off x="5654467" y="2482671"/>
              <a:ext cx="604132" cy="1980472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Connector: Elbow 49">
              <a:extLst>
                <a:ext uri="{FF2B5EF4-FFF2-40B4-BE49-F238E27FC236}">
                  <a16:creationId xmlns:a16="http://schemas.microsoft.com/office/drawing/2014/main" id="{8AE1392E-3176-0A00-8DDC-74DDE81005BA}"/>
                </a:ext>
              </a:extLst>
            </p:cNvPr>
            <p:cNvCxnSpPr>
              <a:endCxn id="7" idx="0"/>
            </p:cNvCxnSpPr>
            <p:nvPr/>
          </p:nvCxnSpPr>
          <p:spPr>
            <a:xfrm rot="5400000">
              <a:off x="6470128" y="3298332"/>
              <a:ext cx="604132" cy="349150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Connector: Elbow 51">
              <a:extLst>
                <a:ext uri="{FF2B5EF4-FFF2-40B4-BE49-F238E27FC236}">
                  <a16:creationId xmlns:a16="http://schemas.microsoft.com/office/drawing/2014/main" id="{C0EB7640-AA57-1116-D948-782566145069}"/>
                </a:ext>
              </a:extLst>
            </p:cNvPr>
            <p:cNvCxnSpPr>
              <a:stCxn id="6" idx="2"/>
              <a:endCxn id="8" idx="0"/>
            </p:cNvCxnSpPr>
            <p:nvPr/>
          </p:nvCxnSpPr>
          <p:spPr>
            <a:xfrm rot="16200000" flipH="1">
              <a:off x="7285789" y="2831821"/>
              <a:ext cx="604132" cy="1282172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Connector: Elbow 55">
              <a:extLst>
                <a:ext uri="{FF2B5EF4-FFF2-40B4-BE49-F238E27FC236}">
                  <a16:creationId xmlns:a16="http://schemas.microsoft.com/office/drawing/2014/main" id="{A33AFFE5-CDB9-8092-7AFE-72E658687D73}"/>
                </a:ext>
              </a:extLst>
            </p:cNvPr>
            <p:cNvCxnSpPr>
              <a:cxnSpLocks/>
              <a:stCxn id="6" idx="2"/>
              <a:endCxn id="11" idx="0"/>
            </p:cNvCxnSpPr>
            <p:nvPr/>
          </p:nvCxnSpPr>
          <p:spPr>
            <a:xfrm rot="16200000" flipH="1">
              <a:off x="8101449" y="2016160"/>
              <a:ext cx="604132" cy="2913493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Connector: Elbow 58">
              <a:extLst>
                <a:ext uri="{FF2B5EF4-FFF2-40B4-BE49-F238E27FC236}">
                  <a16:creationId xmlns:a16="http://schemas.microsoft.com/office/drawing/2014/main" id="{C748E911-BCBA-1B76-7D6F-B368ABCE7F71}"/>
                </a:ext>
              </a:extLst>
            </p:cNvPr>
            <p:cNvCxnSpPr>
              <a:cxnSpLocks/>
              <a:stCxn id="9" idx="2"/>
              <a:endCxn id="13" idx="0"/>
            </p:cNvCxnSpPr>
            <p:nvPr/>
          </p:nvCxnSpPr>
          <p:spPr>
            <a:xfrm rot="5400000">
              <a:off x="4284731" y="4121745"/>
              <a:ext cx="604132" cy="759000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Connector: Elbow 61">
              <a:extLst>
                <a:ext uri="{FF2B5EF4-FFF2-40B4-BE49-F238E27FC236}">
                  <a16:creationId xmlns:a16="http://schemas.microsoft.com/office/drawing/2014/main" id="{4B052CD7-6DFF-3CE9-3F82-4A0C18E897B7}"/>
                </a:ext>
              </a:extLst>
            </p:cNvPr>
            <p:cNvCxnSpPr>
              <a:stCxn id="9" idx="2"/>
              <a:endCxn id="16" idx="0"/>
            </p:cNvCxnSpPr>
            <p:nvPr/>
          </p:nvCxnSpPr>
          <p:spPr>
            <a:xfrm rot="16200000" flipH="1">
              <a:off x="5070498" y="4094978"/>
              <a:ext cx="604132" cy="812534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Connector: Elbow 63">
              <a:extLst>
                <a:ext uri="{FF2B5EF4-FFF2-40B4-BE49-F238E27FC236}">
                  <a16:creationId xmlns:a16="http://schemas.microsoft.com/office/drawing/2014/main" id="{FEC163C0-2C57-D725-927E-E5335810FF28}"/>
                </a:ext>
              </a:extLst>
            </p:cNvPr>
            <p:cNvCxnSpPr>
              <a:stCxn id="16" idx="2"/>
              <a:endCxn id="10" idx="0"/>
            </p:cNvCxnSpPr>
            <p:nvPr/>
          </p:nvCxnSpPr>
          <p:spPr>
            <a:xfrm rot="5400000">
              <a:off x="4190952" y="4243770"/>
              <a:ext cx="604132" cy="2571627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Connector: Elbow 65">
              <a:extLst>
                <a:ext uri="{FF2B5EF4-FFF2-40B4-BE49-F238E27FC236}">
                  <a16:creationId xmlns:a16="http://schemas.microsoft.com/office/drawing/2014/main" id="{1A990AA9-1A18-A1DF-598E-482360563307}"/>
                </a:ext>
              </a:extLst>
            </p:cNvPr>
            <p:cNvCxnSpPr>
              <a:stCxn id="16" idx="2"/>
              <a:endCxn id="12" idx="0"/>
            </p:cNvCxnSpPr>
            <p:nvPr/>
          </p:nvCxnSpPr>
          <p:spPr>
            <a:xfrm rot="5400000">
              <a:off x="5142477" y="5195295"/>
              <a:ext cx="604132" cy="668577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Connector: Elbow 67">
              <a:extLst>
                <a:ext uri="{FF2B5EF4-FFF2-40B4-BE49-F238E27FC236}">
                  <a16:creationId xmlns:a16="http://schemas.microsoft.com/office/drawing/2014/main" id="{B21F33B6-CBEE-89D4-4F8F-61E25A29EFDB}"/>
                </a:ext>
              </a:extLst>
            </p:cNvPr>
            <p:cNvCxnSpPr>
              <a:stCxn id="16" idx="2"/>
              <a:endCxn id="17" idx="0"/>
            </p:cNvCxnSpPr>
            <p:nvPr/>
          </p:nvCxnSpPr>
          <p:spPr>
            <a:xfrm rot="16200000" flipH="1">
              <a:off x="6004547" y="5001801"/>
              <a:ext cx="604132" cy="1055564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Connector: Elbow 69">
              <a:extLst>
                <a:ext uri="{FF2B5EF4-FFF2-40B4-BE49-F238E27FC236}">
                  <a16:creationId xmlns:a16="http://schemas.microsoft.com/office/drawing/2014/main" id="{8584F1AD-CA40-6B8C-0902-79BFD4C14D63}"/>
                </a:ext>
              </a:extLst>
            </p:cNvPr>
            <p:cNvCxnSpPr>
              <a:cxnSpLocks/>
              <a:stCxn id="16" idx="2"/>
              <a:endCxn id="15" idx="0"/>
            </p:cNvCxnSpPr>
            <p:nvPr/>
          </p:nvCxnSpPr>
          <p:spPr>
            <a:xfrm rot="16200000" flipH="1">
              <a:off x="6759388" y="4246959"/>
              <a:ext cx="604132" cy="2565247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03342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D049C-AFDB-3D78-F1AD-A6430ABD5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Parse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F6534-D72B-B61C-81E1-4C8F199B2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natural languages …</a:t>
            </a:r>
          </a:p>
          <a:p>
            <a:endParaRPr lang="en-US" dirty="0"/>
          </a:p>
          <a:p>
            <a:r>
              <a:rPr lang="en-US" dirty="0"/>
              <a:t>Key: </a:t>
            </a:r>
          </a:p>
          <a:p>
            <a:pPr lvl="1"/>
            <a:r>
              <a:rPr lang="en-US" dirty="0"/>
              <a:t>S = Sentence</a:t>
            </a:r>
          </a:p>
          <a:p>
            <a:pPr lvl="1"/>
            <a:r>
              <a:rPr lang="en-US" dirty="0"/>
              <a:t>NP = Noun phrase</a:t>
            </a:r>
          </a:p>
          <a:p>
            <a:pPr lvl="1"/>
            <a:r>
              <a:rPr lang="en-US" dirty="0"/>
              <a:t>D = Determiner</a:t>
            </a:r>
          </a:p>
          <a:p>
            <a:pPr lvl="1"/>
            <a:r>
              <a:rPr lang="en-US" dirty="0"/>
              <a:t>N = Noun</a:t>
            </a:r>
          </a:p>
          <a:p>
            <a:pPr lvl="1"/>
            <a:r>
              <a:rPr lang="en-US" dirty="0"/>
              <a:t>V = Verb</a:t>
            </a:r>
          </a:p>
          <a:p>
            <a:pPr lvl="1"/>
            <a:r>
              <a:rPr lang="en-US" dirty="0"/>
              <a:t>VP = Verb Phrase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3F283842-721E-6139-1339-B0FD8D8A5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644" y="1583703"/>
            <a:ext cx="4887387" cy="436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289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9F6DA-8CD5-5AFE-B7AC-60A584942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Parse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3A84B-CF8B-2B25-B175-7D70AEEB9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programming languages, too …</a:t>
            </a:r>
          </a:p>
          <a:p>
            <a:endParaRPr lang="en-US" dirty="0"/>
          </a:p>
          <a:p>
            <a:r>
              <a:rPr lang="en-US" dirty="0"/>
              <a:t>Key: </a:t>
            </a:r>
          </a:p>
          <a:p>
            <a:pPr lvl="1"/>
            <a:r>
              <a:rPr lang="en-US" dirty="0"/>
              <a:t>E = expression</a:t>
            </a:r>
          </a:p>
          <a:p>
            <a:pPr lvl="1"/>
            <a:r>
              <a:rPr lang="en-US" dirty="0"/>
              <a:t>T = term</a:t>
            </a:r>
          </a:p>
          <a:p>
            <a:pPr lvl="1"/>
            <a:r>
              <a:rPr lang="en-US" dirty="0"/>
              <a:t>F = factor</a:t>
            </a:r>
          </a:p>
        </p:txBody>
      </p:sp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C6239E94-6901-EDDB-A855-C27EB09D4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450" y="2581275"/>
            <a:ext cx="7620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237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7500C-646C-A9A7-1C14-7B3D8C971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Tree Class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E470C2-1D52-8F45-B4CB-50E9DC2B62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0388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EA476-F77A-5DBD-7167-A2BAAA36F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Trees: Data abstraction (review)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0D70D-2773-C07D-C63A-7D782805B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far, here's what we've been using:</a:t>
            </a:r>
          </a:p>
          <a:p>
            <a:endParaRPr lang="en-US" dirty="0"/>
          </a:p>
          <a:p>
            <a:endParaRPr lang="en-US" dirty="0"/>
          </a:p>
          <a:p>
            <a:endParaRPr lang="en-US" sz="3200" dirty="0"/>
          </a:p>
          <a:p>
            <a:r>
              <a:rPr lang="en-US" dirty="0"/>
              <a:t>With an implementation like this:</a:t>
            </a:r>
          </a:p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A17E9FF-4303-5B19-F63F-3560BABC02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070929"/>
              </p:ext>
            </p:extLst>
          </p:nvPr>
        </p:nvGraphicFramePr>
        <p:xfrm>
          <a:off x="1032758" y="2348230"/>
          <a:ext cx="8837105" cy="15114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12999">
                  <a:extLst>
                    <a:ext uri="{9D8B030D-6E8A-4147-A177-3AD203B41FA5}">
                      <a16:colId xmlns:a16="http://schemas.microsoft.com/office/drawing/2014/main" val="91998664"/>
                    </a:ext>
                  </a:extLst>
                </a:gridCol>
                <a:gridCol w="5524106">
                  <a:extLst>
                    <a:ext uri="{9D8B030D-6E8A-4147-A177-3AD203B41FA5}">
                      <a16:colId xmlns:a16="http://schemas.microsoft.com/office/drawing/2014/main" val="38065679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tree(label, branches)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a tree with root </a:t>
                      </a:r>
                      <a:r>
                        <a:rPr lang="en-US" i="1" dirty="0"/>
                        <a:t>label</a:t>
                      </a:r>
                      <a:r>
                        <a:rPr lang="en-US" dirty="0"/>
                        <a:t> and list of </a:t>
                      </a:r>
                      <a:r>
                        <a:rPr lang="en-US" i="1" dirty="0"/>
                        <a:t>branches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6390437"/>
                  </a:ext>
                </a:extLst>
              </a:tr>
              <a:tr h="398929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label(tree)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root label of </a:t>
                      </a:r>
                      <a:r>
                        <a:rPr lang="en-US" i="1" dirty="0"/>
                        <a:t>tree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787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branches(tree)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branches of </a:t>
                      </a:r>
                      <a:r>
                        <a:rPr lang="en-US" i="1" dirty="0"/>
                        <a:t>tree</a:t>
                      </a:r>
                      <a:r>
                        <a:rPr lang="en-US" dirty="0"/>
                        <a:t> (each a tree).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177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is_leaf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(tree)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true if </a:t>
                      </a:r>
                      <a:r>
                        <a:rPr lang="en-US" i="1" dirty="0"/>
                        <a:t>tree</a:t>
                      </a:r>
                      <a:r>
                        <a:rPr lang="en-US" dirty="0"/>
                        <a:t> is a leaf node.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70798943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DB2C318-2F6E-B2CF-63B4-32DFD3370A25}"/>
              </a:ext>
            </a:extLst>
          </p:cNvPr>
          <p:cNvSpPr txBox="1"/>
          <p:nvPr/>
        </p:nvSpPr>
        <p:spPr>
          <a:xfrm>
            <a:off x="1001950" y="4277508"/>
            <a:ext cx="4305342" cy="2462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tree(label, branches=[]):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return [label] + list(branches)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label(tree):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return tree[0]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branches(tree):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return tree[1:]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is_leaf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(tree):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return not branches(tree)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0D9BC6-14C0-4D73-36B8-BD018902C4CA}"/>
              </a:ext>
            </a:extLst>
          </p:cNvPr>
          <p:cNvSpPr txBox="1"/>
          <p:nvPr/>
        </p:nvSpPr>
        <p:spPr>
          <a:xfrm>
            <a:off x="5588122" y="4277508"/>
            <a:ext cx="3685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🤔 How could we represent trees as a Python class?</a:t>
            </a:r>
          </a:p>
        </p:txBody>
      </p:sp>
    </p:spTree>
    <p:extLst>
      <p:ext uri="{BB962C8B-B14F-4D97-AF65-F5344CB8AC3E}">
        <p14:creationId xmlns:p14="http://schemas.microsoft.com/office/powerpoint/2010/main" val="366770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20DC2-D9B8-E855-FF14-48EE8DB9A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Tree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D76AE-7BB6-5116-3557-9940E35EE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010037"/>
            <a:ext cx="8596668" cy="2031325"/>
          </a:xfrm>
        </p:spPr>
        <p:txBody>
          <a:bodyPr/>
          <a:lstStyle/>
          <a:p>
            <a:r>
              <a:rPr lang="en-US" dirty="0"/>
              <a:t>🤔 What's different? What's the same?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5BEEA5-244F-B4E9-9308-188081DC5B40}"/>
              </a:ext>
            </a:extLst>
          </p:cNvPr>
          <p:cNvSpPr txBox="1"/>
          <p:nvPr/>
        </p:nvSpPr>
        <p:spPr>
          <a:xfrm>
            <a:off x="973669" y="1930400"/>
            <a:ext cx="8300333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Tree: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def __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__(self, label, branches=[]):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self.label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label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self.branches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list(branches)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def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is_leaf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(self):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not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self.branches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78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F56F0-F88A-5476-A2F8-726137F45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versus Tree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1CF2DE5-EBB2-02E6-D339-30F5E573CA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7674970"/>
              </p:ext>
            </p:extLst>
          </p:nvPr>
        </p:nvGraphicFramePr>
        <p:xfrm>
          <a:off x="677863" y="1930400"/>
          <a:ext cx="9908438" cy="1838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54219">
                  <a:extLst>
                    <a:ext uri="{9D8B030D-6E8A-4147-A177-3AD203B41FA5}">
                      <a16:colId xmlns:a16="http://schemas.microsoft.com/office/drawing/2014/main" val="235274402"/>
                    </a:ext>
                  </a:extLst>
                </a:gridCol>
                <a:gridCol w="4954219">
                  <a:extLst>
                    <a:ext uri="{9D8B030D-6E8A-4147-A177-3AD203B41FA5}">
                      <a16:colId xmlns:a16="http://schemas.microsoft.com/office/drawing/2014/main" val="2494193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tree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Tree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3603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 = tree(label, branches=[]) 	</a:t>
                      </a:r>
                    </a:p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branches(t)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 = Tree(label, branches=[])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064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label(t)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t.label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474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is_leaf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(t)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t.is_leaf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00483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90AD883-11BC-7966-FEDE-B9C1CAE5B2A8}"/>
              </a:ext>
            </a:extLst>
          </p:cNvPr>
          <p:cNvSpPr txBox="1"/>
          <p:nvPr/>
        </p:nvSpPr>
        <p:spPr>
          <a:xfrm>
            <a:off x="677335" y="4074497"/>
            <a:ext cx="4837345" cy="1815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fib_tree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(n):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 n == 0 or n == 1: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tree(n)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else: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left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fib_tree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 - 2)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right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fib_tree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 - 1)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fib_n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label(left) + label(right)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tree(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fib_n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[left, right])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EE6E44-6AEF-1BF9-870E-0167DF1D0FBA}"/>
              </a:ext>
            </a:extLst>
          </p:cNvPr>
          <p:cNvSpPr txBox="1"/>
          <p:nvPr/>
        </p:nvSpPr>
        <p:spPr>
          <a:xfrm>
            <a:off x="5674936" y="4074497"/>
            <a:ext cx="4911365" cy="1815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fib_tree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(n):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 n == 0 or n == 1: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Tree(n)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else: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left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fib_tree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 - 2)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right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fib_tree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 - 1)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fib_n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left.label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right.label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Tree(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fib_n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[left, right])</a:t>
            </a:r>
          </a:p>
        </p:txBody>
      </p:sp>
    </p:spTree>
    <p:extLst>
      <p:ext uri="{BB962C8B-B14F-4D97-AF65-F5344CB8AC3E}">
        <p14:creationId xmlns:p14="http://schemas.microsoft.com/office/powerpoint/2010/main" val="36078812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CE940-FC61-A223-F559-2174A240C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fancier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08C3A-6D98-45F9-DF61-C1FE4B0A9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9BABFF-45DD-FA1C-5A08-BB719FDCE0D6}"/>
              </a:ext>
            </a:extLst>
          </p:cNvPr>
          <p:cNvSpPr txBox="1"/>
          <p:nvPr/>
        </p:nvSpPr>
        <p:spPr>
          <a:xfrm>
            <a:off x="973669" y="1427871"/>
            <a:ext cx="8300333" cy="52937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Tree: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def __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__(self, label, branches=[]):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self.label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label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for branch in branches: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assert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isinstance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(branch, Tree)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self.branches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list(branches)</a:t>
            </a:r>
          </a:p>
          <a:p>
            <a:endParaRPr lang="en-US" sz="1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def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is_leaf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(self):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not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self.branches</a:t>
            </a:r>
            <a:endParaRPr lang="en-US" sz="1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def __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repr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__(self):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self.branches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branch_str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', ' +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repr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self.branches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else: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branch_str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''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'Tree({0}{1})'.format(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self.label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branch_str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sz="1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def __str__(self):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'\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n'.join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self.indented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endParaRPr lang="en-US" sz="1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def indented(self):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lines = []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for b in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self.branches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for line in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b.indented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lines.append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  ' + line)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[str(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self.label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)] + lines</a:t>
            </a:r>
          </a:p>
        </p:txBody>
      </p:sp>
    </p:spTree>
    <p:extLst>
      <p:ext uri="{BB962C8B-B14F-4D97-AF65-F5344CB8AC3E}">
        <p14:creationId xmlns:p14="http://schemas.microsoft.com/office/powerpoint/2010/main" val="24514816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045547-5191-12EB-D44C-636F91F09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mutation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5879D5-39D9-0FBB-02DF-70126BFD77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7278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18A7B-3315-35F9-0DBC-2873C0C6C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Doubling a Tree</a:t>
            </a:r>
          </a:p>
        </p:txBody>
      </p:sp>
      <p:pic>
        <p:nvPicPr>
          <p:cNvPr id="6" name="Content Placeholder 5" descr="A diagram with arrows pointing to the right&#10;&#10;Description automatically generated">
            <a:extLst>
              <a:ext uri="{FF2B5EF4-FFF2-40B4-BE49-F238E27FC236}">
                <a16:creationId xmlns:a16="http://schemas.microsoft.com/office/drawing/2014/main" id="{73BA6427-93C2-AEAE-7AF9-C961ED0AE7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69" y="1477448"/>
            <a:ext cx="8596312" cy="1951552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32FE94-1D26-2880-4093-F37EC3D89933}"/>
              </a:ext>
            </a:extLst>
          </p:cNvPr>
          <p:cNvSpPr txBox="1"/>
          <p:nvPr/>
        </p:nvSpPr>
        <p:spPr>
          <a:xfrm>
            <a:off x="973669" y="3580090"/>
            <a:ext cx="8300333" cy="28623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double(t):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"""Doubles every label in t, mutating t.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t = Tree(1, [Tree(3, [Tree(5)]), Tree(7)])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double(t)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t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Tree(2, [Tree(6, [Tree(10)]), Tree(14)])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t.label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t.label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 2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for b in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t.branches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double(b)</a:t>
            </a:r>
          </a:p>
        </p:txBody>
      </p:sp>
    </p:spTree>
    <p:extLst>
      <p:ext uri="{BB962C8B-B14F-4D97-AF65-F5344CB8AC3E}">
        <p14:creationId xmlns:p14="http://schemas.microsoft.com/office/powerpoint/2010/main" val="363231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4ECC4-5FDB-8FFD-EDAA-F18EC3CC1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2CEE8-EA32-3A1B-4790-8007C9628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727450"/>
            <a:ext cx="4161366" cy="2997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/>
              <a:t>Recursive description</a:t>
            </a:r>
          </a:p>
          <a:p>
            <a:r>
              <a:rPr lang="en-US" dirty="0"/>
              <a:t>A tree has a </a:t>
            </a:r>
            <a:r>
              <a:rPr lang="en-US" b="1" dirty="0"/>
              <a:t>root label </a:t>
            </a:r>
            <a:r>
              <a:rPr lang="en-US" dirty="0"/>
              <a:t>and a list of </a:t>
            </a:r>
            <a:r>
              <a:rPr lang="en-US" b="1" dirty="0"/>
              <a:t>branches</a:t>
            </a:r>
          </a:p>
          <a:p>
            <a:r>
              <a:rPr lang="en-US" dirty="0"/>
              <a:t>Each </a:t>
            </a:r>
            <a:r>
              <a:rPr lang="en-US" b="1" dirty="0"/>
              <a:t>branch</a:t>
            </a:r>
            <a:r>
              <a:rPr lang="en-US" dirty="0"/>
              <a:t> is itself a </a:t>
            </a:r>
            <a:r>
              <a:rPr lang="en-US" b="1" dirty="0"/>
              <a:t>tree</a:t>
            </a:r>
          </a:p>
          <a:p>
            <a:r>
              <a:rPr lang="en-US" dirty="0"/>
              <a:t>A tree with </a:t>
            </a:r>
            <a:r>
              <a:rPr lang="en-US" b="1" dirty="0"/>
              <a:t>zero branches </a:t>
            </a:r>
            <a:r>
              <a:rPr lang="en-US" dirty="0"/>
              <a:t>is called a </a:t>
            </a:r>
            <a:r>
              <a:rPr lang="en-US" b="1" dirty="0"/>
              <a:t>leaf</a:t>
            </a:r>
          </a:p>
          <a:p>
            <a:r>
              <a:rPr lang="en-US" dirty="0"/>
              <a:t>A tree starts at the root</a:t>
            </a:r>
          </a:p>
          <a:p>
            <a:endParaRPr lang="en-US" dirty="0"/>
          </a:p>
        </p:txBody>
      </p:sp>
      <p:pic>
        <p:nvPicPr>
          <p:cNvPr id="7" name="Picture 6" descr="A diagram of a diagram&#10;&#10;Description automatically generated">
            <a:extLst>
              <a:ext uri="{FF2B5EF4-FFF2-40B4-BE49-F238E27FC236}">
                <a16:creationId xmlns:a16="http://schemas.microsoft.com/office/drawing/2014/main" id="{EE8DCD63-38D4-4757-87DF-4299DF64D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683" y="1203325"/>
            <a:ext cx="6553200" cy="245745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8AA3FCB-F2A9-BCB1-2974-A038DCD8FCAD}"/>
              </a:ext>
            </a:extLst>
          </p:cNvPr>
          <p:cNvSpPr txBox="1">
            <a:spLocks/>
          </p:cNvSpPr>
          <p:nvPr/>
        </p:nvSpPr>
        <p:spPr>
          <a:xfrm>
            <a:off x="5093030" y="3727450"/>
            <a:ext cx="4343398" cy="3130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u="sng" dirty="0"/>
              <a:t>Relative Description</a:t>
            </a:r>
          </a:p>
          <a:p>
            <a:r>
              <a:rPr lang="en-US" dirty="0"/>
              <a:t>Each location in a tree is called a </a:t>
            </a:r>
            <a:r>
              <a:rPr lang="en-US" b="1" dirty="0"/>
              <a:t>node</a:t>
            </a:r>
          </a:p>
          <a:p>
            <a:r>
              <a:rPr lang="en-US" dirty="0"/>
              <a:t>Each node has a </a:t>
            </a:r>
            <a:r>
              <a:rPr lang="en-US" b="1" dirty="0"/>
              <a:t>label</a:t>
            </a:r>
            <a:r>
              <a:rPr lang="en-US" dirty="0"/>
              <a:t> that can be any value</a:t>
            </a:r>
          </a:p>
          <a:p>
            <a:r>
              <a:rPr lang="en-US" dirty="0"/>
              <a:t>One node can be the </a:t>
            </a:r>
            <a:r>
              <a:rPr lang="en-US" b="1" dirty="0"/>
              <a:t>parent/child</a:t>
            </a:r>
            <a:r>
              <a:rPr lang="en-US" dirty="0"/>
              <a:t> of another</a:t>
            </a:r>
          </a:p>
          <a:p>
            <a:r>
              <a:rPr lang="en-US" dirty="0"/>
              <a:t>The top node is the </a:t>
            </a:r>
            <a:r>
              <a:rPr lang="en-US" b="1" dirty="0"/>
              <a:t>root node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59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607C0-F7C1-5B7C-C854-725968924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Pruning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64F0E-C647-7C7F-F9CB-8F4E4931B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Removing subtrees from a tree is called pruning.</a:t>
            </a:r>
          </a:p>
          <a:p>
            <a:r>
              <a:rPr lang="en-US" dirty="0"/>
              <a:t>Always prune branches before recursive processing.</a:t>
            </a:r>
          </a:p>
        </p:txBody>
      </p:sp>
      <p:pic>
        <p:nvPicPr>
          <p:cNvPr id="5" name="Picture 4" descr="A diagram of triangles with numbers and lines&#10;&#10;Description automatically generated">
            <a:extLst>
              <a:ext uri="{FF2B5EF4-FFF2-40B4-BE49-F238E27FC236}">
                <a16:creationId xmlns:a16="http://schemas.microsoft.com/office/drawing/2014/main" id="{2773DA6E-E68D-D75D-4245-CC2ECBD8A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82480"/>
            <a:ext cx="4165814" cy="23369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B0EB3C-4BD6-2941-C3C5-015D526CC228}"/>
              </a:ext>
            </a:extLst>
          </p:cNvPr>
          <p:cNvSpPr txBox="1"/>
          <p:nvPr/>
        </p:nvSpPr>
        <p:spPr>
          <a:xfrm>
            <a:off x="973669" y="2946520"/>
            <a:ext cx="8300333" cy="31393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prune(t, n):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"""Prune all sub-trees whose label is n.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t = Tree(3, [Tree(1, [Tree(0), Tree(1)]), Tree(2,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[Tree(1), Tree(1, [Tree(0), Tree(1)])])])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prune(t, 1)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t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Tree(3, [Tree(2)])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t.branches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[___ for b in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t.branches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if ___]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for b in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t.branches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prune(___, ___)</a:t>
            </a:r>
          </a:p>
        </p:txBody>
      </p:sp>
    </p:spTree>
    <p:extLst>
      <p:ext uri="{BB962C8B-B14F-4D97-AF65-F5344CB8AC3E}">
        <p14:creationId xmlns:p14="http://schemas.microsoft.com/office/powerpoint/2010/main" val="33337633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607C0-F7C1-5B7C-C854-725968924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Pruning trees (solution)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64F0E-C647-7C7F-F9CB-8F4E4931B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Removing subtrees from a tree is called pruning.</a:t>
            </a:r>
          </a:p>
          <a:p>
            <a:r>
              <a:rPr lang="en-US" dirty="0"/>
              <a:t>Always prune branches before recursive processing.</a:t>
            </a:r>
          </a:p>
        </p:txBody>
      </p:sp>
      <p:pic>
        <p:nvPicPr>
          <p:cNvPr id="5" name="Picture 4" descr="A diagram of triangles with numbers and lines&#10;&#10;Description automatically generated">
            <a:extLst>
              <a:ext uri="{FF2B5EF4-FFF2-40B4-BE49-F238E27FC236}">
                <a16:creationId xmlns:a16="http://schemas.microsoft.com/office/drawing/2014/main" id="{2773DA6E-E68D-D75D-4245-CC2ECBD8A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82480"/>
            <a:ext cx="4165814" cy="23369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B0EB3C-4BD6-2941-C3C5-015D526CC228}"/>
              </a:ext>
            </a:extLst>
          </p:cNvPr>
          <p:cNvSpPr txBox="1"/>
          <p:nvPr/>
        </p:nvSpPr>
        <p:spPr>
          <a:xfrm>
            <a:off x="973669" y="2946520"/>
            <a:ext cx="8300333" cy="31393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prune(t, n):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"""Prune all sub-trees whose label is n.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t = Tree(3, [Tree(1, [Tree(0), Tree(1)]), Tree(2,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[Tree(1), Tree(1, [Tree(0), Tree(1)])])])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prune(t, 1)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t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Tree(3, [Tree(2)])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t.branches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[b for b in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t.branches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b.label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!=n]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for b in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t.branches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prune(b, n)</a:t>
            </a:r>
          </a:p>
        </p:txBody>
      </p:sp>
    </p:spTree>
    <p:extLst>
      <p:ext uri="{BB962C8B-B14F-4D97-AF65-F5344CB8AC3E}">
        <p14:creationId xmlns:p14="http://schemas.microsoft.com/office/powerpoint/2010/main" val="7610526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327F5-4423-AA69-A608-BB2BE84DE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FD692-6C71-E2A4-73CC-923889C74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are </a:t>
            </a:r>
            <a:r>
              <a:rPr lang="en-US" i="1" dirty="0"/>
              <a:t>Tree</a:t>
            </a:r>
            <a:r>
              <a:rPr lang="en-US" dirty="0"/>
              <a:t> and </a:t>
            </a:r>
            <a:r>
              <a:rPr lang="en-US" i="1" dirty="0"/>
              <a:t>Link</a:t>
            </a:r>
            <a:r>
              <a:rPr lang="en-US" dirty="0"/>
              <a:t> considered recursive objects?</a:t>
            </a:r>
          </a:p>
          <a:p>
            <a:r>
              <a:rPr lang="en-US" dirty="0"/>
              <a:t>Each type of object contains references to the same type of object.</a:t>
            </a:r>
          </a:p>
          <a:p>
            <a:pPr lvl="1"/>
            <a:r>
              <a:rPr lang="en-US" dirty="0"/>
              <a:t>An instance of </a:t>
            </a:r>
            <a:r>
              <a:rPr lang="en-US" i="1" dirty="0"/>
              <a:t>Tree</a:t>
            </a:r>
            <a:r>
              <a:rPr lang="en-US" dirty="0"/>
              <a:t> can contain additional instances of </a:t>
            </a:r>
            <a:r>
              <a:rPr lang="en-US" i="1" dirty="0"/>
              <a:t>Tree</a:t>
            </a:r>
            <a:r>
              <a:rPr lang="en-US" dirty="0"/>
              <a:t>, in the </a:t>
            </a:r>
            <a:r>
              <a:rPr lang="en-US" i="1" dirty="0"/>
              <a:t>branches</a:t>
            </a:r>
            <a:r>
              <a:rPr lang="en-US" dirty="0"/>
              <a:t> variable.</a:t>
            </a:r>
          </a:p>
          <a:p>
            <a:pPr lvl="1"/>
            <a:r>
              <a:rPr lang="en-US" dirty="0"/>
              <a:t>An instance of </a:t>
            </a:r>
            <a:r>
              <a:rPr lang="en-US" i="1" dirty="0"/>
              <a:t>Link</a:t>
            </a:r>
            <a:r>
              <a:rPr lang="en-US" dirty="0"/>
              <a:t> can contain an additional instance of </a:t>
            </a:r>
            <a:r>
              <a:rPr lang="en-US" i="1" dirty="0"/>
              <a:t>Link</a:t>
            </a:r>
            <a:r>
              <a:rPr lang="en-US" dirty="0"/>
              <a:t>, in the </a:t>
            </a:r>
            <a:r>
              <a:rPr lang="en-US" i="1" dirty="0"/>
              <a:t>rest</a:t>
            </a:r>
            <a:r>
              <a:rPr lang="en-US" dirty="0"/>
              <a:t> variable.</a:t>
            </a:r>
          </a:p>
          <a:p>
            <a:r>
              <a:rPr lang="en-US" dirty="0"/>
              <a:t>Both classes lend themselves to recursive algorithms. Generally:</a:t>
            </a:r>
          </a:p>
          <a:p>
            <a:pPr lvl="1"/>
            <a:r>
              <a:rPr lang="en-US" dirty="0"/>
              <a:t>For </a:t>
            </a:r>
            <a:r>
              <a:rPr lang="en-US" i="1" dirty="0"/>
              <a:t>Tree</a:t>
            </a:r>
            <a:r>
              <a:rPr lang="en-US" dirty="0"/>
              <a:t>: The base case is when </a:t>
            </a:r>
            <a:r>
              <a:rPr lang="en-US" i="1" dirty="0" err="1"/>
              <a:t>is_leaf</a:t>
            </a:r>
            <a:r>
              <a:rPr lang="en-US" i="1" dirty="0"/>
              <a:t>() </a:t>
            </a:r>
            <a:r>
              <a:rPr lang="en-US" dirty="0"/>
              <a:t>is </a:t>
            </a:r>
            <a:r>
              <a:rPr lang="en-US" i="1" dirty="0"/>
              <a:t>True</a:t>
            </a:r>
            <a:r>
              <a:rPr lang="en-US" dirty="0"/>
              <a:t>; the recursive call is on the </a:t>
            </a:r>
            <a:r>
              <a:rPr lang="en-US" i="1" dirty="0"/>
              <a:t>branches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For </a:t>
            </a:r>
            <a:r>
              <a:rPr lang="en-US" i="1" dirty="0"/>
              <a:t>Link</a:t>
            </a:r>
            <a:r>
              <a:rPr lang="en-US" dirty="0"/>
              <a:t>: The base case is when the </a:t>
            </a:r>
            <a:r>
              <a:rPr lang="en-US" i="1" dirty="0"/>
              <a:t>rest</a:t>
            </a:r>
            <a:r>
              <a:rPr lang="en-US" dirty="0"/>
              <a:t> is </a:t>
            </a:r>
            <a:r>
              <a:rPr lang="en-US" i="1" dirty="0"/>
              <a:t>empty</a:t>
            </a:r>
            <a:r>
              <a:rPr lang="en-US" dirty="0"/>
              <a:t>; the recursive call is on the </a:t>
            </a:r>
            <a:r>
              <a:rPr lang="en-US" i="1" dirty="0"/>
              <a:t>rest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23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EA476-F77A-5DBD-7167-A2BAAA36F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Trees: Data abstraction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0D70D-2773-C07D-C63A-7D782805B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a data abstraction, we can have this constructor and these selectors:</a:t>
            </a:r>
          </a:p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A17E9FF-4303-5B19-F63F-3560BABC02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287313"/>
              </p:ext>
            </p:extLst>
          </p:nvPr>
        </p:nvGraphicFramePr>
        <p:xfrm>
          <a:off x="1070465" y="2586173"/>
          <a:ext cx="8837105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12999">
                  <a:extLst>
                    <a:ext uri="{9D8B030D-6E8A-4147-A177-3AD203B41FA5}">
                      <a16:colId xmlns:a16="http://schemas.microsoft.com/office/drawing/2014/main" val="91998664"/>
                    </a:ext>
                  </a:extLst>
                </a:gridCol>
                <a:gridCol w="5524106">
                  <a:extLst>
                    <a:ext uri="{9D8B030D-6E8A-4147-A177-3AD203B41FA5}">
                      <a16:colId xmlns:a16="http://schemas.microsoft.com/office/drawing/2014/main" val="38065679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tree(label, branches)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a tree with root </a:t>
                      </a:r>
                      <a:r>
                        <a:rPr lang="en-US" i="1" dirty="0"/>
                        <a:t>label</a:t>
                      </a:r>
                      <a:r>
                        <a:rPr lang="en-US" dirty="0"/>
                        <a:t> and list of </a:t>
                      </a:r>
                      <a:r>
                        <a:rPr lang="en-US" i="1" dirty="0"/>
                        <a:t>branches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6390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label(tree)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root label of </a:t>
                      </a:r>
                      <a:r>
                        <a:rPr lang="en-US" i="1" dirty="0"/>
                        <a:t>tree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787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branches(tree)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branches of </a:t>
                      </a:r>
                      <a:r>
                        <a:rPr lang="en-US" i="1" dirty="0"/>
                        <a:t>tree</a:t>
                      </a:r>
                      <a:r>
                        <a:rPr lang="en-US" dirty="0"/>
                        <a:t> (each a tree).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177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is_leaf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(tree)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true if </a:t>
                      </a:r>
                      <a:r>
                        <a:rPr lang="en-US" i="1" dirty="0"/>
                        <a:t>tree</a:t>
                      </a:r>
                      <a:r>
                        <a:rPr lang="en-US" dirty="0"/>
                        <a:t> is a leaf node.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7079894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76C0004-9BD6-B489-B365-A812FD5AC58B}"/>
              </a:ext>
            </a:extLst>
          </p:cNvPr>
          <p:cNvSpPr txBox="1"/>
          <p:nvPr/>
        </p:nvSpPr>
        <p:spPr>
          <a:xfrm>
            <a:off x="886071" y="4192571"/>
            <a:ext cx="4477781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t = tree(3, [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tree(1),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tree(2, [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tree(1),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tree(1)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])])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label(t)  </a:t>
            </a:r>
            <a:r>
              <a:rPr 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3</a:t>
            </a:r>
          </a:p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is_leaf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(branches(t)[0])  </a:t>
            </a:r>
            <a:r>
              <a:rPr 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True</a:t>
            </a:r>
            <a:endParaRPr lang="pt-BR" sz="1600" b="1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274BDDD-4077-88C6-1703-DA154C9309F7}"/>
              </a:ext>
            </a:extLst>
          </p:cNvPr>
          <p:cNvGrpSpPr/>
          <p:nvPr/>
        </p:nvGrpSpPr>
        <p:grpSpPr>
          <a:xfrm>
            <a:off x="6636468" y="4290575"/>
            <a:ext cx="1852369" cy="2124717"/>
            <a:chOff x="6636468" y="4290575"/>
            <a:chExt cx="1852369" cy="212471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B67354D-4054-5EDB-3877-759620C3225F}"/>
                </a:ext>
              </a:extLst>
            </p:cNvPr>
            <p:cNvSpPr/>
            <p:nvPr/>
          </p:nvSpPr>
          <p:spPr>
            <a:xfrm>
              <a:off x="7099561" y="4290575"/>
              <a:ext cx="499621" cy="44306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58CA871-B1E6-FCDF-399A-5D058AF50C9F}"/>
                </a:ext>
              </a:extLst>
            </p:cNvPr>
            <p:cNvSpPr/>
            <p:nvPr/>
          </p:nvSpPr>
          <p:spPr>
            <a:xfrm>
              <a:off x="6636468" y="5124063"/>
              <a:ext cx="499621" cy="44306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738A885-8A46-EB61-6085-092274904373}"/>
                </a:ext>
              </a:extLst>
            </p:cNvPr>
            <p:cNvSpPr/>
            <p:nvPr/>
          </p:nvSpPr>
          <p:spPr>
            <a:xfrm>
              <a:off x="7562653" y="5151465"/>
              <a:ext cx="499621" cy="44306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6AC3CEA-D371-0DB6-CE4A-17900ACD70FA}"/>
                </a:ext>
              </a:extLst>
            </p:cNvPr>
            <p:cNvGrpSpPr/>
            <p:nvPr/>
          </p:nvGrpSpPr>
          <p:grpSpPr>
            <a:xfrm>
              <a:off x="7136089" y="5968454"/>
              <a:ext cx="1352748" cy="446838"/>
              <a:chOff x="7136089" y="5968454"/>
              <a:chExt cx="1352748" cy="446838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F531CB2-18FA-DE57-3F6F-3AF391453C8F}"/>
                  </a:ext>
                </a:extLst>
              </p:cNvPr>
              <p:cNvSpPr/>
              <p:nvPr/>
            </p:nvSpPr>
            <p:spPr>
              <a:xfrm>
                <a:off x="7136089" y="5972232"/>
                <a:ext cx="499621" cy="44306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A4DC5FE-3CD4-4B21-CD08-3472D608C83C}"/>
                  </a:ext>
                </a:extLst>
              </p:cNvPr>
              <p:cNvSpPr/>
              <p:nvPr/>
            </p:nvSpPr>
            <p:spPr>
              <a:xfrm>
                <a:off x="7989216" y="5968454"/>
                <a:ext cx="499621" cy="44306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</p:grp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96E19B0-04AD-EBEA-B2E1-5D907B0469CC}"/>
                </a:ext>
              </a:extLst>
            </p:cNvPr>
            <p:cNvCxnSpPr>
              <a:stCxn id="6" idx="2"/>
              <a:endCxn id="7" idx="0"/>
            </p:cNvCxnSpPr>
            <p:nvPr/>
          </p:nvCxnSpPr>
          <p:spPr>
            <a:xfrm flipH="1">
              <a:off x="6886279" y="4733635"/>
              <a:ext cx="463093" cy="39042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8525649D-EBD2-2687-F77C-55E24807191B}"/>
                </a:ext>
              </a:extLst>
            </p:cNvPr>
            <p:cNvCxnSpPr>
              <a:cxnSpLocks/>
              <a:stCxn id="6" idx="2"/>
              <a:endCxn id="8" idx="0"/>
            </p:cNvCxnSpPr>
            <p:nvPr/>
          </p:nvCxnSpPr>
          <p:spPr>
            <a:xfrm>
              <a:off x="7349372" y="4733635"/>
              <a:ext cx="463092" cy="41783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B610365-F4C5-1631-F17D-912B59CF8B54}"/>
                </a:ext>
              </a:extLst>
            </p:cNvPr>
            <p:cNvCxnSpPr>
              <a:stCxn id="8" idx="2"/>
              <a:endCxn id="9" idx="0"/>
            </p:cNvCxnSpPr>
            <p:nvPr/>
          </p:nvCxnSpPr>
          <p:spPr>
            <a:xfrm flipH="1">
              <a:off x="7385900" y="5594525"/>
              <a:ext cx="426564" cy="37770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E2BDA0BB-3373-4A1F-1B32-0E221191B93B}"/>
                </a:ext>
              </a:extLst>
            </p:cNvPr>
            <p:cNvCxnSpPr>
              <a:cxnSpLocks/>
              <a:stCxn id="8" idx="2"/>
              <a:endCxn id="10" idx="0"/>
            </p:cNvCxnSpPr>
            <p:nvPr/>
          </p:nvCxnSpPr>
          <p:spPr>
            <a:xfrm>
              <a:off x="7812464" y="5594525"/>
              <a:ext cx="426563" cy="37392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5631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1B5B9-F4E5-E74C-4D76-7BDCD8511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Tree: One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93B5E-78FA-86E2-09B2-84542A936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907939"/>
            <a:ext cx="8596668" cy="3133424"/>
          </a:xfrm>
        </p:spPr>
        <p:txBody>
          <a:bodyPr/>
          <a:lstStyle/>
          <a:p>
            <a:r>
              <a:rPr lang="en-US" dirty="0"/>
              <a:t>Each tree is stored as a list where first element is label and subsequent elements are branches.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F6D820-1DD6-507E-1C86-5D4E4836E33E}"/>
              </a:ext>
            </a:extLst>
          </p:cNvPr>
          <p:cNvSpPr txBox="1"/>
          <p:nvPr/>
        </p:nvSpPr>
        <p:spPr>
          <a:xfrm>
            <a:off x="801230" y="1449371"/>
            <a:ext cx="4477781" cy="1384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 = tree(3, [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tree(1),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tree(2, [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tree(1),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tree(1)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])])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DE18021-E1A9-7B2E-1A70-73F81E94340F}"/>
              </a:ext>
            </a:extLst>
          </p:cNvPr>
          <p:cNvGrpSpPr>
            <a:grpSpLocks noChangeAspect="1"/>
          </p:cNvGrpSpPr>
          <p:nvPr/>
        </p:nvGrpSpPr>
        <p:grpSpPr>
          <a:xfrm>
            <a:off x="5537965" y="1501788"/>
            <a:ext cx="1116069" cy="1280160"/>
            <a:chOff x="6636468" y="4290575"/>
            <a:chExt cx="1852369" cy="212471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093DEDC-5FE7-2F24-6BB8-E574B9B94D13}"/>
                </a:ext>
              </a:extLst>
            </p:cNvPr>
            <p:cNvSpPr/>
            <p:nvPr/>
          </p:nvSpPr>
          <p:spPr>
            <a:xfrm>
              <a:off x="7099561" y="4290575"/>
              <a:ext cx="499621" cy="44306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3019346-5F9C-E6C9-3475-E1656ECF2A7C}"/>
                </a:ext>
              </a:extLst>
            </p:cNvPr>
            <p:cNvSpPr/>
            <p:nvPr/>
          </p:nvSpPr>
          <p:spPr>
            <a:xfrm>
              <a:off x="6636468" y="5124063"/>
              <a:ext cx="499621" cy="44306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131AF1A-0C6B-721A-8DE2-1168F726F2BB}"/>
                </a:ext>
              </a:extLst>
            </p:cNvPr>
            <p:cNvSpPr/>
            <p:nvPr/>
          </p:nvSpPr>
          <p:spPr>
            <a:xfrm>
              <a:off x="7562653" y="5151465"/>
              <a:ext cx="499621" cy="44306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0F073CD-B36E-69B8-11FC-7B4D3D4A183D}"/>
                </a:ext>
              </a:extLst>
            </p:cNvPr>
            <p:cNvGrpSpPr/>
            <p:nvPr/>
          </p:nvGrpSpPr>
          <p:grpSpPr>
            <a:xfrm>
              <a:off x="7136089" y="5968454"/>
              <a:ext cx="1352748" cy="446838"/>
              <a:chOff x="7136089" y="5968454"/>
              <a:chExt cx="1352748" cy="446838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FB95792-8260-3818-D93C-12FE568401B3}"/>
                  </a:ext>
                </a:extLst>
              </p:cNvPr>
              <p:cNvSpPr/>
              <p:nvPr/>
            </p:nvSpPr>
            <p:spPr>
              <a:xfrm>
                <a:off x="7136089" y="5972232"/>
                <a:ext cx="499621" cy="44306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F1172A4-E099-4F18-A550-353CFD1A633A}"/>
                  </a:ext>
                </a:extLst>
              </p:cNvPr>
              <p:cNvSpPr/>
              <p:nvPr/>
            </p:nvSpPr>
            <p:spPr>
              <a:xfrm>
                <a:off x="7989216" y="5968454"/>
                <a:ext cx="499621" cy="44306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</p:grp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7AB11BE-2671-5891-0FD0-853CF8C24DEB}"/>
                </a:ext>
              </a:extLst>
            </p:cNvPr>
            <p:cNvCxnSpPr>
              <a:stCxn id="8" idx="2"/>
              <a:endCxn id="9" idx="0"/>
            </p:cNvCxnSpPr>
            <p:nvPr/>
          </p:nvCxnSpPr>
          <p:spPr>
            <a:xfrm flipH="1">
              <a:off x="6886279" y="4733635"/>
              <a:ext cx="463093" cy="39042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1117145-077A-01C6-3CDB-3D223C02DE6B}"/>
                </a:ext>
              </a:extLst>
            </p:cNvPr>
            <p:cNvCxnSpPr>
              <a:cxnSpLocks/>
              <a:stCxn id="8" idx="2"/>
              <a:endCxn id="10" idx="0"/>
            </p:cNvCxnSpPr>
            <p:nvPr/>
          </p:nvCxnSpPr>
          <p:spPr>
            <a:xfrm>
              <a:off x="7349372" y="4733635"/>
              <a:ext cx="463092" cy="41783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53AE4F4E-1F53-9E0C-27BE-AA93DDBD9958}"/>
                </a:ext>
              </a:extLst>
            </p:cNvPr>
            <p:cNvCxnSpPr>
              <a:stCxn id="10" idx="2"/>
              <a:endCxn id="16" idx="0"/>
            </p:cNvCxnSpPr>
            <p:nvPr/>
          </p:nvCxnSpPr>
          <p:spPr>
            <a:xfrm flipH="1">
              <a:off x="7385900" y="5594525"/>
              <a:ext cx="426564" cy="37770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CB61AF0-D8EB-D58F-D1CB-D95237FADEB6}"/>
                </a:ext>
              </a:extLst>
            </p:cNvPr>
            <p:cNvCxnSpPr>
              <a:cxnSpLocks/>
              <a:stCxn id="10" idx="2"/>
              <a:endCxn id="17" idx="0"/>
            </p:cNvCxnSpPr>
            <p:nvPr/>
          </p:nvCxnSpPr>
          <p:spPr>
            <a:xfrm>
              <a:off x="7812464" y="5594525"/>
              <a:ext cx="426563" cy="37392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BB20022-52C9-09CE-1810-D4E02E45A26B}"/>
              </a:ext>
            </a:extLst>
          </p:cNvPr>
          <p:cNvSpPr txBox="1"/>
          <p:nvPr/>
        </p:nvSpPr>
        <p:spPr>
          <a:xfrm>
            <a:off x="1001949" y="3672564"/>
            <a:ext cx="8272053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latin typeface="Courier New" panose="02070309020205020404" pitchFamily="49" charset="0"/>
                <a:cs typeface="Courier New" panose="02070309020205020404" pitchFamily="49" charset="0"/>
              </a:rPr>
              <a:t>[3, [1], [2, [1], [1]]]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95A193-7A83-09F7-B8E9-76C0CE3135F3}"/>
              </a:ext>
            </a:extLst>
          </p:cNvPr>
          <p:cNvSpPr txBox="1"/>
          <p:nvPr/>
        </p:nvSpPr>
        <p:spPr>
          <a:xfrm>
            <a:off x="1001949" y="4179608"/>
            <a:ext cx="8272053" cy="2462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tree(label, branches=[]):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return [label] + list(branches)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label(tree):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return tree[0]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branches(tree):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return tree[1:]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is_leaf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(tree):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return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(branches(tree)) == 0</a:t>
            </a:r>
          </a:p>
        </p:txBody>
      </p:sp>
    </p:spTree>
    <p:extLst>
      <p:ext uri="{BB962C8B-B14F-4D97-AF65-F5344CB8AC3E}">
        <p14:creationId xmlns:p14="http://schemas.microsoft.com/office/powerpoint/2010/main" val="1190262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7A2CC-DC0C-3DFB-C2B7-2CD28BC34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5D782-E315-AC25-32C9-F5B38FFA8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tree is a recursive structure.</a:t>
            </a:r>
          </a:p>
          <a:p>
            <a:r>
              <a:rPr lang="en-US" dirty="0"/>
              <a:t>Each tree has:</a:t>
            </a:r>
          </a:p>
          <a:p>
            <a:pPr lvl="1"/>
            <a:r>
              <a:rPr lang="en-US" dirty="0"/>
              <a:t>A label</a:t>
            </a:r>
          </a:p>
          <a:p>
            <a:pPr lvl="1"/>
            <a:r>
              <a:rPr lang="en-US" dirty="0"/>
              <a:t>0 or more branches, each a tree</a:t>
            </a:r>
          </a:p>
          <a:p>
            <a:r>
              <a:rPr lang="en-US" dirty="0"/>
              <a:t>Recursive structure implies recursive algorithm!</a:t>
            </a:r>
          </a:p>
        </p:txBody>
      </p:sp>
    </p:spTree>
    <p:extLst>
      <p:ext uri="{BB962C8B-B14F-4D97-AF65-F5344CB8AC3E}">
        <p14:creationId xmlns:p14="http://schemas.microsoft.com/office/powerpoint/2010/main" val="3153653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901F9-5BAC-5C8D-4FA8-F5879F416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processing: Counting leaves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588E5-16F7-A766-331E-7C9B84BFC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521447"/>
            <a:ext cx="8596668" cy="1519916"/>
          </a:xfrm>
        </p:spPr>
        <p:txBody>
          <a:bodyPr/>
          <a:lstStyle/>
          <a:p>
            <a:r>
              <a:rPr lang="en-US" dirty="0"/>
              <a:t>What's the base case? </a:t>
            </a:r>
          </a:p>
          <a:p>
            <a:r>
              <a:rPr lang="en-US" dirty="0"/>
              <a:t>What's the recursive call?</a:t>
            </a:r>
          </a:p>
        </p:txBody>
      </p:sp>
      <p:pic>
        <p:nvPicPr>
          <p:cNvPr id="4" name="Picture 3" descr="A diagram of a diagram&#10;&#10;Description automatically generated">
            <a:extLst>
              <a:ext uri="{FF2B5EF4-FFF2-40B4-BE49-F238E27FC236}">
                <a16:creationId xmlns:a16="http://schemas.microsoft.com/office/drawing/2014/main" id="{F7FACFDE-3ADB-0E3C-F606-2FE1D55A9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413" y="0"/>
            <a:ext cx="4229587" cy="15860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57003F-0816-1521-4688-B730EB04C69C}"/>
              </a:ext>
            </a:extLst>
          </p:cNvPr>
          <p:cNvSpPr txBox="1"/>
          <p:nvPr/>
        </p:nvSpPr>
        <p:spPr>
          <a:xfrm>
            <a:off x="1069743" y="1936124"/>
            <a:ext cx="8272053" cy="2585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count_leaves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(t):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"""Returns the number of leaf nodes in t."""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is_leaf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(t):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1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else: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leaves_under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for b in branches(t):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leaves_under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count_leaves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(b)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leaves_under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42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0A383-87D3-94D4-34C2-3003E9D11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processing: Counting leaves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CE85F-CC20-72D6-4078-149C02255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The sum() function sums up the items of an </a:t>
            </a:r>
            <a:r>
              <a:rPr lang="en-US" dirty="0" err="1"/>
              <a:t>iterable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That leads to this shorter function: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403721-C117-DAAC-AD59-2F9BF788DF2B}"/>
              </a:ext>
            </a:extLst>
          </p:cNvPr>
          <p:cNvSpPr txBox="1"/>
          <p:nvPr/>
        </p:nvSpPr>
        <p:spPr>
          <a:xfrm>
            <a:off x="1001949" y="2362238"/>
            <a:ext cx="8272053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sum([1, 1, 1, 1])   </a:t>
            </a:r>
            <a:r>
              <a:rPr lang="pt-BR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4</a:t>
            </a:r>
            <a:endParaRPr lang="en-US" sz="2000" b="1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B81123-FBFB-9215-BD92-1603FCF20CA7}"/>
              </a:ext>
            </a:extLst>
          </p:cNvPr>
          <p:cNvSpPr txBox="1"/>
          <p:nvPr/>
        </p:nvSpPr>
        <p:spPr>
          <a:xfrm>
            <a:off x="1001949" y="3215964"/>
            <a:ext cx="9480657" cy="2246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count_leaves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(t):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"""Returns the number of leaf nodes in t."""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if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is_leaf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(t):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1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else: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branch_counts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[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count_leaves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(b) for b in branches(t)]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sum(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branch_counts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69390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C3D4C-B7A3-15B8-A90F-FACDEE20D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60D6C-C294-9291-AD9D-F551A769D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function that creates a tree from another tree is also often recursive.</a:t>
            </a:r>
          </a:p>
        </p:txBody>
      </p:sp>
      <p:pic>
        <p:nvPicPr>
          <p:cNvPr id="5" name="Picture 4" descr="A diagram of a diagram&#10;&#10;Description automatically generated">
            <a:extLst>
              <a:ext uri="{FF2B5EF4-FFF2-40B4-BE49-F238E27FC236}">
                <a16:creationId xmlns:a16="http://schemas.microsoft.com/office/drawing/2014/main" id="{0AFC4434-53A2-5B23-E10D-65D2008ED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617" y="2469823"/>
            <a:ext cx="4404134" cy="438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1820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lnDef>
      <a:spPr>
        <a:ln>
          <a:tailEnd type="triangle"/>
        </a:ln>
      </a:spPr>
      <a:bodyPr/>
      <a:lstStyle/>
      <a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111-Template.potx" id="{1E66F11C-A0E4-44E4-A623-DB2458591B38}" vid="{4951662D-0F24-4DA5-9818-8BA1C4EF18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CS111-Template</Template>
  <TotalTime>488</TotalTime>
  <Words>2795</Words>
  <Application>Microsoft Office PowerPoint</Application>
  <PresentationFormat>Widescreen</PresentationFormat>
  <Paragraphs>394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Courier New</vt:lpstr>
      <vt:lpstr>Trebuchet MS</vt:lpstr>
      <vt:lpstr>Wingdings 3</vt:lpstr>
      <vt:lpstr>Facet</vt:lpstr>
      <vt:lpstr>Trees</vt:lpstr>
      <vt:lpstr>Trees</vt:lpstr>
      <vt:lpstr>Tree Concepts</vt:lpstr>
      <vt:lpstr>Trees: Data abstraction</vt:lpstr>
      <vt:lpstr>Tree: One implementation</vt:lpstr>
      <vt:lpstr>Tree processing</vt:lpstr>
      <vt:lpstr>Tree processing: Counting leaves</vt:lpstr>
      <vt:lpstr>Tree processing: Counting leaves</vt:lpstr>
      <vt:lpstr>Creating trees</vt:lpstr>
      <vt:lpstr>Creating trees: Doubling labels</vt:lpstr>
      <vt:lpstr>Creating trees: Doubling labels</vt:lpstr>
      <vt:lpstr>Exercise: Printing trees</vt:lpstr>
      <vt:lpstr>Exercise: Printing trees (solution)</vt:lpstr>
      <vt:lpstr>Exercise: List of leaves</vt:lpstr>
      <vt:lpstr>Exercise: List of leaves (solution)</vt:lpstr>
      <vt:lpstr>Exercise: Counting paths</vt:lpstr>
      <vt:lpstr>Exercise: Counting paths (solution)</vt:lpstr>
      <vt:lpstr>Tree: Layers of abstraction</vt:lpstr>
      <vt:lpstr>Trees, Trees, everywhere!</vt:lpstr>
      <vt:lpstr>Directory structures</vt:lpstr>
      <vt:lpstr>Parse trees</vt:lpstr>
      <vt:lpstr>Parse trees</vt:lpstr>
      <vt:lpstr>A Tree Class</vt:lpstr>
      <vt:lpstr>Trees: Data abstraction (review)</vt:lpstr>
      <vt:lpstr>A Tree class</vt:lpstr>
      <vt:lpstr>tree versus Tree</vt:lpstr>
      <vt:lpstr>A fancier Tree</vt:lpstr>
      <vt:lpstr>Tree mutation</vt:lpstr>
      <vt:lpstr>Doubling a Tree</vt:lpstr>
      <vt:lpstr>Exercise: Pruning trees</vt:lpstr>
      <vt:lpstr>Exercise: Pruning trees (solution)</vt:lpstr>
      <vt:lpstr>Recursive objects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Trees</dc:title>
  <dc:creator>Tom Stephens</dc:creator>
  <cp:lastModifiedBy>Tom Stephens</cp:lastModifiedBy>
  <cp:revision>4</cp:revision>
  <dcterms:created xsi:type="dcterms:W3CDTF">2023-07-19T20:35:50Z</dcterms:created>
  <dcterms:modified xsi:type="dcterms:W3CDTF">2023-10-12T16:35:39Z</dcterms:modified>
</cp:coreProperties>
</file>