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8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78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0290" autoAdjust="0"/>
  </p:normalViewPr>
  <p:slideViewPr>
    <p:cSldViewPr snapToGrid="0">
      <p:cViewPr varScale="1">
        <p:scale>
          <a:sx n="95" d="100"/>
          <a:sy n="95" d="100"/>
        </p:scale>
        <p:origin x="10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E8F4B-3F20-4ED3-9824-40EAC7115978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DDAFC-A01D-41D4-9296-ACAF20422A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87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nacademy.org/computing/computer-science/algorithms/asymptotic-notation/a/asymptotic-notatio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virfib%28n%29%3A%0A%20%20%20%20if%20n%20%3D%3D%200%3A%0A%20%20%20%20%20%20%20%20return%200%0A%20%20%20%20elif%20n%20%3D%3D%201%3A%0A%20%20%20%20%20%20%20%20return%201%0A%20%20%20%20else%3A%0A%20%20%20%20%20%20%20%20return%20virfib%28n-2%29%20%2B%20virfib%28n-1%29%0A%20%20%20%20%20%20%20%20%0Avirfib%285%29&amp;cumulative=false&amp;curInstr=0&amp;mode=display&amp;origin=composingprograms.js&amp;py=3&amp;rawInputLstJSON=%5B%5D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bveibMDHf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Logarithmic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takes </a:t>
            </a:r>
            <a:r>
              <a:rPr lang="en-US" b="1" dirty="0"/>
              <a:t>logarithmic time</a:t>
            </a:r>
            <a:r>
              <a:rPr lang="en-US" dirty="0"/>
              <a:t>, the time that it takes increases proportionally to the logarithm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652738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7" name="Picture 6" descr="A graph with a line going up&#10;&#10;Description automatically generated">
            <a:extLst>
              <a:ext uri="{FF2B5EF4-FFF2-40B4-BE49-F238E27FC236}">
                <a16:creationId xmlns:a16="http://schemas.microsoft.com/office/drawing/2014/main" id="{CC06E68A-0609-25C0-BF9F-F15C87664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915" y="2754034"/>
            <a:ext cx="5627746" cy="289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07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values in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787475"/>
          </a:xfrm>
        </p:spPr>
        <p:txBody>
          <a:bodyPr>
            <a:normAutofit/>
          </a:bodyPr>
          <a:lstStyle/>
          <a:p>
            <a:r>
              <a:rPr lang="en-US" dirty="0"/>
              <a:t>How many operations will this require for finding a value in the list? Consider both the </a:t>
            </a:r>
            <a:r>
              <a:rPr lang="en-US" b="1" dirty="0"/>
              <a:t>best case</a:t>
            </a:r>
            <a:r>
              <a:rPr lang="en-US" dirty="0"/>
              <a:t> and </a:t>
            </a:r>
            <a:r>
              <a:rPr lang="en-US" b="1" dirty="0"/>
              <a:t>worst case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75955" y="1270000"/>
            <a:ext cx="8273461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value):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true if linked list LL contains VALUE.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(Link(3, Link(4, Link(5))),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(Link(3, Link(4, Link(5))), 7)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False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False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value: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True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find_in_link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value)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239363"/>
              </p:ext>
            </p:extLst>
          </p:nvPr>
        </p:nvGraphicFramePr>
        <p:xfrm>
          <a:off x="1075955" y="4678139"/>
          <a:ext cx="8520531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449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3456161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  <a:gridCol w="3560921">
                  <a:extLst>
                    <a:ext uri="{9D8B030D-6E8A-4147-A177-3AD203B41FA5}">
                      <a16:colId xmlns:a16="http://schemas.microsoft.com/office/drawing/2014/main" val="2684373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Best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Worst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3133513" y="5122345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3133513" y="5532323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3133513" y="592344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3133513" y="632399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771E62-AF28-7C51-0E63-ED5622697AD8}"/>
              </a:ext>
            </a:extLst>
          </p:cNvPr>
          <p:cNvSpPr txBox="1"/>
          <p:nvPr/>
        </p:nvSpPr>
        <p:spPr>
          <a:xfrm>
            <a:off x="6820965" y="5121903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203842-B5FC-4B50-6BBD-2BD0518A2C59}"/>
              </a:ext>
            </a:extLst>
          </p:cNvPr>
          <p:cNvSpPr txBox="1"/>
          <p:nvPr/>
        </p:nvSpPr>
        <p:spPr>
          <a:xfrm>
            <a:off x="6820965" y="5531881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1E2FD1-883B-5B06-B803-06F5B73A251B}"/>
              </a:ext>
            </a:extLst>
          </p:cNvPr>
          <p:cNvSpPr txBox="1"/>
          <p:nvPr/>
        </p:nvSpPr>
        <p:spPr>
          <a:xfrm>
            <a:off x="6820965" y="5923005"/>
            <a:ext cx="588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614D58-716A-1626-357E-44FB568ED140}"/>
              </a:ext>
            </a:extLst>
          </p:cNvPr>
          <p:cNvSpPr txBox="1"/>
          <p:nvPr/>
        </p:nvSpPr>
        <p:spPr>
          <a:xfrm>
            <a:off x="6820965" y="6323557"/>
            <a:ext cx="723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210694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7" grpId="0"/>
      <p:bldP spid="8" grpId="0"/>
      <p:bldP spid="9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takes </a:t>
            </a:r>
            <a:r>
              <a:rPr lang="en-US" b="1" dirty="0"/>
              <a:t>linear time</a:t>
            </a:r>
            <a:r>
              <a:rPr lang="en-US" dirty="0"/>
              <a:t>, its number of operations increases in direct proportion to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266016"/>
              </p:ext>
            </p:extLst>
          </p:nvPr>
        </p:nvGraphicFramePr>
        <p:xfrm>
          <a:off x="976077" y="2754034"/>
          <a:ext cx="3445095" cy="2411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6612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998483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Worst Case: 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7327" y="2754034"/>
            <a:ext cx="5592922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58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overlapping items in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many operations will this require for finding the overlapping elements?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57103" y="1487548"/>
            <a:ext cx="5174016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overlap(a, b):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overlap([3, 5, 7, 6], [4, 5, 6, 5])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other in 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item == other: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count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/>
        </p:nvGraphicFramePr>
        <p:xfrm>
          <a:off x="2917998" y="439429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8385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248482"/>
            <a:ext cx="588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639606"/>
            <a:ext cx="857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040158"/>
            <a:ext cx="112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1000000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F64087C-D9C1-669C-D874-D6340A757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447949"/>
              </p:ext>
            </p:extLst>
          </p:nvPr>
        </p:nvGraphicFramePr>
        <p:xfrm>
          <a:off x="6490878" y="1522431"/>
          <a:ext cx="2286000" cy="228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64666889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8521712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9202125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09514176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0692232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3933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7945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3314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15705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385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0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grows in </a:t>
            </a:r>
            <a:r>
              <a:rPr lang="en-US" b="1" dirty="0"/>
              <a:t>quadratic time</a:t>
            </a:r>
            <a:r>
              <a:rPr lang="en-US" dirty="0"/>
              <a:t>, its steps increase in proportion to square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172455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6612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998483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1000000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5879" y="2754034"/>
            <a:ext cx="5575818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19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087986"/>
            <a:ext cx="8596668" cy="676263"/>
          </a:xfrm>
        </p:spPr>
        <p:txBody>
          <a:bodyPr>
            <a:normAutofit/>
          </a:bodyPr>
          <a:lstStyle/>
          <a:p>
            <a:r>
              <a:rPr lang="en-US" dirty="0"/>
              <a:t>How many operations are required for increasing values of n?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57102" y="1487548"/>
            <a:ext cx="8216899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n == 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==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628465"/>
              </p:ext>
            </p:extLst>
          </p:nvPr>
        </p:nvGraphicFramePr>
        <p:xfrm>
          <a:off x="2917998" y="3479896"/>
          <a:ext cx="3445095" cy="323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617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707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922801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392410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43340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47252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512575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89EE1E-32C3-895E-CC1F-146F6B257A07}"/>
              </a:ext>
            </a:extLst>
          </p:cNvPr>
          <p:cNvSpPr txBox="1"/>
          <p:nvPr/>
        </p:nvSpPr>
        <p:spPr>
          <a:xfrm>
            <a:off x="4594668" y="5522579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B35501-6ABA-D338-41FA-BE4FFC8AAD34}"/>
              </a:ext>
            </a:extLst>
          </p:cNvPr>
          <p:cNvSpPr txBox="1"/>
          <p:nvPr/>
        </p:nvSpPr>
        <p:spPr>
          <a:xfrm>
            <a:off x="4594668" y="5913703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1F0774-B33E-310D-C78C-EF8F7A46DE85}"/>
              </a:ext>
            </a:extLst>
          </p:cNvPr>
          <p:cNvSpPr txBox="1"/>
          <p:nvPr/>
        </p:nvSpPr>
        <p:spPr>
          <a:xfrm>
            <a:off x="4594668" y="6314255"/>
            <a:ext cx="857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21891</a:t>
            </a:r>
          </a:p>
        </p:txBody>
      </p:sp>
    </p:spTree>
    <p:extLst>
      <p:ext uri="{BB962C8B-B14F-4D97-AF65-F5344CB8AC3E}">
        <p14:creationId xmlns:p14="http://schemas.microsoft.com/office/powerpoint/2010/main" val="207862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8" grpId="0"/>
      <p:bldP spid="9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algorithm grows in </a:t>
            </a:r>
            <a:r>
              <a:rPr lang="en-US" b="1" dirty="0"/>
              <a:t>exponential time</a:t>
            </a:r>
            <a:r>
              <a:rPr lang="en-US" dirty="0"/>
              <a:t>, its number of steps increases faster than a polynomial function of the input size.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39141"/>
              </p:ext>
            </p:extLst>
          </p:nvPr>
        </p:nvGraphicFramePr>
        <p:xfrm>
          <a:off x="976077" y="2754034"/>
          <a:ext cx="3445095" cy="323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956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408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21891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6339955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C06E68A-0609-25C0-BF9F-F15C87664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9915" y="2780730"/>
            <a:ext cx="5627746" cy="284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201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4AAC-6777-3086-A030-18B5C03DE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orders of growth</a:t>
            </a:r>
          </a:p>
        </p:txBody>
      </p:sp>
      <p:pic>
        <p:nvPicPr>
          <p:cNvPr id="5" name="Content Placeholder 4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B625ABFB-C2BB-9347-79EC-7CFB2C323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964" y="1930400"/>
            <a:ext cx="7956110" cy="4111625"/>
          </a:xfrm>
        </p:spPr>
      </p:pic>
    </p:spTree>
    <p:extLst>
      <p:ext uri="{BB962C8B-B14F-4D97-AF65-F5344CB8AC3E}">
        <p14:creationId xmlns:p14="http://schemas.microsoft.com/office/powerpoint/2010/main" val="172841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F6AA4-970D-035B-C532-528F3A88B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O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96291-8A7B-205E-1088-4462DA365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formal notation for describing the efficiency of an algorithm, using </a:t>
            </a:r>
            <a:r>
              <a:rPr lang="en-US" dirty="0">
                <a:hlinkClick r:id="rId2"/>
              </a:rPr>
              <a:t>asymptotic analysis</a:t>
            </a:r>
            <a:r>
              <a:rPr lang="en-US" dirty="0"/>
              <a:t>.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71D52C-5F18-57F6-1629-47501E868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462307"/>
              </p:ext>
            </p:extLst>
          </p:nvPr>
        </p:nvGraphicFramePr>
        <p:xfrm>
          <a:off x="1146003" y="2793563"/>
          <a:ext cx="8127999" cy="2987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17686561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7125353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30487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>
                          <a:effectLst/>
                        </a:rPr>
                        <a:t>Order of growth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/>
                        <a:t>Example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Big O</a:t>
                      </a:r>
                    </a:p>
                  </a:txBody>
                  <a:tcPr marT="91440" marB="914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438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Exponential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recursive </a:t>
                      </a:r>
                      <a:r>
                        <a:rPr lang="en-US" sz="2000" dirty="0" err="1"/>
                        <a:t>virfib</a:t>
                      </a:r>
                      <a:endParaRPr lang="en-US" sz="2000" dirty="0"/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O(b</a:t>
                      </a:r>
                      <a:r>
                        <a:rPr lang="en-US" sz="2000" i="1" baseline="30000" dirty="0"/>
                        <a:t>n</a:t>
                      </a:r>
                      <a:r>
                        <a:rPr lang="en-US" sz="2000" i="1" dirty="0"/>
                        <a:t>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0169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Quadratic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overlap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O(n</a:t>
                      </a:r>
                      <a:r>
                        <a:rPr lang="en-US" sz="2000" i="1" baseline="30000" dirty="0"/>
                        <a:t>2</a:t>
                      </a:r>
                      <a:r>
                        <a:rPr lang="en-US" sz="2000" i="1" dirty="0"/>
                        <a:t>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375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Linear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find_in_link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O(n)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953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Logarithmic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exp_fast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i="1" dirty="0"/>
                        <a:t>O(log⁡ n)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303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Constant growth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add_to_front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/>
                        <a:t>O(1)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8216103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74E99B7-51CD-B686-7B76-9F9BB22F12F3}"/>
              </a:ext>
            </a:extLst>
          </p:cNvPr>
          <p:cNvSpPr/>
          <p:nvPr/>
        </p:nvSpPr>
        <p:spPr>
          <a:xfrm>
            <a:off x="6541852" y="3429000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2A1398-9A47-5E6C-F99B-EB023CE5C10D}"/>
              </a:ext>
            </a:extLst>
          </p:cNvPr>
          <p:cNvSpPr/>
          <p:nvPr/>
        </p:nvSpPr>
        <p:spPr>
          <a:xfrm>
            <a:off x="6541852" y="4369237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8B5A10-DD34-64A9-B064-FE9617C57F80}"/>
              </a:ext>
            </a:extLst>
          </p:cNvPr>
          <p:cNvSpPr/>
          <p:nvPr/>
        </p:nvSpPr>
        <p:spPr>
          <a:xfrm>
            <a:off x="6541852" y="3899118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F3C507-213E-71FA-8697-025DEC922F0D}"/>
              </a:ext>
            </a:extLst>
          </p:cNvPr>
          <p:cNvSpPr/>
          <p:nvPr/>
        </p:nvSpPr>
        <p:spPr>
          <a:xfrm>
            <a:off x="6541852" y="4897685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E92527-33C5-6424-C59E-A525060981A9}"/>
              </a:ext>
            </a:extLst>
          </p:cNvPr>
          <p:cNvSpPr/>
          <p:nvPr/>
        </p:nvSpPr>
        <p:spPr>
          <a:xfrm>
            <a:off x="6541852" y="5417304"/>
            <a:ext cx="1429966" cy="3356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1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3F29-6453-F997-3CA0-BEF3BC27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C6D02E-7519-7D51-6A29-2F5D933DFB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0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71E5B5-13A8-2417-FCAE-54137F319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5F959-579F-50B1-9090-55669E96B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46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4E8A-BDE5-765E-9EDE-9645A07F4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and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32E4A-49D9-38AB-B8EE-803B86085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space needed for a program depends on the environments in use.</a:t>
            </a:r>
          </a:p>
          <a:p>
            <a:r>
              <a:rPr lang="en-US" dirty="0"/>
              <a:t>At any moment there is a set of </a:t>
            </a:r>
            <a:r>
              <a:rPr lang="en-US" b="1" dirty="0"/>
              <a:t>active environments</a:t>
            </a:r>
            <a:r>
              <a:rPr lang="en-US" dirty="0"/>
              <a:t>.</a:t>
            </a:r>
          </a:p>
          <a:p>
            <a:r>
              <a:rPr lang="en-US" dirty="0"/>
              <a:t>Values and frames in active environments consume memory.</a:t>
            </a:r>
          </a:p>
          <a:p>
            <a:r>
              <a:rPr lang="en-US" dirty="0"/>
              <a:t>Memory that is used for other values and frames can be recycled.</a:t>
            </a:r>
          </a:p>
          <a:p>
            <a:r>
              <a:rPr lang="en-US" dirty="0"/>
              <a:t>Active environments:</a:t>
            </a:r>
          </a:p>
          <a:p>
            <a:pPr lvl="1"/>
            <a:r>
              <a:rPr lang="en-US" dirty="0"/>
              <a:t>Environments for any function calls currently being evaluated.</a:t>
            </a:r>
          </a:p>
          <a:p>
            <a:pPr lvl="1"/>
            <a:r>
              <a:rPr lang="en-US" dirty="0"/>
              <a:t>Parent environments of functions named in active environments.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2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2E23E-ED69-5788-4631-16BF69CB6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963" y="4427926"/>
            <a:ext cx="7652039" cy="1535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Make sure to select "don't display exited functions"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66939-39C5-7E33-C637-9DDDCB420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environments in PythonTutor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4DCF00-3590-7357-6BF6-3DCCE938D719}"/>
              </a:ext>
            </a:extLst>
          </p:cNvPr>
          <p:cNvSpPr txBox="1"/>
          <p:nvPr/>
        </p:nvSpPr>
        <p:spPr>
          <a:xfrm>
            <a:off x="1000542" y="191861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148CB72-94F2-EA09-FE76-3EABD18D9C73}"/>
              </a:ext>
            </a:extLst>
          </p:cNvPr>
          <p:cNvGrpSpPr/>
          <p:nvPr/>
        </p:nvGrpSpPr>
        <p:grpSpPr>
          <a:xfrm>
            <a:off x="1000542" y="4021469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B8467647-EFDE-15E1-C3A7-488AEF0B1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D601CA9-8443-EA84-8B62-FB1BECE8AB1E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5895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54A3-74A5-9F2D-FD93-6C59B9D5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Visualization of space consumption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80ECB0-C2FF-6327-ED42-F818F1F717E6}"/>
              </a:ext>
            </a:extLst>
          </p:cNvPr>
          <p:cNvSpPr/>
          <p:nvPr/>
        </p:nvSpPr>
        <p:spPr>
          <a:xfrm>
            <a:off x="4590852" y="165911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DA8C7B-ACDA-72DB-9BDF-86C70091135D}"/>
              </a:ext>
            </a:extLst>
          </p:cNvPr>
          <p:cNvSpPr/>
          <p:nvPr/>
        </p:nvSpPr>
        <p:spPr>
          <a:xfrm>
            <a:off x="6473144" y="272512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45E8A46-14C8-6FD0-B6D8-63F915C056A8}"/>
              </a:ext>
            </a:extLst>
          </p:cNvPr>
          <p:cNvSpPr/>
          <p:nvPr/>
        </p:nvSpPr>
        <p:spPr>
          <a:xfrm>
            <a:off x="1015003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A0B11D-BDC1-8631-2A60-B2B366A5CD1F}"/>
              </a:ext>
            </a:extLst>
          </p:cNvPr>
          <p:cNvSpPr/>
          <p:nvPr/>
        </p:nvSpPr>
        <p:spPr>
          <a:xfrm>
            <a:off x="2738462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D72198-5FED-ED01-85F6-586E5E1D9002}"/>
              </a:ext>
            </a:extLst>
          </p:cNvPr>
          <p:cNvSpPr/>
          <p:nvPr/>
        </p:nvSpPr>
        <p:spPr>
          <a:xfrm>
            <a:off x="8229599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2C296F4-2C81-AD3A-8CD6-531D8135A56F}"/>
              </a:ext>
            </a:extLst>
          </p:cNvPr>
          <p:cNvSpPr/>
          <p:nvPr/>
        </p:nvSpPr>
        <p:spPr>
          <a:xfrm>
            <a:off x="1943527" y="272512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D89FD1-BC66-6F25-1267-706597211A3D}"/>
              </a:ext>
            </a:extLst>
          </p:cNvPr>
          <p:cNvSpPr/>
          <p:nvPr/>
        </p:nvSpPr>
        <p:spPr>
          <a:xfrm>
            <a:off x="513179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D2BCB-8F83-55B5-BD60-8F604B9384DE}"/>
              </a:ext>
            </a:extLst>
          </p:cNvPr>
          <p:cNvSpPr/>
          <p:nvPr/>
        </p:nvSpPr>
        <p:spPr>
          <a:xfrm>
            <a:off x="2810282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89F250-CF32-F077-761D-2A3D7745CF01}"/>
              </a:ext>
            </a:extLst>
          </p:cNvPr>
          <p:cNvSpPr/>
          <p:nvPr/>
        </p:nvSpPr>
        <p:spPr>
          <a:xfrm>
            <a:off x="8991197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BB6991-C2AE-8EFD-440B-097B1BB1552C}"/>
              </a:ext>
            </a:extLst>
          </p:cNvPr>
          <p:cNvSpPr/>
          <p:nvPr/>
        </p:nvSpPr>
        <p:spPr>
          <a:xfrm>
            <a:off x="787766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259520-216E-B0E1-8BC2-6F2298696DE3}"/>
              </a:ext>
            </a:extLst>
          </p:cNvPr>
          <p:cNvSpPr/>
          <p:nvPr/>
        </p:nvSpPr>
        <p:spPr>
          <a:xfrm>
            <a:off x="4358208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BDFD8A0-A240-1EB3-D9DE-BFE7F7970B6E}"/>
              </a:ext>
            </a:extLst>
          </p:cNvPr>
          <p:cNvSpPr/>
          <p:nvPr/>
        </p:nvSpPr>
        <p:spPr>
          <a:xfrm>
            <a:off x="586483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76FEDF-7E40-86E3-6439-A95503C2DC79}"/>
              </a:ext>
            </a:extLst>
          </p:cNvPr>
          <p:cNvSpPr/>
          <p:nvPr/>
        </p:nvSpPr>
        <p:spPr>
          <a:xfrm>
            <a:off x="123184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18FC9E2-50CD-7BF1-4FFE-AF7D953962C5}"/>
              </a:ext>
            </a:extLst>
          </p:cNvPr>
          <p:cNvSpPr/>
          <p:nvPr/>
        </p:nvSpPr>
        <p:spPr>
          <a:xfrm>
            <a:off x="7484576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3EEEE7-18A9-8D23-C458-E55CDCE47B71}"/>
              </a:ext>
            </a:extLst>
          </p:cNvPr>
          <p:cNvSpPr/>
          <p:nvPr/>
        </p:nvSpPr>
        <p:spPr>
          <a:xfrm>
            <a:off x="9734747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89B1034-1FC5-65B1-5019-8E47F2750F40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2556270" y="2309565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CC8B5C-BED2-39F7-7478-27C470CC944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203595" y="2309565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10CCCC-253F-2ED7-2E8C-A2195A88872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1627746" y="3375579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11AADA5-7ACE-67E5-6910-4576656E8F75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2556270" y="3375579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2A6FDA-B9F5-6DA7-29E8-D0F9955B84B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1844583" y="4441593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697D2F-8484-645E-F007-D2B0190BC1E9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51205" y="4441593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344553-03FF-59D4-BB40-D4C157A7459E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5744538" y="3375580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AEA953-BA21-BCBC-30FA-C253A833AB7F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7085887" y="3375580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A8F67FA-F6E7-8910-B7AE-8D7A77721DF5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4970951" y="4441595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C41F59D-AB6C-8931-E181-7955A0ED792E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744538" y="4441595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F5F7A38-F02C-A83A-52C1-078C4BEF7BF6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8097319" y="4441595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F97F84D-6E71-4905-F222-87C94D0A4D0F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8490408" y="4441595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D298963-AC84-1117-FEBA-F72F94CAA95A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8842342" y="5507609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4636C68-B341-9A99-2047-9073424324B6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9603940" y="5507609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885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A04-F291-DC18-92ED-E14783A8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Memoization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A1F576-5834-F588-CD7D-30BA1E2AB5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163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D6BD8-0501-671C-DCD6-CAD17200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017AE-C2EF-589F-B8FB-EED60D259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Memoization</a:t>
            </a:r>
            <a:r>
              <a:rPr lang="en-US" dirty="0"/>
              <a:t> is a strategy to reduce redundant computation by remembering the results of previous function calls in a "memo".</a:t>
            </a:r>
          </a:p>
        </p:txBody>
      </p:sp>
    </p:spTree>
    <p:extLst>
      <p:ext uri="{BB962C8B-B14F-4D97-AF65-F5344CB8AC3E}">
        <p14:creationId xmlns:p14="http://schemas.microsoft.com/office/powerpoint/2010/main" val="1565737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172D-CEE8-812E-8917-DE35FB48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memoization</a:t>
            </a:r>
            <a:r>
              <a:rPr lang="en-US" dirty="0"/>
              <a:t> HOF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D60F6-990B-446D-3341-43BD9888E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1E7EB1-A255-0691-4570-1FEDBDA5126D}"/>
              </a:ext>
            </a:extLst>
          </p:cNvPr>
          <p:cNvSpPr txBox="1"/>
          <p:nvPr/>
        </p:nvSpPr>
        <p:spPr>
          <a:xfrm>
            <a:off x="1000542" y="1930400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memo(f):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cache = {}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memoized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n not in cache: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cache[n] = f(n)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cache[n]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memoized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702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74889-E11D-145E-11D6-9A4DB784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Memoizing</a:t>
            </a:r>
            <a:r>
              <a:rPr lang="en-US" dirty="0"/>
              <a:t>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5C299F-F7A3-197F-E8CA-C918793BC3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232114"/>
              </p:ext>
            </p:extLst>
          </p:nvPr>
        </p:nvGraphicFramePr>
        <p:xfrm>
          <a:off x="2686640" y="1930400"/>
          <a:ext cx="4703975" cy="381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8995">
                  <a:extLst>
                    <a:ext uri="{9D8B030D-6E8A-4147-A177-3AD203B41FA5}">
                      <a16:colId xmlns:a16="http://schemas.microsoft.com/office/drawing/2014/main" val="2080355710"/>
                    </a:ext>
                  </a:extLst>
                </a:gridCol>
                <a:gridCol w="1721991">
                  <a:extLst>
                    <a:ext uri="{9D8B030D-6E8A-4147-A177-3AD203B41FA5}">
                      <a16:colId xmlns:a16="http://schemas.microsoft.com/office/drawing/2014/main" val="694358115"/>
                    </a:ext>
                  </a:extLst>
                </a:gridCol>
                <a:gridCol w="2162989">
                  <a:extLst>
                    <a:ext uri="{9D8B030D-6E8A-4147-A177-3AD203B41FA5}">
                      <a16:colId xmlns:a16="http://schemas.microsoft.com/office/drawing/2014/main" val="2763964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</a:rPr>
                        <a:t>n</a:t>
                      </a:r>
                      <a:endParaRPr lang="en-US" sz="28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Original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/>
                        <a:t>Memoized</a:t>
                      </a:r>
                      <a:endParaRPr lang="en-US" sz="28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451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0696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6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170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41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13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50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8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67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19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177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97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21891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39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954353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B69096-D46E-969C-14A4-4ED50FC038A9}"/>
              </a:ext>
            </a:extLst>
          </p:cNvPr>
          <p:cNvSpPr txBox="1"/>
          <p:nvPr/>
        </p:nvSpPr>
        <p:spPr>
          <a:xfrm>
            <a:off x="909536" y="5879068"/>
            <a:ext cx="60992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Video visualization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6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F10B-CAA7-C797-D319-40D32D48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 approach #1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Based on this recursive definition: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  <a:p>
                <a:pPr marL="0" indent="0">
                  <a:buNone/>
                </a:pPr>
                <a:endParaRPr lang="en-US" b="1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 many calls required to calculate </a:t>
                </a:r>
                <a:r>
                  <a:rPr lang="en-US" b="1" dirty="0"/>
                  <a:t>exp(2,16)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Can we do better?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ACF3316-DBCC-49FF-D6A6-F46C5CC8D2A5}"/>
              </a:ext>
            </a:extLst>
          </p:cNvPr>
          <p:cNvSpPr txBox="1"/>
          <p:nvPr/>
        </p:nvSpPr>
        <p:spPr>
          <a:xfrm>
            <a:off x="1000542" y="331587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exp(b, 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b * exp(b, n-1)</a:t>
            </a:r>
          </a:p>
        </p:txBody>
      </p:sp>
    </p:spTree>
    <p:extLst>
      <p:ext uri="{BB962C8B-B14F-4D97-AF65-F5344CB8AC3E}">
        <p14:creationId xmlns:p14="http://schemas.microsoft.com/office/powerpoint/2010/main" val="307129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F10B-CAA7-C797-D319-40D32D48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 approach #2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8596668" cy="49276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Based on this recursive definition: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−1)</m:t>
                                  </m:r>
                                </m:sup>
                              </m:sSup>
                            </m:e>
                          </m:eqAr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𝑒𝑣𝑒𝑛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𝑜𝑑𝑑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000" dirty="0"/>
              </a:p>
              <a:p>
                <a:pPr marL="0" indent="0">
                  <a:buNone/>
                </a:pPr>
                <a:endParaRPr lang="en-US" b="1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How many calls required to calculate </a:t>
                </a:r>
                <a:r>
                  <a:rPr lang="en-US" b="1" dirty="0"/>
                  <a:t>exp(2,16)</a:t>
                </a:r>
                <a:r>
                  <a:rPr lang="en-US" dirty="0"/>
                  <a:t>?</a:t>
                </a:r>
              </a:p>
              <a:p>
                <a:r>
                  <a:rPr lang="en-US" dirty="0"/>
                  <a:t>Some algorithms are more efficient than others!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DF1C9E-3C78-7231-2DE9-4DB11380F7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8596668" cy="4927600"/>
              </a:xfrm>
              <a:blipFill>
                <a:blip r:embed="rId2"/>
                <a:stretch>
                  <a:fillRect l="-284" t="-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ACF3316-DBCC-49FF-D6A6-F46C5CC8D2A5}"/>
              </a:ext>
            </a:extLst>
          </p:cNvPr>
          <p:cNvSpPr txBox="1"/>
          <p:nvPr/>
        </p:nvSpPr>
        <p:spPr>
          <a:xfrm>
            <a:off x="1000542" y="3711804"/>
            <a:ext cx="8273460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% 2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square(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n//2))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 *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n-1) </a:t>
            </a:r>
          </a:p>
        </p:txBody>
      </p:sp>
    </p:spTree>
    <p:extLst>
      <p:ext uri="{BB962C8B-B14F-4D97-AF65-F5344CB8AC3E}">
        <p14:creationId xmlns:p14="http://schemas.microsoft.com/office/powerpoint/2010/main" val="7010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87152F-0540-6CFA-239C-C812E98B2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Orders of Growth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9B7DDA-D4A8-D482-282D-C5C6D1F8C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90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9DB070-6346-810E-B3CF-97DA9BEAD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orders of growth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7897F5-1D01-DE22-66D2-FF38BBD8D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describe the efficiency of an algorithm according to its </a:t>
            </a:r>
            <a:r>
              <a:rPr lang="en-US" b="1" dirty="0"/>
              <a:t>order of growth</a:t>
            </a:r>
            <a:r>
              <a:rPr lang="en-US" dirty="0"/>
              <a:t>, the effect of increasing the size of input on the number of steps required.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E16350-F9B4-1B53-1DF6-A2D1E8024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207030"/>
              </p:ext>
            </p:extLst>
          </p:nvPr>
        </p:nvGraphicFramePr>
        <p:xfrm>
          <a:off x="1061038" y="3010379"/>
          <a:ext cx="8212964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874">
                  <a:extLst>
                    <a:ext uri="{9D8B030D-6E8A-4147-A177-3AD203B41FA5}">
                      <a16:colId xmlns:a16="http://schemas.microsoft.com/office/drawing/2014/main" val="3931970133"/>
                    </a:ext>
                  </a:extLst>
                </a:gridCol>
                <a:gridCol w="5694090">
                  <a:extLst>
                    <a:ext uri="{9D8B030D-6E8A-4147-A177-3AD203B41FA5}">
                      <a16:colId xmlns:a16="http://schemas.microsoft.com/office/drawing/2014/main" val="441169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Order of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245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Exponential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faster than a polynomial function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1015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Quadratic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in proportion to the square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1706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Linear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in direct proportion to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821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Logarithmic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Number of steps increases proportionally to the logarithm of the input size.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3368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Constant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Always takes same number of steps, regardless of input size.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539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836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the front of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many operations will this require for increasing lengths of the list?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00541" y="1930400"/>
            <a:ext cx="10358757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NEW_VAL in front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LINKED_LIST,returning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new linked list.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22993"/>
              </p:ext>
            </p:extLst>
          </p:nvPr>
        </p:nvGraphicFramePr>
        <p:xfrm>
          <a:off x="2917998" y="439429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8385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24848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63960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040158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7891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B878-6A2E-79D7-6BEF-D2A20626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93E52-147D-9414-5196-4842F038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algorithm that takes </a:t>
            </a:r>
            <a:r>
              <a:rPr lang="en-US" b="1" dirty="0"/>
              <a:t>constant time</a:t>
            </a:r>
            <a:r>
              <a:rPr lang="en-US" dirty="0"/>
              <a:t>, always makes a fixed number of operations regardless of the input size.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73F4E60-84DE-27F7-F22E-DBE8B6A9D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0038"/>
              </p:ext>
            </p:extLst>
          </p:nvPr>
        </p:nvGraphicFramePr>
        <p:xfrm>
          <a:off x="976077" y="2754034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List Size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pic>
        <p:nvPicPr>
          <p:cNvPr id="6" name="Picture 5" descr="A graph with numbers and lines&#10;&#10;Description automatically generated">
            <a:extLst>
              <a:ext uri="{FF2B5EF4-FFF2-40B4-BE49-F238E27FC236}">
                <a16:creationId xmlns:a16="http://schemas.microsoft.com/office/drawing/2014/main" id="{4C153F9C-2F0F-7C59-5D8F-62101E2B4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915" y="2754034"/>
            <a:ext cx="5627746" cy="28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3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6C34-7D22-E57C-1969-6B36D04F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Exponentiation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A3398-37D6-0904-85C5-DBEA2CAF6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676263"/>
          </a:xfrm>
        </p:spPr>
        <p:txBody>
          <a:bodyPr>
            <a:normAutofit/>
          </a:bodyPr>
          <a:lstStyle/>
          <a:p>
            <a:r>
              <a:rPr lang="en-US" dirty="0"/>
              <a:t>How many operations will this require for increasing values of 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1F91A-E789-066D-F1B3-B5692EC3C904}"/>
              </a:ext>
            </a:extLst>
          </p:cNvPr>
          <p:cNvSpPr txBox="1"/>
          <p:nvPr/>
        </p:nvSpPr>
        <p:spPr>
          <a:xfrm>
            <a:off x="1000541" y="193040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% 2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square(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n//2))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 *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exp_fast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(b, n-1)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DCECB58-EA16-6E9D-6291-D5FDA9A9F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209494"/>
              </p:ext>
            </p:extLst>
          </p:nvPr>
        </p:nvGraphicFramePr>
        <p:xfrm>
          <a:off x="2917998" y="4480658"/>
          <a:ext cx="3445095" cy="204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478">
                  <a:extLst>
                    <a:ext uri="{9D8B030D-6E8A-4147-A177-3AD203B41FA5}">
                      <a16:colId xmlns:a16="http://schemas.microsoft.com/office/drawing/2014/main" val="2534470846"/>
                    </a:ext>
                  </a:extLst>
                </a:gridCol>
                <a:gridCol w="1800617">
                  <a:extLst>
                    <a:ext uri="{9D8B030D-6E8A-4147-A177-3AD203B41FA5}">
                      <a16:colId xmlns:a16="http://schemas.microsoft.com/office/drawing/2014/main" val="1469436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Operations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39673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3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85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869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1024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250894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8ED1E7A-84DC-0819-B2A7-685623B6BD4C}"/>
              </a:ext>
            </a:extLst>
          </p:cNvPr>
          <p:cNvSpPr txBox="1"/>
          <p:nvPr/>
        </p:nvSpPr>
        <p:spPr>
          <a:xfrm>
            <a:off x="4594668" y="492486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EBB53-914F-C843-2039-23CD71B3B5E6}"/>
              </a:ext>
            </a:extLst>
          </p:cNvPr>
          <p:cNvSpPr txBox="1"/>
          <p:nvPr/>
        </p:nvSpPr>
        <p:spPr>
          <a:xfrm>
            <a:off x="4594668" y="533484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B8F573-3E7D-80AF-FF2E-C0D42842FBE5}"/>
              </a:ext>
            </a:extLst>
          </p:cNvPr>
          <p:cNvSpPr txBox="1"/>
          <p:nvPr/>
        </p:nvSpPr>
        <p:spPr>
          <a:xfrm>
            <a:off x="4594668" y="5725966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4E2E97-25D4-627C-49A2-23381997C64B}"/>
              </a:ext>
            </a:extLst>
          </p:cNvPr>
          <p:cNvSpPr txBox="1"/>
          <p:nvPr/>
        </p:nvSpPr>
        <p:spPr>
          <a:xfrm>
            <a:off x="4594668" y="6126518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0368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117</TotalTime>
  <Words>1384</Words>
  <Application>Microsoft Office PowerPoint</Application>
  <PresentationFormat>Widescreen</PresentationFormat>
  <Paragraphs>347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Cambria Math</vt:lpstr>
      <vt:lpstr>Courier New</vt:lpstr>
      <vt:lpstr>Trebuchet MS</vt:lpstr>
      <vt:lpstr>Wingdings 3</vt:lpstr>
      <vt:lpstr>Facet</vt:lpstr>
      <vt:lpstr>Efficiency</vt:lpstr>
      <vt:lpstr>Exponentiation</vt:lpstr>
      <vt:lpstr>Exponentiation approach #1</vt:lpstr>
      <vt:lpstr>Exponentiation approach #2</vt:lpstr>
      <vt:lpstr> Orders of Growth</vt:lpstr>
      <vt:lpstr>Common orders of growth</vt:lpstr>
      <vt:lpstr>Adding to the front of linked list</vt:lpstr>
      <vt:lpstr>Constant Time</vt:lpstr>
      <vt:lpstr>Fast Exponentiation</vt:lpstr>
      <vt:lpstr>Logarithmic Time</vt:lpstr>
      <vt:lpstr>Finding values in a linked list</vt:lpstr>
      <vt:lpstr>Linear Time</vt:lpstr>
      <vt:lpstr>Counting overlapping items in lists</vt:lpstr>
      <vt:lpstr>Quadratic Time</vt:lpstr>
      <vt:lpstr>Recursive Virahanka-Fibonacci</vt:lpstr>
      <vt:lpstr>Exponential  Time</vt:lpstr>
      <vt:lpstr>Comparing orders of growth</vt:lpstr>
      <vt:lpstr>Big O Notation</vt:lpstr>
      <vt:lpstr>Space</vt:lpstr>
      <vt:lpstr>Space and environments</vt:lpstr>
      <vt:lpstr>Active environments in PythonTutor</vt:lpstr>
      <vt:lpstr>Visualization of space consumption</vt:lpstr>
      <vt:lpstr>Memoization</vt:lpstr>
      <vt:lpstr>Memoization</vt:lpstr>
      <vt:lpstr>A memoization HOF</vt:lpstr>
      <vt:lpstr>Memoizing Virahanka-Fibonacci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Efficiency</dc:title>
  <dc:creator>Tom Stephens</dc:creator>
  <cp:lastModifiedBy>Tom Stephens</cp:lastModifiedBy>
  <cp:revision>4</cp:revision>
  <dcterms:created xsi:type="dcterms:W3CDTF">2023-07-27T20:01:47Z</dcterms:created>
  <dcterms:modified xsi:type="dcterms:W3CDTF">2023-10-20T21:03:19Z</dcterms:modified>
</cp:coreProperties>
</file>