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86" r:id="rId11"/>
    <p:sldId id="266" r:id="rId12"/>
    <p:sldId id="267" r:id="rId13"/>
    <p:sldId id="287"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8" r:id="rId27"/>
    <p:sldId id="282" r:id="rId28"/>
    <p:sldId id="283" r:id="rId29"/>
    <p:sldId id="284" r:id="rId30"/>
    <p:sldId id="28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99" d="100"/>
          <a:sy n="99" d="100"/>
        </p:scale>
        <p:origin x="78"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A5001F-4742-4B0E-AF21-0EA7FFF56E17}" type="datetimeFigureOut">
              <a:rPr lang="en-US" smtClean="0"/>
              <a:t>12/5/2023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A1E67C-EA31-4E72-8B9F-1C3F38423722}" type="slidenum">
              <a:rPr lang="en-US" smtClean="0"/>
              <a:t>‹#›</a:t>
            </a:fld>
            <a:endParaRPr lang="en-US"/>
          </a:p>
        </p:txBody>
      </p:sp>
    </p:spTree>
    <p:extLst>
      <p:ext uri="{BB962C8B-B14F-4D97-AF65-F5344CB8AC3E}">
        <p14:creationId xmlns:p14="http://schemas.microsoft.com/office/powerpoint/2010/main" val="4150950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a1a1cb5c27_0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a1a1cb5c27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a1a1cb5c27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a1a1cb5c27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62d87b8f41_3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62d87b8f41_3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a1a1cb5c27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a1a1cb5c27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a1a1cb5c27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a1a1cb5c27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a1a1cb5c27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a1a1cb5c27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a1a1cb5c27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a1a1cb5c27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a1a1cb5c27_0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a1a1cb5c27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a1a1cb5c27_0_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a1a1cb5c27_0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a1a1cb5c27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2a1a1cb5c27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2a1a1cb5c27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2a1a1cb5c27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a1a1cb5c27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2a1a1cb5c27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62d87b8f41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62d87b8f41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a1a1cb5c27_0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a1a1cb5c27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a1a1cb5c27_0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2a1a1cb5c27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a1a1cb5c27_0_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2a1a1cb5c27_0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a1a1cb5c27_0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2a1a1cb5c27_0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62d87b8f41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262d87b8f41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a1a1cb5c27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a1a1cb5c27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a1a1cb5c27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a1a1cb5c27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a1a1cb5c27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a1a1cb5c27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a1a1cb5c27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a1a1cb5c27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a1a1cb5c27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a1a1cb5c27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a1a1cb5c27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a1a1cb5c27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a1a1cb5c27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a1a1cb5c27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528747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70397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84511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987748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07470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743579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559206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730503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01164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77334" y="1930401"/>
            <a:ext cx="8596668" cy="4110962"/>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974474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650534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04101E-AF47-432D-AFD7-8E25F071F894}"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973695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04101E-AF47-432D-AFD7-8E25F071F894}" type="datetimeFigureOut">
              <a:rPr lang="en-US" smtClean="0"/>
              <a:t>12/5/2023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005511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04101E-AF47-432D-AFD7-8E25F071F894}" type="datetimeFigureOut">
              <a:rPr lang="en-US" smtClean="0"/>
              <a:t>12/5/2023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607045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4101E-AF47-432D-AFD7-8E25F071F894}" type="datetimeFigureOut">
              <a:rPr lang="en-US" smtClean="0"/>
              <a:t>12/5/2023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484483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04101E-AF47-432D-AFD7-8E25F071F894}"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985510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
        <p:nvSpPr>
          <p:cNvPr id="5" name="Date Placeholder 4"/>
          <p:cNvSpPr>
            <a:spLocks noGrp="1"/>
          </p:cNvSpPr>
          <p:nvPr>
            <p:ph type="dt" sz="half" idx="10"/>
          </p:nvPr>
        </p:nvSpPr>
        <p:spPr/>
        <p:txBody>
          <a:bodyPr/>
          <a:lstStyle/>
          <a:p>
            <a:fld id="{1304101E-AF47-432D-AFD7-8E25F071F894}" type="datetimeFigureOut">
              <a:rPr lang="en-US" smtClean="0"/>
              <a:t>12/5/2023</a:t>
            </a:fld>
            <a:endParaRPr lang="en-US"/>
          </a:p>
        </p:txBody>
      </p:sp>
    </p:spTree>
    <p:extLst>
      <p:ext uri="{BB962C8B-B14F-4D97-AF65-F5344CB8AC3E}">
        <p14:creationId xmlns:p14="http://schemas.microsoft.com/office/powerpoint/2010/main" val="3616203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1930401"/>
            <a:ext cx="8596668" cy="4110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04101E-AF47-432D-AFD7-8E25F071F894}" type="datetimeFigureOut">
              <a:rPr lang="en-US" smtClean="0"/>
              <a:t>12/5/2023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C7F1683-A07E-4CF5-8767-C0311F34AD57}" type="slidenum">
              <a:rPr lang="en-US" smtClean="0"/>
              <a:t>‹#›</a:t>
            </a:fld>
            <a:endParaRPr lang="en-US"/>
          </a:p>
        </p:txBody>
      </p:sp>
    </p:spTree>
    <p:extLst>
      <p:ext uri="{BB962C8B-B14F-4D97-AF65-F5344CB8AC3E}">
        <p14:creationId xmlns:p14="http://schemas.microsoft.com/office/powerpoint/2010/main" val="123238872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en.wikipedia.org/wiki/Diffie%E2%80%93Hellman_key_exchang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M-0qt6tdHzk"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1.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3CB0C-B1F0-84C2-69C4-5E14111E358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EFD59BC-C82B-9350-7716-F96F9C6993A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03803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6A0909-BB43-0ED5-2EC6-48EC91F6CDCD}"/>
              </a:ext>
            </a:extLst>
          </p:cNvPr>
          <p:cNvSpPr>
            <a:spLocks noGrp="1"/>
          </p:cNvSpPr>
          <p:nvPr>
            <p:ph type="title"/>
          </p:nvPr>
        </p:nvSpPr>
        <p:spPr/>
        <p:txBody>
          <a:bodyPr/>
          <a:lstStyle/>
          <a:p>
            <a:r>
              <a:rPr lang="en-US" dirty="0"/>
              <a:t>A Simple Encryption</a:t>
            </a:r>
          </a:p>
        </p:txBody>
      </p:sp>
      <p:sp>
        <p:nvSpPr>
          <p:cNvPr id="5" name="Content Placeholder 4">
            <a:extLst>
              <a:ext uri="{FF2B5EF4-FFF2-40B4-BE49-F238E27FC236}">
                <a16:creationId xmlns:a16="http://schemas.microsoft.com/office/drawing/2014/main" id="{851E94CD-C85B-33E1-5671-E13CDDE7E154}"/>
              </a:ext>
            </a:extLst>
          </p:cNvPr>
          <p:cNvSpPr>
            <a:spLocks noGrp="1"/>
          </p:cNvSpPr>
          <p:nvPr>
            <p:ph idx="1"/>
          </p:nvPr>
        </p:nvSpPr>
        <p:spPr>
          <a:xfrm>
            <a:off x="677334" y="3876675"/>
            <a:ext cx="8596668" cy="2164688"/>
          </a:xfrm>
        </p:spPr>
        <p:txBody>
          <a:bodyPr/>
          <a:lstStyle/>
          <a:p>
            <a:endParaRPr lang="en-US" dirty="0"/>
          </a:p>
        </p:txBody>
      </p:sp>
      <p:sp>
        <p:nvSpPr>
          <p:cNvPr id="6" name="TextBox 5">
            <a:extLst>
              <a:ext uri="{FF2B5EF4-FFF2-40B4-BE49-F238E27FC236}">
                <a16:creationId xmlns:a16="http://schemas.microsoft.com/office/drawing/2014/main" id="{06236572-AEE0-8A7F-4060-61B33C0DC801}"/>
              </a:ext>
            </a:extLst>
          </p:cNvPr>
          <p:cNvSpPr txBox="1"/>
          <p:nvPr/>
        </p:nvSpPr>
        <p:spPr>
          <a:xfrm>
            <a:off x="1016700" y="1927225"/>
            <a:ext cx="8257302" cy="1754326"/>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def </a:t>
            </a:r>
            <a:r>
              <a:rPr lang="en-US" b="1" dirty="0" err="1">
                <a:latin typeface="Courier New" panose="02070309020205020404" pitchFamily="49" charset="0"/>
                <a:cs typeface="Courier New" panose="02070309020205020404" pitchFamily="49" charset="0"/>
              </a:rPr>
              <a:t>simple_encrypt</a:t>
            </a:r>
            <a:r>
              <a:rPr lang="en-US" b="1" dirty="0">
                <a:latin typeface="Courier New" panose="02070309020205020404" pitchFamily="49" charset="0"/>
                <a:cs typeface="Courier New" panose="02070309020205020404" pitchFamily="49" charset="0"/>
              </a:rPr>
              <a:t>(message, key):</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encrypted_letters</a:t>
            </a:r>
            <a:r>
              <a:rPr lang="en-US" b="1" dirty="0">
                <a:latin typeface="Courier New" panose="02070309020205020404" pitchFamily="49" charset="0"/>
                <a:cs typeface="Courier New" panose="02070309020205020404" pitchFamily="49" charset="0"/>
              </a:rPr>
              <a:t> = []</a:t>
            </a:r>
          </a:p>
          <a:p>
            <a:r>
              <a:rPr lang="en-US" b="1" dirty="0">
                <a:latin typeface="Courier New" panose="02070309020205020404" pitchFamily="49" charset="0"/>
                <a:cs typeface="Courier New" panose="02070309020205020404" pitchFamily="49" charset="0"/>
              </a:rPr>
              <a:t>  for letter in message:</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encrypted_letters.append</a:t>
            </a:r>
            <a:r>
              <a:rPr lang="en-US" b="1" dirty="0">
                <a:latin typeface="Courier New" panose="02070309020205020404" pitchFamily="49" charset="0"/>
                <a:cs typeface="Courier New" panose="02070309020205020404" pitchFamily="49" charset="0"/>
              </a:rPr>
              <a:t>(chr(</a:t>
            </a:r>
            <a:r>
              <a:rPr lang="en-US" b="1" dirty="0" err="1">
                <a:latin typeface="Courier New" panose="02070309020205020404" pitchFamily="49" charset="0"/>
                <a:cs typeface="Courier New" panose="02070309020205020404" pitchFamily="49" charset="0"/>
              </a:rPr>
              <a:t>ord</a:t>
            </a:r>
            <a:r>
              <a:rPr lang="en-US" b="1" dirty="0">
                <a:latin typeface="Courier New" panose="02070309020205020404" pitchFamily="49" charset="0"/>
                <a:cs typeface="Courier New" panose="02070309020205020404" pitchFamily="49" charset="0"/>
              </a:rPr>
              <a:t>(letter) + key))</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return ''.join(</a:t>
            </a:r>
            <a:r>
              <a:rPr lang="en-US" b="1" dirty="0" err="1">
                <a:latin typeface="Courier New" panose="02070309020205020404" pitchFamily="49" charset="0"/>
                <a:cs typeface="Courier New" panose="02070309020205020404" pitchFamily="49" charset="0"/>
              </a:rPr>
              <a:t>encrypted_letters</a:t>
            </a:r>
            <a:r>
              <a:rPr lang="en-US" b="1" dirty="0">
                <a:latin typeface="Courier New" panose="02070309020205020404" pitchFamily="49" charset="0"/>
                <a:cs typeface="Courier New" panose="02070309020205020404" pitchFamily="49" charset="0"/>
              </a:rPr>
              <a:t>)</a:t>
            </a:r>
          </a:p>
        </p:txBody>
      </p:sp>
      <p:sp>
        <p:nvSpPr>
          <p:cNvPr id="7" name="TextBox 6">
            <a:extLst>
              <a:ext uri="{FF2B5EF4-FFF2-40B4-BE49-F238E27FC236}">
                <a16:creationId xmlns:a16="http://schemas.microsoft.com/office/drawing/2014/main" id="{B4D2AF7E-97F5-66A0-7815-CFB0C69D46ED}"/>
              </a:ext>
            </a:extLst>
          </p:cNvPr>
          <p:cNvSpPr txBox="1"/>
          <p:nvPr/>
        </p:nvSpPr>
        <p:spPr>
          <a:xfrm>
            <a:off x="1016700" y="3873500"/>
            <a:ext cx="8257302" cy="923330"/>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print(</a:t>
            </a:r>
            <a:r>
              <a:rPr lang="en-US" b="1" dirty="0" err="1">
                <a:latin typeface="Courier New" panose="02070309020205020404" pitchFamily="49" charset="0"/>
                <a:cs typeface="Courier New" panose="02070309020205020404" pitchFamily="49" charset="0"/>
              </a:rPr>
              <a:t>simple_encrypt</a:t>
            </a:r>
            <a:r>
              <a:rPr lang="en-US" b="1" dirty="0">
                <a:latin typeface="Courier New" panose="02070309020205020404" pitchFamily="49" charset="0"/>
                <a:cs typeface="Courier New" panose="02070309020205020404" pitchFamily="49" charset="0"/>
              </a:rPr>
              <a:t>("hello", 0))</a:t>
            </a:r>
          </a:p>
          <a:p>
            <a:r>
              <a:rPr lang="en-US" b="1" dirty="0">
                <a:latin typeface="Courier New" panose="02070309020205020404" pitchFamily="49" charset="0"/>
                <a:cs typeface="Courier New" panose="02070309020205020404" pitchFamily="49" charset="0"/>
              </a:rPr>
              <a:t>print(</a:t>
            </a:r>
            <a:r>
              <a:rPr lang="en-US" b="1" dirty="0" err="1">
                <a:latin typeface="Courier New" panose="02070309020205020404" pitchFamily="49" charset="0"/>
                <a:cs typeface="Courier New" panose="02070309020205020404" pitchFamily="49" charset="0"/>
              </a:rPr>
              <a:t>simple_encrypt</a:t>
            </a:r>
            <a:r>
              <a:rPr lang="en-US" b="1" dirty="0">
                <a:latin typeface="Courier New" panose="02070309020205020404" pitchFamily="49" charset="0"/>
                <a:cs typeface="Courier New" panose="02070309020205020404" pitchFamily="49" charset="0"/>
              </a:rPr>
              <a:t>("hello", 1))</a:t>
            </a:r>
          </a:p>
          <a:p>
            <a:r>
              <a:rPr lang="en-US" b="1" dirty="0">
                <a:latin typeface="Courier New" panose="02070309020205020404" pitchFamily="49" charset="0"/>
                <a:cs typeface="Courier New" panose="02070309020205020404" pitchFamily="49" charset="0"/>
              </a:rPr>
              <a:t>print(</a:t>
            </a:r>
            <a:r>
              <a:rPr lang="en-US" b="1" dirty="0" err="1">
                <a:latin typeface="Courier New" panose="02070309020205020404" pitchFamily="49" charset="0"/>
                <a:cs typeface="Courier New" panose="02070309020205020404" pitchFamily="49" charset="0"/>
              </a:rPr>
              <a:t>simple_encrypt</a:t>
            </a:r>
            <a:r>
              <a:rPr lang="en-US" b="1" dirty="0">
                <a:latin typeface="Courier New" panose="02070309020205020404" pitchFamily="49" charset="0"/>
                <a:cs typeface="Courier New" panose="02070309020205020404" pitchFamily="49" charset="0"/>
              </a:rPr>
              <a:t>("hello", 2))</a:t>
            </a:r>
          </a:p>
        </p:txBody>
      </p:sp>
      <p:sp>
        <p:nvSpPr>
          <p:cNvPr id="8" name="TextBox 7">
            <a:extLst>
              <a:ext uri="{FF2B5EF4-FFF2-40B4-BE49-F238E27FC236}">
                <a16:creationId xmlns:a16="http://schemas.microsoft.com/office/drawing/2014/main" id="{44C12307-AAB1-187B-2929-4923A50F08DD}"/>
              </a:ext>
            </a:extLst>
          </p:cNvPr>
          <p:cNvSpPr txBox="1"/>
          <p:nvPr/>
        </p:nvSpPr>
        <p:spPr>
          <a:xfrm>
            <a:off x="6096000" y="3873500"/>
            <a:ext cx="3095625" cy="923330"/>
          </a:xfrm>
          <a:prstGeom prst="rect">
            <a:avLst/>
          </a:prstGeom>
          <a:solidFill>
            <a:schemeClr val="bg1">
              <a:lumMod val="95000"/>
            </a:schemeClr>
          </a:solidFill>
        </p:spPr>
        <p:txBody>
          <a:bodyPr wrap="square" rtlCol="0">
            <a:spAutoFit/>
          </a:bodyPr>
          <a:lstStyle/>
          <a:p>
            <a:r>
              <a:rPr lang="en-US" b="1" dirty="0">
                <a:solidFill>
                  <a:schemeClr val="accent2"/>
                </a:solidFill>
                <a:latin typeface="Courier New" panose="02070309020205020404" pitchFamily="49" charset="0"/>
                <a:cs typeface="Courier New" panose="02070309020205020404" pitchFamily="49" charset="0"/>
              </a:rPr>
              <a:t># "hello"</a:t>
            </a:r>
          </a:p>
          <a:p>
            <a:r>
              <a:rPr lang="en-US" b="1" dirty="0">
                <a:solidFill>
                  <a:schemeClr val="accent2"/>
                </a:solidFill>
                <a:latin typeface="Courier New" panose="02070309020205020404" pitchFamily="49" charset="0"/>
                <a:cs typeface="Courier New" panose="02070309020205020404" pitchFamily="49" charset="0"/>
              </a:rPr>
              <a:t># "</a:t>
            </a:r>
            <a:r>
              <a:rPr lang="en-US" b="1" dirty="0" err="1">
                <a:solidFill>
                  <a:schemeClr val="accent2"/>
                </a:solidFill>
                <a:latin typeface="Courier New" panose="02070309020205020404" pitchFamily="49" charset="0"/>
                <a:cs typeface="Courier New" panose="02070309020205020404" pitchFamily="49" charset="0"/>
              </a:rPr>
              <a:t>ifmmp</a:t>
            </a:r>
            <a:r>
              <a:rPr lang="en-US" b="1" dirty="0">
                <a:solidFill>
                  <a:schemeClr val="accent2"/>
                </a:solidFill>
                <a:latin typeface="Courier New" panose="02070309020205020404" pitchFamily="49" charset="0"/>
                <a:cs typeface="Courier New" panose="02070309020205020404" pitchFamily="49" charset="0"/>
              </a:rPr>
              <a:t>"</a:t>
            </a:r>
          </a:p>
          <a:p>
            <a:r>
              <a:rPr lang="en-US" b="1" dirty="0">
                <a:solidFill>
                  <a:schemeClr val="accent2"/>
                </a:solidFill>
                <a:latin typeface="Courier New" panose="02070309020205020404" pitchFamily="49" charset="0"/>
                <a:cs typeface="Courier New" panose="02070309020205020404" pitchFamily="49" charset="0"/>
              </a:rPr>
              <a:t># "</a:t>
            </a:r>
            <a:r>
              <a:rPr lang="en-US" b="1" dirty="0" err="1">
                <a:solidFill>
                  <a:schemeClr val="accent2"/>
                </a:solidFill>
                <a:latin typeface="Courier New" panose="02070309020205020404" pitchFamily="49" charset="0"/>
                <a:cs typeface="Courier New" panose="02070309020205020404" pitchFamily="49" charset="0"/>
              </a:rPr>
              <a:t>jgnnq</a:t>
            </a:r>
            <a:r>
              <a:rPr lang="en-US" b="1" dirty="0">
                <a:solidFill>
                  <a:schemeClr val="accent2"/>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74042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2"/>
          <p:cNvSpPr txBox="1">
            <a:spLocks noGrp="1"/>
          </p:cNvSpPr>
          <p:nvPr>
            <p:ph type="title"/>
          </p:nvPr>
        </p:nvSpPr>
        <p:spPr/>
        <p:txBody>
          <a:bodyPr spcFirstLastPara="1" vert="horz" wrap="square" lIns="121900" tIns="121900" rIns="121900" bIns="121900" rtlCol="0" anchor="t" anchorCtr="0">
            <a:normAutofit/>
          </a:bodyPr>
          <a:lstStyle/>
          <a:p>
            <a:r>
              <a:rPr lang="en-US" dirty="0"/>
              <a:t>Is our simple example secure? </a:t>
            </a:r>
          </a:p>
        </p:txBody>
      </p:sp>
      <p:sp>
        <p:nvSpPr>
          <p:cNvPr id="4" name="Content Placeholder 3">
            <a:extLst>
              <a:ext uri="{FF2B5EF4-FFF2-40B4-BE49-F238E27FC236}">
                <a16:creationId xmlns:a16="http://schemas.microsoft.com/office/drawing/2014/main" id="{FEE996B6-872B-BF96-D3F0-2618077E6895}"/>
              </a:ext>
            </a:extLst>
          </p:cNvPr>
          <p:cNvSpPr>
            <a:spLocks noGrp="1"/>
          </p:cNvSpPr>
          <p:nvPr>
            <p:ph idx="1"/>
          </p:nvPr>
        </p:nvSpPr>
        <p:spPr/>
        <p:txBody>
          <a:bodyPr/>
          <a:lstStyle/>
          <a:p>
            <a:r>
              <a:rPr lang="en" dirty="0"/>
              <a:t>How could you crack it?</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3"/>
          <p:cNvSpPr txBox="1">
            <a:spLocks noGrp="1"/>
          </p:cNvSpPr>
          <p:nvPr>
            <p:ph type="title"/>
          </p:nvPr>
        </p:nvSpPr>
        <p:spPr>
          <a:prstGeom prst="rect">
            <a:avLst/>
          </a:prstGeom>
        </p:spPr>
        <p:txBody>
          <a:bodyPr spcFirstLastPara="1" vert="horz" wrap="square" lIns="121900" tIns="121900" rIns="121900" bIns="121900" rtlCol="0" anchor="t" anchorCtr="0">
            <a:normAutofit fontScale="90000"/>
          </a:bodyPr>
          <a:lstStyle/>
          <a:p>
            <a:r>
              <a:rPr lang="en"/>
              <a:t>Is our simple example secure? How could you crack it?</a:t>
            </a:r>
            <a:endParaRPr/>
          </a:p>
        </p:txBody>
      </p:sp>
      <p:sp>
        <p:nvSpPr>
          <p:cNvPr id="139" name="Google Shape;139;p23"/>
          <p:cNvSpPr txBox="1">
            <a:spLocks noGrp="1"/>
          </p:cNvSpPr>
          <p:nvPr>
            <p:ph idx="1"/>
          </p:nvPr>
        </p:nvSpPr>
        <p:spPr>
          <a:prstGeom prst="rect">
            <a:avLst/>
          </a:prstGeom>
        </p:spPr>
        <p:txBody>
          <a:bodyPr spcFirstLastPara="1" vert="horz" wrap="square" lIns="121900" tIns="121900" rIns="121900" bIns="121900" rtlCol="0" anchor="t" anchorCtr="0">
            <a:normAutofit/>
          </a:bodyPr>
          <a:lstStyle/>
          <a:p>
            <a:r>
              <a:rPr lang="en" dirty="0"/>
              <a:t>Maybe just try all possible keys and see what the resulting message would look like?</a:t>
            </a:r>
            <a:endParaRPr dirty="0"/>
          </a:p>
          <a:p>
            <a:pPr>
              <a:spcBef>
                <a:spcPts val="1600"/>
              </a:spcBef>
            </a:pPr>
            <a:r>
              <a:rPr lang="en" dirty="0"/>
              <a:t>For our specific code there are really about 150,000 possible “letters” you could shift to. So a computer could easily run through all 150,000 “possible keys” to find the answer.</a:t>
            </a:r>
            <a:endParaRPr dirty="0"/>
          </a:p>
          <a:p>
            <a:pPr>
              <a:spcBef>
                <a:spcPts val="1600"/>
              </a:spcBef>
              <a:spcAft>
                <a:spcPts val="1600"/>
              </a:spcAft>
            </a:pPr>
            <a:r>
              <a:rPr lang="en" dirty="0"/>
              <a:t>Maybe just figure out where the “spaces” are between words since it should be a letter that repeats in word sized intervals.</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DBBF2A-5F65-68CB-6AC5-9ACB00709715}"/>
              </a:ext>
            </a:extLst>
          </p:cNvPr>
          <p:cNvSpPr>
            <a:spLocks noGrp="1"/>
          </p:cNvSpPr>
          <p:nvPr>
            <p:ph type="title"/>
          </p:nvPr>
        </p:nvSpPr>
        <p:spPr/>
        <p:txBody>
          <a:bodyPr/>
          <a:lstStyle/>
          <a:p>
            <a:r>
              <a:rPr lang="en-US" dirty="0"/>
              <a:t>Secure Encryption Example</a:t>
            </a:r>
          </a:p>
        </p:txBody>
      </p:sp>
      <p:sp>
        <p:nvSpPr>
          <p:cNvPr id="5" name="Content Placeholder 4">
            <a:extLst>
              <a:ext uri="{FF2B5EF4-FFF2-40B4-BE49-F238E27FC236}">
                <a16:creationId xmlns:a16="http://schemas.microsoft.com/office/drawing/2014/main" id="{AD8F1941-CD62-0317-9C30-B08873E9FAE0}"/>
              </a:ext>
            </a:extLst>
          </p:cNvPr>
          <p:cNvSpPr>
            <a:spLocks noGrp="1"/>
          </p:cNvSpPr>
          <p:nvPr>
            <p:ph idx="1"/>
          </p:nvPr>
        </p:nvSpPr>
        <p:spPr>
          <a:xfrm>
            <a:off x="677334" y="5799836"/>
            <a:ext cx="8596668" cy="897127"/>
          </a:xfrm>
        </p:spPr>
        <p:txBody>
          <a:bodyPr>
            <a:normAutofit/>
          </a:bodyPr>
          <a:lstStyle/>
          <a:p>
            <a:r>
              <a:rPr lang="en-US" dirty="0"/>
              <a:t>Does not use a letter shift/swap/map. Uses current cryptography.</a:t>
            </a:r>
          </a:p>
          <a:p>
            <a:r>
              <a:rPr lang="en-US" dirty="0"/>
              <a:t>Take BYU Math 485 for more details.</a:t>
            </a:r>
          </a:p>
          <a:p>
            <a:endParaRPr lang="en-US" dirty="0"/>
          </a:p>
        </p:txBody>
      </p:sp>
      <p:sp>
        <p:nvSpPr>
          <p:cNvPr id="6" name="TextBox 5">
            <a:extLst>
              <a:ext uri="{FF2B5EF4-FFF2-40B4-BE49-F238E27FC236}">
                <a16:creationId xmlns:a16="http://schemas.microsoft.com/office/drawing/2014/main" id="{E90AF1BD-3A92-2988-26EA-067194886A09}"/>
              </a:ext>
            </a:extLst>
          </p:cNvPr>
          <p:cNvSpPr txBox="1"/>
          <p:nvPr/>
        </p:nvSpPr>
        <p:spPr>
          <a:xfrm>
            <a:off x="1016700" y="1360297"/>
            <a:ext cx="8934696" cy="286232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def </a:t>
            </a:r>
            <a:r>
              <a:rPr lang="en-US" b="1" dirty="0" err="1">
                <a:latin typeface="Courier New" panose="02070309020205020404" pitchFamily="49" charset="0"/>
                <a:cs typeface="Courier New" panose="02070309020205020404" pitchFamily="49" charset="0"/>
              </a:rPr>
              <a:t>encryption_example</a:t>
            </a:r>
            <a:r>
              <a:rPr lang="en-US" b="1" dirty="0">
                <a:latin typeface="Courier New" panose="02070309020205020404" pitchFamily="49" charset="0"/>
                <a:cs typeface="Courier New" panose="02070309020205020404" pitchFamily="49" charset="0"/>
              </a:rPr>
              <a:t>(message):</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key = </a:t>
            </a:r>
            <a:r>
              <a:rPr lang="en-US" b="1" dirty="0" err="1">
                <a:latin typeface="Courier New" panose="02070309020205020404" pitchFamily="49" charset="0"/>
                <a:cs typeface="Courier New" panose="02070309020205020404" pitchFamily="49" charset="0"/>
              </a:rPr>
              <a:t>Fernet.generate_key</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fernet = Fernet(key)</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encypted_message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fernet.encrypt</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message.encode</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decrypted_messsage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fernet.decrypt</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encypted_message</a:t>
            </a:r>
            <a:r>
              <a:rPr lang="en-US" b="1" dirty="0">
                <a:latin typeface="Courier New" panose="02070309020205020404" pitchFamily="49" charset="0"/>
                <a:cs typeface="Courier New" panose="02070309020205020404" pitchFamily="49" charset="0"/>
              </a:rPr>
              <a:t>).decode()</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print("message: ", message)</a:t>
            </a:r>
          </a:p>
          <a:p>
            <a:r>
              <a:rPr lang="en-US" b="1" dirty="0">
                <a:latin typeface="Courier New" panose="02070309020205020404" pitchFamily="49" charset="0"/>
                <a:cs typeface="Courier New" panose="02070309020205020404" pitchFamily="49" charset="0"/>
              </a:rPr>
              <a:t>  print("encrypted: ", </a:t>
            </a:r>
            <a:r>
              <a:rPr lang="en-US" b="1" dirty="0" err="1">
                <a:latin typeface="Courier New" panose="02070309020205020404" pitchFamily="49" charset="0"/>
                <a:cs typeface="Courier New" panose="02070309020205020404" pitchFamily="49" charset="0"/>
              </a:rPr>
              <a:t>encypted_message</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print("decrypted string: ", </a:t>
            </a:r>
            <a:r>
              <a:rPr lang="en-US" b="1" dirty="0" err="1">
                <a:latin typeface="Courier New" panose="02070309020205020404" pitchFamily="49" charset="0"/>
                <a:cs typeface="Courier New" panose="02070309020205020404" pitchFamily="49" charset="0"/>
              </a:rPr>
              <a:t>decrypted_messsage</a:t>
            </a:r>
            <a:r>
              <a:rPr lang="en-US" b="1" dirty="0">
                <a:latin typeface="Courier New" panose="02070309020205020404" pitchFamily="49" charset="0"/>
                <a:cs typeface="Courier New" panose="02070309020205020404" pitchFamily="49" charset="0"/>
              </a:rPr>
              <a:t>)</a:t>
            </a:r>
          </a:p>
        </p:txBody>
      </p:sp>
      <p:sp>
        <p:nvSpPr>
          <p:cNvPr id="9" name="TextBox 8">
            <a:extLst>
              <a:ext uri="{FF2B5EF4-FFF2-40B4-BE49-F238E27FC236}">
                <a16:creationId xmlns:a16="http://schemas.microsoft.com/office/drawing/2014/main" id="{A14F9777-F766-43F5-6064-C179DBD7126D}"/>
              </a:ext>
            </a:extLst>
          </p:cNvPr>
          <p:cNvSpPr txBox="1"/>
          <p:nvPr/>
        </p:nvSpPr>
        <p:spPr>
          <a:xfrm>
            <a:off x="1016700" y="4272563"/>
            <a:ext cx="8934696" cy="1477328"/>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message:  hello</a:t>
            </a:r>
          </a:p>
          <a:p>
            <a:r>
              <a:rPr lang="en-US" b="1" dirty="0">
                <a:latin typeface="Courier New" panose="02070309020205020404" pitchFamily="49" charset="0"/>
                <a:cs typeface="Courier New" panose="02070309020205020404" pitchFamily="49" charset="0"/>
              </a:rPr>
              <a:t>encrypted:  b'</a:t>
            </a:r>
            <a:r>
              <a:rPr lang="en-US" b="1" dirty="0">
                <a:solidFill>
                  <a:schemeClr val="accent2"/>
                </a:solidFill>
                <a:latin typeface="Courier New" panose="02070309020205020404" pitchFamily="49" charset="0"/>
                <a:cs typeface="Courier New" panose="02070309020205020404" pitchFamily="49" charset="0"/>
              </a:rPr>
              <a:t>gAAAAABlb1NmiBwzZ0Jj4z3MCtAyEGy9KW_6lBbwl8n3_XXzt2kqNLJ9ns35EWMXy4dZ8S06c5DsViIlWhsyL5sZyJ-CcZZMeQ=='</a:t>
            </a:r>
          </a:p>
          <a:p>
            <a:r>
              <a:rPr lang="en-US" b="1" dirty="0">
                <a:latin typeface="Courier New" panose="02070309020205020404" pitchFamily="49" charset="0"/>
                <a:cs typeface="Courier New" panose="02070309020205020404" pitchFamily="49" charset="0"/>
              </a:rPr>
              <a:t>decrypted string:  hello</a:t>
            </a:r>
          </a:p>
        </p:txBody>
      </p:sp>
    </p:spTree>
    <p:extLst>
      <p:ext uri="{BB962C8B-B14F-4D97-AF65-F5344CB8AC3E}">
        <p14:creationId xmlns:p14="http://schemas.microsoft.com/office/powerpoint/2010/main" val="245380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5"/>
          <p:cNvSpPr txBox="1">
            <a:spLocks noGrp="1"/>
          </p:cNvSpPr>
          <p:nvPr>
            <p:ph type="title"/>
          </p:nvPr>
        </p:nvSpPr>
        <p:spPr>
          <a:xfrm>
            <a:off x="415600" y="593367"/>
            <a:ext cx="11360800" cy="908800"/>
          </a:xfrm>
          <a:prstGeom prst="rect">
            <a:avLst/>
          </a:prstGeom>
        </p:spPr>
        <p:txBody>
          <a:bodyPr spcFirstLastPara="1" vert="horz" wrap="square" lIns="121900" tIns="121900" rIns="121900" bIns="121900" rtlCol="0" anchor="t" anchorCtr="0">
            <a:normAutofit/>
          </a:bodyPr>
          <a:lstStyle/>
          <a:p>
            <a:r>
              <a:rPr lang="en" dirty="0"/>
              <a:t>Back to our example….</a:t>
            </a:r>
            <a:endParaRPr dirty="0"/>
          </a:p>
        </p:txBody>
      </p:sp>
      <p:pic>
        <p:nvPicPr>
          <p:cNvPr id="156" name="Google Shape;156;p25"/>
          <p:cNvPicPr preferRelativeResize="0"/>
          <p:nvPr/>
        </p:nvPicPr>
        <p:blipFill>
          <a:blip r:embed="rId3">
            <a:alphaModFix/>
          </a:blip>
          <a:stretch>
            <a:fillRect/>
          </a:stretch>
        </p:blipFill>
        <p:spPr>
          <a:xfrm>
            <a:off x="187001" y="3220938"/>
            <a:ext cx="4178300" cy="3137061"/>
          </a:xfrm>
          <a:prstGeom prst="rect">
            <a:avLst/>
          </a:prstGeom>
          <a:noFill/>
          <a:ln>
            <a:noFill/>
          </a:ln>
        </p:spPr>
      </p:pic>
      <p:pic>
        <p:nvPicPr>
          <p:cNvPr id="157" name="Google Shape;157;p25"/>
          <p:cNvPicPr preferRelativeResize="0"/>
          <p:nvPr/>
        </p:nvPicPr>
        <p:blipFill>
          <a:blip r:embed="rId4">
            <a:alphaModFix/>
          </a:blip>
          <a:stretch>
            <a:fillRect/>
          </a:stretch>
        </p:blipFill>
        <p:spPr>
          <a:xfrm>
            <a:off x="7369509" y="1480568"/>
            <a:ext cx="4706761" cy="3137065"/>
          </a:xfrm>
          <a:prstGeom prst="rect">
            <a:avLst/>
          </a:prstGeom>
          <a:noFill/>
          <a:ln>
            <a:noFill/>
          </a:ln>
        </p:spPr>
      </p:pic>
      <p:cxnSp>
        <p:nvCxnSpPr>
          <p:cNvPr id="158" name="Google Shape;158;p25"/>
          <p:cNvCxnSpPr/>
          <p:nvPr/>
        </p:nvCxnSpPr>
        <p:spPr>
          <a:xfrm rot="10800000" flipH="1">
            <a:off x="4162400" y="4327467"/>
            <a:ext cx="3158400" cy="908800"/>
          </a:xfrm>
          <a:prstGeom prst="straightConnector1">
            <a:avLst/>
          </a:prstGeom>
          <a:noFill/>
          <a:ln w="76200" cap="flat" cmpd="sng">
            <a:solidFill>
              <a:srgbClr val="00FF00"/>
            </a:solidFill>
            <a:prstDash val="solid"/>
            <a:round/>
            <a:headEnd type="none" w="med" len="med"/>
            <a:tailEnd type="triangle" w="med" len="med"/>
          </a:ln>
        </p:spPr>
      </p:cxnSp>
      <p:pic>
        <p:nvPicPr>
          <p:cNvPr id="159" name="Google Shape;159;p25"/>
          <p:cNvPicPr preferRelativeResize="0"/>
          <p:nvPr/>
        </p:nvPicPr>
        <p:blipFill>
          <a:blip r:embed="rId5">
            <a:alphaModFix/>
          </a:blip>
          <a:stretch>
            <a:fillRect/>
          </a:stretch>
        </p:blipFill>
        <p:spPr>
          <a:xfrm>
            <a:off x="6389500" y="4820833"/>
            <a:ext cx="1981200" cy="1981200"/>
          </a:xfrm>
          <a:prstGeom prst="rect">
            <a:avLst/>
          </a:prstGeom>
          <a:noFill/>
          <a:ln>
            <a:noFill/>
          </a:ln>
        </p:spPr>
      </p:pic>
      <p:pic>
        <p:nvPicPr>
          <p:cNvPr id="160" name="Google Shape;160;p25"/>
          <p:cNvPicPr preferRelativeResize="0"/>
          <p:nvPr/>
        </p:nvPicPr>
        <p:blipFill>
          <a:blip r:embed="rId6">
            <a:alphaModFix/>
          </a:blip>
          <a:stretch>
            <a:fillRect/>
          </a:stretch>
        </p:blipFill>
        <p:spPr>
          <a:xfrm>
            <a:off x="3798667" y="2133601"/>
            <a:ext cx="3522131" cy="1981199"/>
          </a:xfrm>
          <a:prstGeom prst="rect">
            <a:avLst/>
          </a:prstGeom>
          <a:noFill/>
          <a:ln>
            <a:noFill/>
          </a:ln>
        </p:spPr>
      </p:pic>
      <p:pic>
        <p:nvPicPr>
          <p:cNvPr id="161" name="Google Shape;161;p25"/>
          <p:cNvPicPr preferRelativeResize="0"/>
          <p:nvPr/>
        </p:nvPicPr>
        <p:blipFill>
          <a:blip r:embed="rId7">
            <a:alphaModFix/>
          </a:blip>
          <a:stretch>
            <a:fillRect/>
          </a:stretch>
        </p:blipFill>
        <p:spPr>
          <a:xfrm>
            <a:off x="187000" y="3215901"/>
            <a:ext cx="1604932" cy="160493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6"/>
          <p:cNvSpPr txBox="1">
            <a:spLocks noGrp="1"/>
          </p:cNvSpPr>
          <p:nvPr>
            <p:ph type="title"/>
          </p:nvPr>
        </p:nvSpPr>
        <p:spPr>
          <a:xfrm>
            <a:off x="415600" y="593367"/>
            <a:ext cx="7133798" cy="763600"/>
          </a:xfrm>
          <a:prstGeom prst="rect">
            <a:avLst/>
          </a:prstGeom>
        </p:spPr>
        <p:txBody>
          <a:bodyPr spcFirstLastPara="1" vert="horz" wrap="square" lIns="121900" tIns="121900" rIns="121900" bIns="121900" rtlCol="0" anchor="t" anchorCtr="0">
            <a:normAutofit fontScale="90000"/>
          </a:bodyPr>
          <a:lstStyle/>
          <a:p>
            <a:r>
              <a:rPr lang="en"/>
              <a:t>Problem! How does Amazon “unlock” or “decrypt” the message and see what is in the box?</a:t>
            </a:r>
            <a:endParaRPr/>
          </a:p>
        </p:txBody>
      </p:sp>
      <p:pic>
        <p:nvPicPr>
          <p:cNvPr id="168" name="Google Shape;168;p26"/>
          <p:cNvPicPr preferRelativeResize="0"/>
          <p:nvPr/>
        </p:nvPicPr>
        <p:blipFill>
          <a:blip r:embed="rId3">
            <a:alphaModFix/>
          </a:blip>
          <a:stretch>
            <a:fillRect/>
          </a:stretch>
        </p:blipFill>
        <p:spPr>
          <a:xfrm>
            <a:off x="187001" y="3220938"/>
            <a:ext cx="4178300" cy="3137061"/>
          </a:xfrm>
          <a:prstGeom prst="rect">
            <a:avLst/>
          </a:prstGeom>
          <a:noFill/>
          <a:ln>
            <a:noFill/>
          </a:ln>
        </p:spPr>
      </p:pic>
      <p:pic>
        <p:nvPicPr>
          <p:cNvPr id="169" name="Google Shape;169;p26"/>
          <p:cNvPicPr preferRelativeResize="0"/>
          <p:nvPr/>
        </p:nvPicPr>
        <p:blipFill>
          <a:blip r:embed="rId4">
            <a:alphaModFix/>
          </a:blip>
          <a:stretch>
            <a:fillRect/>
          </a:stretch>
        </p:blipFill>
        <p:spPr>
          <a:xfrm>
            <a:off x="7369509" y="1480568"/>
            <a:ext cx="4706761" cy="3137065"/>
          </a:xfrm>
          <a:prstGeom prst="rect">
            <a:avLst/>
          </a:prstGeom>
          <a:noFill/>
          <a:ln>
            <a:noFill/>
          </a:ln>
        </p:spPr>
      </p:pic>
      <p:cxnSp>
        <p:nvCxnSpPr>
          <p:cNvPr id="170" name="Google Shape;170;p26"/>
          <p:cNvCxnSpPr/>
          <p:nvPr/>
        </p:nvCxnSpPr>
        <p:spPr>
          <a:xfrm rot="10800000" flipH="1">
            <a:off x="4162400" y="4327467"/>
            <a:ext cx="3158400" cy="908800"/>
          </a:xfrm>
          <a:prstGeom prst="straightConnector1">
            <a:avLst/>
          </a:prstGeom>
          <a:noFill/>
          <a:ln w="76200" cap="flat" cmpd="sng">
            <a:solidFill>
              <a:srgbClr val="00FF00"/>
            </a:solidFill>
            <a:prstDash val="solid"/>
            <a:round/>
            <a:headEnd type="none" w="med" len="med"/>
            <a:tailEnd type="triangle" w="med" len="med"/>
          </a:ln>
        </p:spPr>
      </p:cxnSp>
      <p:pic>
        <p:nvPicPr>
          <p:cNvPr id="171" name="Google Shape;171;p26"/>
          <p:cNvPicPr preferRelativeResize="0"/>
          <p:nvPr/>
        </p:nvPicPr>
        <p:blipFill>
          <a:blip r:embed="rId5">
            <a:alphaModFix/>
          </a:blip>
          <a:stretch>
            <a:fillRect/>
          </a:stretch>
        </p:blipFill>
        <p:spPr>
          <a:xfrm>
            <a:off x="6389500" y="4820833"/>
            <a:ext cx="1981200" cy="1981200"/>
          </a:xfrm>
          <a:prstGeom prst="rect">
            <a:avLst/>
          </a:prstGeom>
          <a:noFill/>
          <a:ln>
            <a:noFill/>
          </a:ln>
        </p:spPr>
      </p:pic>
      <p:pic>
        <p:nvPicPr>
          <p:cNvPr id="172" name="Google Shape;172;p26"/>
          <p:cNvPicPr preferRelativeResize="0"/>
          <p:nvPr/>
        </p:nvPicPr>
        <p:blipFill>
          <a:blip r:embed="rId6">
            <a:alphaModFix/>
          </a:blip>
          <a:stretch>
            <a:fillRect/>
          </a:stretch>
        </p:blipFill>
        <p:spPr>
          <a:xfrm>
            <a:off x="3798667" y="2133601"/>
            <a:ext cx="3522131" cy="1981199"/>
          </a:xfrm>
          <a:prstGeom prst="rect">
            <a:avLst/>
          </a:prstGeom>
          <a:noFill/>
          <a:ln>
            <a:noFill/>
          </a:ln>
        </p:spPr>
      </p:pic>
      <p:pic>
        <p:nvPicPr>
          <p:cNvPr id="173" name="Google Shape;173;p26"/>
          <p:cNvPicPr preferRelativeResize="0"/>
          <p:nvPr/>
        </p:nvPicPr>
        <p:blipFill>
          <a:blip r:embed="rId7">
            <a:alphaModFix/>
          </a:blip>
          <a:stretch>
            <a:fillRect/>
          </a:stretch>
        </p:blipFill>
        <p:spPr>
          <a:xfrm>
            <a:off x="187001" y="3220938"/>
            <a:ext cx="1604932" cy="160493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7"/>
          <p:cNvSpPr txBox="1">
            <a:spLocks noGrp="1"/>
          </p:cNvSpPr>
          <p:nvPr>
            <p:ph type="title"/>
          </p:nvPr>
        </p:nvSpPr>
        <p:spPr>
          <a:prstGeom prst="rect">
            <a:avLst/>
          </a:prstGeom>
        </p:spPr>
        <p:txBody>
          <a:bodyPr spcFirstLastPara="1" vert="horz" wrap="square" lIns="121900" tIns="121900" rIns="121900" bIns="121900" rtlCol="0" anchor="t" anchorCtr="0">
            <a:normAutofit fontScale="90000"/>
          </a:bodyPr>
          <a:lstStyle/>
          <a:p>
            <a:r>
              <a:rPr lang="en"/>
              <a:t>Amazon needs the same key!</a:t>
            </a:r>
            <a:endParaRPr/>
          </a:p>
        </p:txBody>
      </p:sp>
      <p:pic>
        <p:nvPicPr>
          <p:cNvPr id="180" name="Google Shape;180;p27"/>
          <p:cNvPicPr preferRelativeResize="0"/>
          <p:nvPr/>
        </p:nvPicPr>
        <p:blipFill>
          <a:blip r:embed="rId3">
            <a:alphaModFix/>
          </a:blip>
          <a:stretch>
            <a:fillRect/>
          </a:stretch>
        </p:blipFill>
        <p:spPr>
          <a:xfrm>
            <a:off x="187001" y="3220938"/>
            <a:ext cx="4178300" cy="3137061"/>
          </a:xfrm>
          <a:prstGeom prst="rect">
            <a:avLst/>
          </a:prstGeom>
          <a:noFill/>
          <a:ln>
            <a:noFill/>
          </a:ln>
        </p:spPr>
      </p:pic>
      <p:pic>
        <p:nvPicPr>
          <p:cNvPr id="181" name="Google Shape;181;p27"/>
          <p:cNvPicPr preferRelativeResize="0"/>
          <p:nvPr/>
        </p:nvPicPr>
        <p:blipFill>
          <a:blip r:embed="rId4">
            <a:alphaModFix/>
          </a:blip>
          <a:stretch>
            <a:fillRect/>
          </a:stretch>
        </p:blipFill>
        <p:spPr>
          <a:xfrm>
            <a:off x="7369509" y="1480568"/>
            <a:ext cx="4706761" cy="3137065"/>
          </a:xfrm>
          <a:prstGeom prst="rect">
            <a:avLst/>
          </a:prstGeom>
          <a:noFill/>
          <a:ln>
            <a:noFill/>
          </a:ln>
        </p:spPr>
      </p:pic>
      <p:cxnSp>
        <p:nvCxnSpPr>
          <p:cNvPr id="182" name="Google Shape;182;p27"/>
          <p:cNvCxnSpPr/>
          <p:nvPr/>
        </p:nvCxnSpPr>
        <p:spPr>
          <a:xfrm rot="10800000" flipH="1">
            <a:off x="4162400" y="4327467"/>
            <a:ext cx="3158400" cy="908800"/>
          </a:xfrm>
          <a:prstGeom prst="straightConnector1">
            <a:avLst/>
          </a:prstGeom>
          <a:noFill/>
          <a:ln w="76200" cap="flat" cmpd="sng">
            <a:solidFill>
              <a:srgbClr val="00FF00"/>
            </a:solidFill>
            <a:prstDash val="solid"/>
            <a:round/>
            <a:headEnd type="none" w="med" len="med"/>
            <a:tailEnd type="triangle" w="med" len="med"/>
          </a:ln>
        </p:spPr>
      </p:cxnSp>
      <p:pic>
        <p:nvPicPr>
          <p:cNvPr id="183" name="Google Shape;183;p27"/>
          <p:cNvPicPr preferRelativeResize="0"/>
          <p:nvPr/>
        </p:nvPicPr>
        <p:blipFill>
          <a:blip r:embed="rId5">
            <a:alphaModFix/>
          </a:blip>
          <a:stretch>
            <a:fillRect/>
          </a:stretch>
        </p:blipFill>
        <p:spPr>
          <a:xfrm>
            <a:off x="6389500" y="4820833"/>
            <a:ext cx="1981200" cy="1981200"/>
          </a:xfrm>
          <a:prstGeom prst="rect">
            <a:avLst/>
          </a:prstGeom>
          <a:noFill/>
          <a:ln>
            <a:noFill/>
          </a:ln>
        </p:spPr>
      </p:pic>
      <p:pic>
        <p:nvPicPr>
          <p:cNvPr id="184" name="Google Shape;184;p27"/>
          <p:cNvPicPr preferRelativeResize="0"/>
          <p:nvPr/>
        </p:nvPicPr>
        <p:blipFill>
          <a:blip r:embed="rId6">
            <a:alphaModFix/>
          </a:blip>
          <a:stretch>
            <a:fillRect/>
          </a:stretch>
        </p:blipFill>
        <p:spPr>
          <a:xfrm>
            <a:off x="3798667" y="2134617"/>
            <a:ext cx="3522131" cy="1981199"/>
          </a:xfrm>
          <a:prstGeom prst="rect">
            <a:avLst/>
          </a:prstGeom>
          <a:noFill/>
          <a:ln>
            <a:noFill/>
          </a:ln>
        </p:spPr>
      </p:pic>
      <p:pic>
        <p:nvPicPr>
          <p:cNvPr id="185" name="Google Shape;185;p27"/>
          <p:cNvPicPr preferRelativeResize="0"/>
          <p:nvPr/>
        </p:nvPicPr>
        <p:blipFill>
          <a:blip r:embed="rId7">
            <a:alphaModFix/>
          </a:blip>
          <a:stretch>
            <a:fillRect/>
          </a:stretch>
        </p:blipFill>
        <p:spPr>
          <a:xfrm>
            <a:off x="206036" y="3220938"/>
            <a:ext cx="1604932" cy="1604932"/>
          </a:xfrm>
          <a:prstGeom prst="rect">
            <a:avLst/>
          </a:prstGeom>
          <a:noFill/>
          <a:ln>
            <a:noFill/>
          </a:ln>
        </p:spPr>
      </p:pic>
      <p:pic>
        <p:nvPicPr>
          <p:cNvPr id="186" name="Google Shape;186;p27"/>
          <p:cNvPicPr preferRelativeResize="0"/>
          <p:nvPr/>
        </p:nvPicPr>
        <p:blipFill>
          <a:blip r:embed="rId7">
            <a:alphaModFix/>
          </a:blip>
          <a:stretch>
            <a:fillRect/>
          </a:stretch>
        </p:blipFill>
        <p:spPr>
          <a:xfrm>
            <a:off x="1861274" y="1616006"/>
            <a:ext cx="1604932" cy="160493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8"/>
          <p:cNvSpPr txBox="1">
            <a:spLocks noGrp="1"/>
          </p:cNvSpPr>
          <p:nvPr>
            <p:ph type="title"/>
          </p:nvPr>
        </p:nvSpPr>
        <p:spPr>
          <a:prstGeom prst="rect">
            <a:avLst/>
          </a:prstGeom>
        </p:spPr>
        <p:txBody>
          <a:bodyPr spcFirstLastPara="1" vert="horz" wrap="square" lIns="121900" tIns="121900" rIns="121900" bIns="121900" rtlCol="0" anchor="t" anchorCtr="0">
            <a:normAutofit fontScale="90000"/>
          </a:bodyPr>
          <a:lstStyle/>
          <a:p>
            <a:r>
              <a:rPr lang="en"/>
              <a:t>How do we give Amazon a copy of the key?</a:t>
            </a:r>
            <a:endParaRPr/>
          </a:p>
        </p:txBody>
      </p:sp>
      <p:pic>
        <p:nvPicPr>
          <p:cNvPr id="193" name="Google Shape;193;p28"/>
          <p:cNvPicPr preferRelativeResize="0"/>
          <p:nvPr/>
        </p:nvPicPr>
        <p:blipFill>
          <a:blip r:embed="rId3">
            <a:alphaModFix/>
          </a:blip>
          <a:stretch>
            <a:fillRect/>
          </a:stretch>
        </p:blipFill>
        <p:spPr>
          <a:xfrm>
            <a:off x="187001" y="3220938"/>
            <a:ext cx="4178300" cy="3137061"/>
          </a:xfrm>
          <a:prstGeom prst="rect">
            <a:avLst/>
          </a:prstGeom>
          <a:noFill/>
          <a:ln>
            <a:noFill/>
          </a:ln>
        </p:spPr>
      </p:pic>
      <p:pic>
        <p:nvPicPr>
          <p:cNvPr id="194" name="Google Shape;194;p28"/>
          <p:cNvPicPr preferRelativeResize="0"/>
          <p:nvPr/>
        </p:nvPicPr>
        <p:blipFill>
          <a:blip r:embed="rId4">
            <a:alphaModFix/>
          </a:blip>
          <a:stretch>
            <a:fillRect/>
          </a:stretch>
        </p:blipFill>
        <p:spPr>
          <a:xfrm>
            <a:off x="7369509" y="1480568"/>
            <a:ext cx="4706761" cy="3137065"/>
          </a:xfrm>
          <a:prstGeom prst="rect">
            <a:avLst/>
          </a:prstGeom>
          <a:noFill/>
          <a:ln>
            <a:noFill/>
          </a:ln>
        </p:spPr>
      </p:pic>
      <p:cxnSp>
        <p:nvCxnSpPr>
          <p:cNvPr id="195" name="Google Shape;195;p28"/>
          <p:cNvCxnSpPr/>
          <p:nvPr/>
        </p:nvCxnSpPr>
        <p:spPr>
          <a:xfrm rot="10800000" flipH="1">
            <a:off x="4162400" y="4327467"/>
            <a:ext cx="3158400" cy="908800"/>
          </a:xfrm>
          <a:prstGeom prst="straightConnector1">
            <a:avLst/>
          </a:prstGeom>
          <a:noFill/>
          <a:ln w="76200" cap="flat" cmpd="sng">
            <a:solidFill>
              <a:srgbClr val="00FF00"/>
            </a:solidFill>
            <a:prstDash val="solid"/>
            <a:round/>
            <a:headEnd type="none" w="med" len="med"/>
            <a:tailEnd type="triangle" w="med" len="med"/>
          </a:ln>
        </p:spPr>
      </p:cxnSp>
      <p:pic>
        <p:nvPicPr>
          <p:cNvPr id="196" name="Google Shape;196;p28"/>
          <p:cNvPicPr preferRelativeResize="0"/>
          <p:nvPr/>
        </p:nvPicPr>
        <p:blipFill>
          <a:blip r:embed="rId5">
            <a:alphaModFix/>
          </a:blip>
          <a:stretch>
            <a:fillRect/>
          </a:stretch>
        </p:blipFill>
        <p:spPr>
          <a:xfrm>
            <a:off x="6389500" y="4821936"/>
            <a:ext cx="1981200" cy="1981200"/>
          </a:xfrm>
          <a:prstGeom prst="rect">
            <a:avLst/>
          </a:prstGeom>
          <a:noFill/>
          <a:ln>
            <a:noFill/>
          </a:ln>
        </p:spPr>
      </p:pic>
      <p:pic>
        <p:nvPicPr>
          <p:cNvPr id="197" name="Google Shape;197;p28"/>
          <p:cNvPicPr preferRelativeResize="0"/>
          <p:nvPr/>
        </p:nvPicPr>
        <p:blipFill>
          <a:blip r:embed="rId6">
            <a:alphaModFix/>
          </a:blip>
          <a:stretch>
            <a:fillRect/>
          </a:stretch>
        </p:blipFill>
        <p:spPr>
          <a:xfrm>
            <a:off x="3798667" y="2127301"/>
            <a:ext cx="3522131" cy="1981199"/>
          </a:xfrm>
          <a:prstGeom prst="rect">
            <a:avLst/>
          </a:prstGeom>
          <a:noFill/>
          <a:ln>
            <a:noFill/>
          </a:ln>
        </p:spPr>
      </p:pic>
      <p:pic>
        <p:nvPicPr>
          <p:cNvPr id="198" name="Google Shape;198;p28"/>
          <p:cNvPicPr preferRelativeResize="0"/>
          <p:nvPr/>
        </p:nvPicPr>
        <p:blipFill>
          <a:blip r:embed="rId7">
            <a:alphaModFix/>
          </a:blip>
          <a:stretch>
            <a:fillRect/>
          </a:stretch>
        </p:blipFill>
        <p:spPr>
          <a:xfrm>
            <a:off x="160702" y="3239616"/>
            <a:ext cx="1604932" cy="1604932"/>
          </a:xfrm>
          <a:prstGeom prst="rect">
            <a:avLst/>
          </a:prstGeom>
          <a:noFill/>
          <a:ln>
            <a:noFill/>
          </a:ln>
        </p:spPr>
      </p:pic>
      <p:pic>
        <p:nvPicPr>
          <p:cNvPr id="199" name="Google Shape;199;p28"/>
          <p:cNvPicPr preferRelativeResize="0"/>
          <p:nvPr/>
        </p:nvPicPr>
        <p:blipFill>
          <a:blip r:embed="rId7">
            <a:alphaModFix/>
          </a:blip>
          <a:stretch>
            <a:fillRect/>
          </a:stretch>
        </p:blipFill>
        <p:spPr>
          <a:xfrm>
            <a:off x="2987367" y="4396967"/>
            <a:ext cx="1604932" cy="160493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6" name="Google Shape;206;p29"/>
          <p:cNvPicPr preferRelativeResize="0"/>
          <p:nvPr/>
        </p:nvPicPr>
        <p:blipFill>
          <a:blip r:embed="rId3">
            <a:alphaModFix/>
          </a:blip>
          <a:stretch>
            <a:fillRect/>
          </a:stretch>
        </p:blipFill>
        <p:spPr>
          <a:xfrm>
            <a:off x="187001" y="3220938"/>
            <a:ext cx="4178300" cy="3137061"/>
          </a:xfrm>
          <a:prstGeom prst="rect">
            <a:avLst/>
          </a:prstGeom>
          <a:noFill/>
          <a:ln>
            <a:noFill/>
          </a:ln>
        </p:spPr>
      </p:pic>
      <p:pic>
        <p:nvPicPr>
          <p:cNvPr id="207" name="Google Shape;207;p29"/>
          <p:cNvPicPr preferRelativeResize="0"/>
          <p:nvPr/>
        </p:nvPicPr>
        <p:blipFill>
          <a:blip r:embed="rId4">
            <a:alphaModFix/>
          </a:blip>
          <a:stretch>
            <a:fillRect/>
          </a:stretch>
        </p:blipFill>
        <p:spPr>
          <a:xfrm>
            <a:off x="7369509" y="1480568"/>
            <a:ext cx="4706761" cy="3137065"/>
          </a:xfrm>
          <a:prstGeom prst="rect">
            <a:avLst/>
          </a:prstGeom>
          <a:noFill/>
          <a:ln>
            <a:noFill/>
          </a:ln>
        </p:spPr>
      </p:pic>
      <p:cxnSp>
        <p:nvCxnSpPr>
          <p:cNvPr id="208" name="Google Shape;208;p29"/>
          <p:cNvCxnSpPr/>
          <p:nvPr/>
        </p:nvCxnSpPr>
        <p:spPr>
          <a:xfrm rot="10800000" flipH="1">
            <a:off x="4162400" y="4327467"/>
            <a:ext cx="3158400" cy="908800"/>
          </a:xfrm>
          <a:prstGeom prst="straightConnector1">
            <a:avLst/>
          </a:prstGeom>
          <a:noFill/>
          <a:ln w="76200" cap="flat" cmpd="sng">
            <a:solidFill>
              <a:srgbClr val="00FF00"/>
            </a:solidFill>
            <a:prstDash val="solid"/>
            <a:round/>
            <a:headEnd type="none" w="med" len="med"/>
            <a:tailEnd type="triangle" w="med" len="med"/>
          </a:ln>
        </p:spPr>
      </p:cxnSp>
      <p:pic>
        <p:nvPicPr>
          <p:cNvPr id="209" name="Google Shape;209;p29"/>
          <p:cNvPicPr preferRelativeResize="0"/>
          <p:nvPr/>
        </p:nvPicPr>
        <p:blipFill>
          <a:blip r:embed="rId5">
            <a:alphaModFix/>
          </a:blip>
          <a:stretch>
            <a:fillRect/>
          </a:stretch>
        </p:blipFill>
        <p:spPr>
          <a:xfrm>
            <a:off x="6389500" y="4821936"/>
            <a:ext cx="1981200" cy="1981200"/>
          </a:xfrm>
          <a:prstGeom prst="rect">
            <a:avLst/>
          </a:prstGeom>
          <a:noFill/>
          <a:ln>
            <a:noFill/>
          </a:ln>
        </p:spPr>
      </p:pic>
      <p:pic>
        <p:nvPicPr>
          <p:cNvPr id="210" name="Google Shape;210;p29"/>
          <p:cNvPicPr preferRelativeResize="0"/>
          <p:nvPr/>
        </p:nvPicPr>
        <p:blipFill>
          <a:blip r:embed="rId6">
            <a:alphaModFix/>
          </a:blip>
          <a:stretch>
            <a:fillRect/>
          </a:stretch>
        </p:blipFill>
        <p:spPr>
          <a:xfrm>
            <a:off x="3798667" y="2127301"/>
            <a:ext cx="3522131" cy="1981199"/>
          </a:xfrm>
          <a:prstGeom prst="rect">
            <a:avLst/>
          </a:prstGeom>
          <a:noFill/>
          <a:ln>
            <a:noFill/>
          </a:ln>
        </p:spPr>
      </p:pic>
      <p:pic>
        <p:nvPicPr>
          <p:cNvPr id="211" name="Google Shape;211;p29"/>
          <p:cNvPicPr preferRelativeResize="0"/>
          <p:nvPr/>
        </p:nvPicPr>
        <p:blipFill>
          <a:blip r:embed="rId7">
            <a:alphaModFix/>
          </a:blip>
          <a:stretch>
            <a:fillRect/>
          </a:stretch>
        </p:blipFill>
        <p:spPr>
          <a:xfrm>
            <a:off x="169536" y="3218484"/>
            <a:ext cx="1604932" cy="1604932"/>
          </a:xfrm>
          <a:prstGeom prst="rect">
            <a:avLst/>
          </a:prstGeom>
          <a:noFill/>
          <a:ln>
            <a:noFill/>
          </a:ln>
        </p:spPr>
      </p:pic>
      <p:pic>
        <p:nvPicPr>
          <p:cNvPr id="212" name="Google Shape;212;p29"/>
          <p:cNvPicPr preferRelativeResize="0"/>
          <p:nvPr/>
        </p:nvPicPr>
        <p:blipFill>
          <a:blip r:embed="rId7">
            <a:alphaModFix/>
          </a:blip>
          <a:stretch>
            <a:fillRect/>
          </a:stretch>
        </p:blipFill>
        <p:spPr>
          <a:xfrm>
            <a:off x="10471338" y="3815167"/>
            <a:ext cx="1604932" cy="1604932"/>
          </a:xfrm>
          <a:prstGeom prst="rect">
            <a:avLst/>
          </a:prstGeom>
          <a:noFill/>
          <a:ln>
            <a:noFill/>
          </a:ln>
        </p:spPr>
      </p:pic>
      <p:pic>
        <p:nvPicPr>
          <p:cNvPr id="213" name="Google Shape;213;p29"/>
          <p:cNvPicPr preferRelativeResize="0"/>
          <p:nvPr/>
        </p:nvPicPr>
        <p:blipFill>
          <a:blip r:embed="rId7">
            <a:alphaModFix/>
          </a:blip>
          <a:stretch>
            <a:fillRect/>
          </a:stretch>
        </p:blipFill>
        <p:spPr>
          <a:xfrm>
            <a:off x="5585167" y="5526659"/>
            <a:ext cx="908800" cy="908800"/>
          </a:xfrm>
          <a:prstGeom prst="rect">
            <a:avLst/>
          </a:prstGeom>
          <a:noFill/>
          <a:ln>
            <a:noFill/>
          </a:ln>
        </p:spPr>
      </p:pic>
      <p:sp>
        <p:nvSpPr>
          <p:cNvPr id="204" name="Google Shape;204;p29"/>
          <p:cNvSpPr txBox="1">
            <a:spLocks noGrp="1"/>
          </p:cNvSpPr>
          <p:nvPr>
            <p:ph type="title"/>
          </p:nvPr>
        </p:nvSpPr>
        <p:spPr>
          <a:prstGeom prst="rect">
            <a:avLst/>
          </a:prstGeom>
        </p:spPr>
        <p:txBody>
          <a:bodyPr spcFirstLastPara="1" vert="horz" wrap="square" lIns="121900" tIns="121900" rIns="121900" bIns="121900" rtlCol="0" anchor="t" anchorCtr="0">
            <a:normAutofit fontScale="90000"/>
          </a:bodyPr>
          <a:lstStyle/>
          <a:p>
            <a:r>
              <a:rPr lang="en" dirty="0"/>
              <a:t>If you sent the key over the internet </a:t>
            </a:r>
            <a:endParaRPr dirty="0"/>
          </a:p>
          <a:p>
            <a:r>
              <a:rPr lang="en" dirty="0"/>
              <a:t>the eavesdropper could just store a</a:t>
            </a:r>
            <a:endParaRPr dirty="0"/>
          </a:p>
          <a:p>
            <a:r>
              <a:rPr lang="en" dirty="0"/>
              <a:t>copy of the key</a:t>
            </a:r>
            <a:endParaRPr dirty="0"/>
          </a:p>
          <a:p>
            <a:r>
              <a:rPr lang="en" dirty="0"/>
              <a:t>when they see it…</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0"/>
          <p:cNvSpPr txBox="1">
            <a:spLocks noGrp="1"/>
          </p:cNvSpPr>
          <p:nvPr>
            <p:ph type="title"/>
          </p:nvPr>
        </p:nvSpPr>
        <p:spPr>
          <a:xfrm>
            <a:off x="677334" y="609600"/>
            <a:ext cx="8596668" cy="1320800"/>
          </a:xfrm>
        </p:spPr>
        <p:txBody>
          <a:bodyPr spcFirstLastPara="1" vert="horz" wrap="square" lIns="121900" tIns="121900" rIns="121900" bIns="121900" rtlCol="0" anchor="t" anchorCtr="0">
            <a:normAutofit fontScale="90000"/>
          </a:bodyPr>
          <a:lstStyle/>
          <a:p>
            <a:r>
              <a:rPr lang="en-US" dirty="0"/>
              <a:t>How can you </a:t>
            </a:r>
            <a:r>
              <a:rPr lang="en-US" dirty="0">
                <a:solidFill>
                  <a:srgbClr val="FF0000"/>
                </a:solidFill>
              </a:rPr>
              <a:t>securely</a:t>
            </a:r>
            <a:r>
              <a:rPr lang="en-US" dirty="0"/>
              <a:t> give a key to someone else?</a:t>
            </a:r>
          </a:p>
        </p:txBody>
      </p:sp>
      <p:sp>
        <p:nvSpPr>
          <p:cNvPr id="219" name="Google Shape;219;p30"/>
          <p:cNvSpPr txBox="1">
            <a:spLocks noGrp="1"/>
          </p:cNvSpPr>
          <p:nvPr>
            <p:ph idx="1"/>
          </p:nvPr>
        </p:nvSpPr>
        <p:spPr>
          <a:xfrm>
            <a:off x="677334" y="1930401"/>
            <a:ext cx="8596668" cy="4110962"/>
          </a:xfrm>
        </p:spPr>
        <p:txBody>
          <a:bodyPr spcFirstLastPara="1" vert="horz" wrap="square" lIns="121900" tIns="121900" rIns="121900" bIns="121900" rtlCol="0" anchor="t" anchorCtr="0">
            <a:normAutofit/>
          </a:bodyPr>
          <a:lstStyle/>
          <a:p>
            <a:r>
              <a:rPr lang="en-US" dirty="0"/>
              <a:t>You could walk over to them and hand them the key?</a:t>
            </a:r>
          </a:p>
          <a:p>
            <a:r>
              <a:rPr lang="en-US" dirty="0"/>
              <a:t>You could send it in the mail? </a:t>
            </a:r>
          </a:p>
          <a:p>
            <a:r>
              <a:rPr lang="en-US" dirty="0"/>
              <a:t>You could use “Diffie-Hellman Key Exchange” and agree on a shared </a:t>
            </a:r>
            <a:r>
              <a:rPr lang="en-US" dirty="0">
                <a:solidFill>
                  <a:srgbClr val="FF0000"/>
                </a:solidFill>
              </a:rPr>
              <a:t>secret</a:t>
            </a:r>
            <a:r>
              <a:rPr lang="en-US" dirty="0"/>
              <a:t> key!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prstGeom prst="rect">
            <a:avLst/>
          </a:prstGeom>
        </p:spPr>
        <p:txBody>
          <a:bodyPr spcFirstLastPara="1" vert="horz" wrap="square" lIns="121900" tIns="121900" rIns="121900" bIns="121900" rtlCol="0" anchor="b" anchorCtr="0">
            <a:normAutofit/>
          </a:bodyPr>
          <a:lstStyle/>
          <a:p>
            <a:pPr algn="ctr">
              <a:spcBef>
                <a:spcPts val="0"/>
              </a:spcBef>
            </a:pPr>
            <a:r>
              <a:rPr lang="en"/>
              <a:t>Cryptography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1"/>
          <p:cNvSpPr txBox="1">
            <a:spLocks noGrp="1"/>
          </p:cNvSpPr>
          <p:nvPr>
            <p:ph type="title"/>
          </p:nvPr>
        </p:nvSpPr>
        <p:spPr>
          <a:xfrm>
            <a:off x="677334" y="609600"/>
            <a:ext cx="8596668" cy="1320800"/>
          </a:xfrm>
        </p:spPr>
        <p:txBody>
          <a:bodyPr spcFirstLastPara="1" vert="horz" wrap="square" lIns="121900" tIns="121900" rIns="121900" bIns="121900" rtlCol="0" anchor="t" anchorCtr="0">
            <a:normAutofit/>
          </a:bodyPr>
          <a:lstStyle/>
          <a:p>
            <a:r>
              <a:rPr lang="en-US"/>
              <a:t>Diffie-Hellman Key Exchange</a:t>
            </a:r>
          </a:p>
        </p:txBody>
      </p:sp>
      <p:sp>
        <p:nvSpPr>
          <p:cNvPr id="225" name="Google Shape;225;p31"/>
          <p:cNvSpPr txBox="1">
            <a:spLocks noGrp="1"/>
          </p:cNvSpPr>
          <p:nvPr>
            <p:ph idx="1"/>
          </p:nvPr>
        </p:nvSpPr>
        <p:spPr>
          <a:xfrm>
            <a:off x="677334" y="1930401"/>
            <a:ext cx="8596668" cy="4110962"/>
          </a:xfrm>
        </p:spPr>
        <p:txBody>
          <a:bodyPr spcFirstLastPara="1" vert="horz" wrap="square" lIns="121900" tIns="121900" rIns="121900" bIns="121900" rtlCol="0" anchor="t" anchorCtr="0">
            <a:normAutofit/>
          </a:bodyPr>
          <a:lstStyle/>
          <a:p>
            <a:r>
              <a:rPr lang="en-US"/>
              <a:t>This is a mathemagical process that let’s two parties agree on a key in front of others, but nobody else but the two people agreeing know the resulting key.</a:t>
            </a:r>
          </a:p>
          <a:p>
            <a:endParaRPr lang="en-US"/>
          </a:p>
          <a:p>
            <a:r>
              <a:rPr lang="en-US"/>
              <a:t>This took years to figure out how to do. The mathematician who first thought of the idea actually didn’t figure out a solution. Later “Whitfield Diffie” and “Martin Hellman” figured out a solution on how to do this.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2"/>
          <p:cNvSpPr txBox="1">
            <a:spLocks noGrp="1"/>
          </p:cNvSpPr>
          <p:nvPr>
            <p:ph type="title"/>
          </p:nvPr>
        </p:nvSpPr>
        <p:spPr>
          <a:xfrm>
            <a:off x="677334" y="609600"/>
            <a:ext cx="8596668" cy="1320800"/>
          </a:xfrm>
        </p:spPr>
        <p:txBody>
          <a:bodyPr spcFirstLastPara="1" vert="horz" wrap="square" lIns="121900" tIns="121900" rIns="121900" bIns="121900" rtlCol="0" anchor="t" anchorCtr="0">
            <a:normAutofit fontScale="90000"/>
          </a:bodyPr>
          <a:lstStyle/>
          <a:p>
            <a:r>
              <a:rPr lang="en-US"/>
              <a:t>Introducing characters in the cryptography world</a:t>
            </a:r>
          </a:p>
        </p:txBody>
      </p:sp>
      <p:sp>
        <p:nvSpPr>
          <p:cNvPr id="231" name="Google Shape;231;p32"/>
          <p:cNvSpPr txBox="1">
            <a:spLocks noGrp="1"/>
          </p:cNvSpPr>
          <p:nvPr>
            <p:ph idx="1"/>
          </p:nvPr>
        </p:nvSpPr>
        <p:spPr>
          <a:xfrm>
            <a:off x="677334" y="1930401"/>
            <a:ext cx="8596668" cy="4110962"/>
          </a:xfrm>
        </p:spPr>
        <p:txBody>
          <a:bodyPr spcFirstLastPara="1" vert="horz" wrap="square" lIns="121900" tIns="121900" rIns="121900" bIns="121900" rtlCol="0" anchor="t" anchorCtr="0">
            <a:normAutofit/>
          </a:bodyPr>
          <a:lstStyle/>
          <a:p>
            <a:r>
              <a:rPr lang="en-US"/>
              <a:t>When talking about people in cryptography they usually refer to “Alice” and “Bob”. For this scenario they also would add “Eve” (for eavesdropper).</a:t>
            </a:r>
          </a:p>
        </p:txBody>
      </p:sp>
      <p:pic>
        <p:nvPicPr>
          <p:cNvPr id="232" name="Google Shape;232;p32"/>
          <p:cNvPicPr preferRelativeResize="0">
            <a:picLocks noChangeAspect="1"/>
          </p:cNvPicPr>
          <p:nvPr/>
        </p:nvPicPr>
        <p:blipFill>
          <a:blip r:embed="rId3">
            <a:alphaModFix/>
          </a:blip>
          <a:stretch>
            <a:fillRect/>
          </a:stretch>
        </p:blipFill>
        <p:spPr>
          <a:xfrm>
            <a:off x="2917825" y="2921916"/>
            <a:ext cx="5587150" cy="393192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3"/>
          <p:cNvSpPr txBox="1">
            <a:spLocks noGrp="1"/>
          </p:cNvSpPr>
          <p:nvPr>
            <p:ph type="title"/>
          </p:nvPr>
        </p:nvSpPr>
        <p:spPr>
          <a:xfrm>
            <a:off x="677334" y="609600"/>
            <a:ext cx="8596668" cy="1320800"/>
          </a:xfrm>
        </p:spPr>
        <p:txBody>
          <a:bodyPr spcFirstLastPara="1" vert="horz" wrap="square" lIns="121900" tIns="121900" rIns="121900" bIns="121900" rtlCol="0" anchor="t" anchorCtr="0">
            <a:normAutofit/>
          </a:bodyPr>
          <a:lstStyle/>
          <a:p>
            <a:r>
              <a:rPr lang="en-US"/>
              <a:t>Activity</a:t>
            </a:r>
          </a:p>
        </p:txBody>
      </p:sp>
      <p:sp>
        <p:nvSpPr>
          <p:cNvPr id="239" name="Google Shape;239;p33"/>
          <p:cNvSpPr txBox="1">
            <a:spLocks noGrp="1"/>
          </p:cNvSpPr>
          <p:nvPr>
            <p:ph idx="1"/>
          </p:nvPr>
        </p:nvSpPr>
        <p:spPr>
          <a:xfrm>
            <a:off x="677334" y="1930401"/>
            <a:ext cx="8596668" cy="4110962"/>
          </a:xfrm>
        </p:spPr>
        <p:txBody>
          <a:bodyPr spcFirstLastPara="1" vert="horz" wrap="square" lIns="121900" tIns="121900" rIns="121900" bIns="121900" rtlCol="0" anchor="t" anchorCtr="0">
            <a:normAutofit/>
          </a:bodyPr>
          <a:lstStyle/>
          <a:p>
            <a:r>
              <a:rPr lang="en-US" dirty="0"/>
              <a:t>Two “volunteers” are going to come up from the class (</a:t>
            </a:r>
            <a:r>
              <a:rPr lang="en-US" dirty="0">
                <a:solidFill>
                  <a:srgbClr val="FF0000"/>
                </a:solidFill>
              </a:rPr>
              <a:t>you’ll need a computer/python</a:t>
            </a:r>
            <a:r>
              <a:rPr lang="en-US" dirty="0"/>
              <a:t>). </a:t>
            </a:r>
          </a:p>
          <a:p>
            <a:r>
              <a:rPr lang="en-US" dirty="0"/>
              <a:t>They are going to agree on a secret key in front of all of us. </a:t>
            </a:r>
          </a:p>
          <a:p>
            <a:r>
              <a:rPr lang="en-US" dirty="0"/>
              <a:t>We will hear everything they say (we are “Eve” and will “eavesdrop”). </a:t>
            </a:r>
          </a:p>
          <a:p>
            <a:r>
              <a:rPr lang="en-US" dirty="0"/>
              <a:t>At the end the two volunteers will have a shared secret key, all the eavesdroppers will not have it!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4"/>
          <p:cNvSpPr txBox="1">
            <a:spLocks noGrp="1"/>
          </p:cNvSpPr>
          <p:nvPr>
            <p:ph type="title"/>
          </p:nvPr>
        </p:nvSpPr>
        <p:spPr>
          <a:xfrm>
            <a:off x="677334" y="609600"/>
            <a:ext cx="8596668" cy="1320800"/>
          </a:xfrm>
        </p:spPr>
        <p:txBody>
          <a:bodyPr spcFirstLastPara="1" vert="horz" wrap="square" lIns="121900" tIns="121900" rIns="121900" bIns="121900" rtlCol="0" anchor="t" anchorCtr="0">
            <a:normAutofit fontScale="90000"/>
          </a:bodyPr>
          <a:lstStyle/>
          <a:p>
            <a:r>
              <a:rPr lang="en-US">
                <a:hlinkClick r:id="rId3"/>
              </a:rPr>
              <a:t>https://en.wikipedia.org/wiki/Diffie%E2%80%93Hellman_key_exchange</a:t>
            </a:r>
            <a:r>
              <a:rPr lang="en-US"/>
              <a:t> </a:t>
            </a:r>
          </a:p>
        </p:txBody>
      </p:sp>
      <p:sp>
        <p:nvSpPr>
          <p:cNvPr id="245" name="Google Shape;245;p34"/>
          <p:cNvSpPr txBox="1">
            <a:spLocks noGrp="1"/>
          </p:cNvSpPr>
          <p:nvPr>
            <p:ph idx="1"/>
          </p:nvPr>
        </p:nvSpPr>
        <p:spPr>
          <a:xfrm>
            <a:off x="677334" y="1930401"/>
            <a:ext cx="8596668" cy="4110962"/>
          </a:xfrm>
        </p:spPr>
        <p:txBody>
          <a:bodyPr spcFirstLastPara="1" vert="horz" wrap="square" lIns="121900" tIns="121900" rIns="121900" bIns="121900" rtlCol="0" anchor="t" anchorCtr="0">
            <a:normAutofit fontScale="85000" lnSpcReduction="10000"/>
          </a:bodyPr>
          <a:lstStyle/>
          <a:p>
            <a:pPr marL="457200" indent="-457200">
              <a:buFont typeface="+mj-lt"/>
              <a:buAutoNum type="arabicPeriod"/>
            </a:pPr>
            <a:r>
              <a:rPr lang="en-US" dirty="0"/>
              <a:t>Need two volunteers who can run a bit of python code.</a:t>
            </a:r>
          </a:p>
          <a:p>
            <a:pPr marL="457200" indent="-457200">
              <a:buFont typeface="+mj-lt"/>
              <a:buAutoNum type="arabicPeriod"/>
            </a:pPr>
            <a:r>
              <a:rPr lang="en-US" dirty="0"/>
              <a:t>First step agree on a “</a:t>
            </a:r>
            <a:r>
              <a:rPr lang="en-US" dirty="0">
                <a:solidFill>
                  <a:srgbClr val="FF0000"/>
                </a:solidFill>
              </a:rPr>
              <a:t>p</a:t>
            </a:r>
            <a:r>
              <a:rPr lang="en-US" dirty="0"/>
              <a:t>” and a “</a:t>
            </a:r>
            <a:r>
              <a:rPr lang="en-US" dirty="0">
                <a:solidFill>
                  <a:srgbClr val="FF0000"/>
                </a:solidFill>
              </a:rPr>
              <a:t>g</a:t>
            </a:r>
            <a:r>
              <a:rPr lang="en-US" dirty="0"/>
              <a:t>”. To speed this up let’s say “p=23” and “g=5”</a:t>
            </a:r>
          </a:p>
          <a:p>
            <a:pPr marL="457200" indent="-457200">
              <a:buFont typeface="+mj-lt"/>
              <a:buAutoNum type="arabicPeriod"/>
            </a:pPr>
            <a:r>
              <a:rPr lang="en-US" dirty="0"/>
              <a:t>Each volunteer secretly picks a number! Don’t tell anyone this number - but write it down. Calculate: (5**</a:t>
            </a:r>
            <a:r>
              <a:rPr lang="en-US" b="1" dirty="0" err="1"/>
              <a:t>secret_number</a:t>
            </a:r>
            <a:r>
              <a:rPr lang="en-US" dirty="0"/>
              <a:t>) % 23</a:t>
            </a:r>
          </a:p>
          <a:p>
            <a:pPr marL="457200" indent="-457200">
              <a:buFont typeface="+mj-lt"/>
              <a:buAutoNum type="arabicPeriod"/>
            </a:pPr>
            <a:r>
              <a:rPr lang="en-US" dirty="0"/>
              <a:t>Volunteers share the result of your calculation  (5**</a:t>
            </a:r>
            <a:r>
              <a:rPr lang="en-US" b="1" dirty="0" err="1"/>
              <a:t>secret_number</a:t>
            </a:r>
            <a:r>
              <a:rPr lang="en-US" dirty="0"/>
              <a:t>) % 23, this is called your “</a:t>
            </a:r>
            <a:r>
              <a:rPr lang="en-US" dirty="0">
                <a:solidFill>
                  <a:srgbClr val="FF0000"/>
                </a:solidFill>
              </a:rPr>
              <a:t>public key</a:t>
            </a:r>
            <a:r>
              <a:rPr lang="en-US" dirty="0"/>
              <a:t>”. They share with each other in front of everyone. </a:t>
            </a:r>
          </a:p>
          <a:p>
            <a:pPr marL="457200" indent="-457200">
              <a:buFont typeface="+mj-lt"/>
              <a:buAutoNum type="arabicPeriod"/>
            </a:pPr>
            <a:r>
              <a:rPr lang="en-US" dirty="0"/>
              <a:t>Each volunteer takes the other’s “public key” and does the following calculation:  (</a:t>
            </a:r>
            <a:r>
              <a:rPr lang="en-US" dirty="0" err="1"/>
              <a:t>other_volunteers_public_key</a:t>
            </a:r>
            <a:r>
              <a:rPr lang="en-US" dirty="0"/>
              <a:t> ** </a:t>
            </a:r>
            <a:r>
              <a:rPr lang="en-US" b="1" dirty="0" err="1"/>
              <a:t>secret_number</a:t>
            </a:r>
            <a:r>
              <a:rPr lang="en-US" dirty="0"/>
              <a:t>) % 23</a:t>
            </a:r>
          </a:p>
          <a:p>
            <a:pPr marL="457200" indent="-457200">
              <a:buFont typeface="+mj-lt"/>
              <a:buAutoNum type="arabicPeriod"/>
            </a:pPr>
            <a:r>
              <a:rPr lang="en-US" dirty="0"/>
              <a:t>Each volunteer calculated result is a “</a:t>
            </a:r>
            <a:r>
              <a:rPr lang="en-US" dirty="0">
                <a:solidFill>
                  <a:srgbClr val="FF0000"/>
                </a:solidFill>
              </a:rPr>
              <a:t>shared key</a:t>
            </a:r>
            <a:r>
              <a:rPr lang="en-US" dirty="0"/>
              <a:t>”, a secret number that only they know. It will be the *same* for both volunteers!</a:t>
            </a:r>
          </a:p>
          <a:p>
            <a:pPr marL="457200" indent="-457200">
              <a:buFont typeface="+mj-lt"/>
              <a:buAutoNum type="arabicPeriod"/>
            </a:pPr>
            <a:r>
              <a:rPr lang="en-US" dirty="0"/>
              <a:t>Can anyone guess what the shared number is? Have the volunteers both write the number on the board or something and reveal at same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5"/>
          <p:cNvSpPr txBox="1">
            <a:spLocks noGrp="1"/>
          </p:cNvSpPr>
          <p:nvPr>
            <p:ph type="title"/>
          </p:nvPr>
        </p:nvSpPr>
        <p:spPr>
          <a:xfrm>
            <a:off x="677334" y="609600"/>
            <a:ext cx="8596668" cy="1320800"/>
          </a:xfrm>
        </p:spPr>
        <p:txBody>
          <a:bodyPr spcFirstLastPara="1" vert="horz" wrap="square" lIns="121900" tIns="121900" rIns="121900" bIns="121900" rtlCol="0" anchor="t" anchorCtr="0">
            <a:normAutofit/>
          </a:bodyPr>
          <a:lstStyle/>
          <a:p>
            <a:r>
              <a:rPr lang="en-US" dirty="0"/>
              <a:t>Key values (g=5, p=23)</a:t>
            </a:r>
          </a:p>
        </p:txBody>
      </p:sp>
      <p:sp>
        <p:nvSpPr>
          <p:cNvPr id="251" name="Google Shape;251;p35"/>
          <p:cNvSpPr txBox="1">
            <a:spLocks noGrp="1"/>
          </p:cNvSpPr>
          <p:nvPr>
            <p:ph idx="1"/>
          </p:nvPr>
        </p:nvSpPr>
        <p:spPr>
          <a:xfrm>
            <a:off x="677863" y="1930400"/>
            <a:ext cx="8596312" cy="4111625"/>
          </a:xfrm>
        </p:spPr>
        <p:txBody>
          <a:bodyPr spcFirstLastPara="1" vert="horz" wrap="square" lIns="121900" tIns="121900" rIns="121900" bIns="121900" rtlCol="0" anchor="t" anchorCtr="0">
            <a:normAutofit/>
          </a:bodyPr>
          <a:lstStyle/>
          <a:p>
            <a:r>
              <a:rPr lang="en-US" dirty="0"/>
              <a:t>In real cryptography we need bigger numbers to make this secure.</a:t>
            </a:r>
          </a:p>
          <a:p>
            <a:pPr lvl="1"/>
            <a:r>
              <a:rPr lang="en-US" dirty="0"/>
              <a:t>A ‘p’ value of 23 only allows for 23 unique shared keys. </a:t>
            </a:r>
          </a:p>
          <a:p>
            <a:r>
              <a:rPr lang="en-US" dirty="0"/>
              <a:t>An example 128-bit key could be 322057384927381029384759283747348193829 in decimal. Imagine raising that to a big power? </a:t>
            </a:r>
          </a:p>
          <a:p>
            <a:r>
              <a:rPr lang="en-US" dirty="0"/>
              <a:t>With bigger numbers we need to “modulo as we go” so the numbers don’t get too big (and to hide the original secret).</a:t>
            </a:r>
          </a:p>
          <a:p>
            <a:r>
              <a:rPr lang="en-US" dirty="0"/>
              <a:t>Python helps us with the </a:t>
            </a:r>
            <a:r>
              <a:rPr lang="en-US" i="1" dirty="0"/>
              <a:t>pow() </a:t>
            </a:r>
            <a:r>
              <a:rPr lang="en-US" dirty="0"/>
              <a:t>function!</a:t>
            </a:r>
          </a:p>
          <a:p>
            <a:pPr lvl="1"/>
            <a:r>
              <a:rPr lang="en-US" dirty="0"/>
              <a:t>pow(</a:t>
            </a:r>
            <a:r>
              <a:rPr lang="en-US" dirty="0">
                <a:solidFill>
                  <a:schemeClr val="accent2"/>
                </a:solidFill>
              </a:rPr>
              <a:t>123</a:t>
            </a:r>
            <a:r>
              <a:rPr lang="en-US" dirty="0"/>
              <a:t>, </a:t>
            </a:r>
            <a:r>
              <a:rPr lang="en-US" dirty="0">
                <a:solidFill>
                  <a:schemeClr val="accent4"/>
                </a:solidFill>
              </a:rPr>
              <a:t>567</a:t>
            </a:r>
            <a:r>
              <a:rPr lang="en-US" dirty="0"/>
              <a:t>, </a:t>
            </a:r>
            <a:r>
              <a:rPr lang="en-US" dirty="0">
                <a:solidFill>
                  <a:srgbClr val="FF0000"/>
                </a:solidFill>
              </a:rPr>
              <a:t>123923</a:t>
            </a:r>
            <a:r>
              <a:rPr lang="en-US" dirty="0"/>
              <a:t>)  ==  (</a:t>
            </a:r>
            <a:r>
              <a:rPr lang="en-US" dirty="0">
                <a:solidFill>
                  <a:schemeClr val="accent2"/>
                </a:solidFill>
              </a:rPr>
              <a:t>123</a:t>
            </a:r>
            <a:r>
              <a:rPr lang="en-US" dirty="0"/>
              <a:t> ** </a:t>
            </a:r>
            <a:r>
              <a:rPr lang="en-US" dirty="0">
                <a:solidFill>
                  <a:schemeClr val="accent4"/>
                </a:solidFill>
              </a:rPr>
              <a:t>567</a:t>
            </a:r>
            <a:r>
              <a:rPr lang="en-US" dirty="0"/>
              <a:t>) % </a:t>
            </a:r>
            <a:r>
              <a:rPr lang="en-US" dirty="0">
                <a:solidFill>
                  <a:srgbClr val="FF0000"/>
                </a:solidFill>
              </a:rPr>
              <a:t>123923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6"/>
          <p:cNvSpPr txBox="1">
            <a:spLocks noGrp="1"/>
          </p:cNvSpPr>
          <p:nvPr>
            <p:ph type="title"/>
          </p:nvPr>
        </p:nvSpPr>
        <p:spPr>
          <a:prstGeom prst="rect">
            <a:avLst/>
          </a:prstGeom>
        </p:spPr>
        <p:txBody>
          <a:bodyPr spcFirstLastPara="1" vert="horz" wrap="square" lIns="121900" tIns="121900" rIns="121900" bIns="121900" rtlCol="0" anchor="t" anchorCtr="0">
            <a:normAutofit fontScale="90000"/>
          </a:bodyPr>
          <a:lstStyle/>
          <a:p>
            <a:r>
              <a:rPr lang="en"/>
              <a:t>Try the example with a neighbor?</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E4B8B8-BA12-A1FF-1067-9E4B2AC28885}"/>
              </a:ext>
            </a:extLst>
          </p:cNvPr>
          <p:cNvSpPr>
            <a:spLocks noGrp="1"/>
          </p:cNvSpPr>
          <p:nvPr>
            <p:ph type="title"/>
          </p:nvPr>
        </p:nvSpPr>
        <p:spPr/>
        <p:txBody>
          <a:bodyPr/>
          <a:lstStyle/>
          <a:p>
            <a:r>
              <a:rPr lang="en-US" dirty="0"/>
              <a:t>Diffie-Hellman Example</a:t>
            </a:r>
          </a:p>
        </p:txBody>
      </p:sp>
      <p:sp>
        <p:nvSpPr>
          <p:cNvPr id="5" name="Content Placeholder 4">
            <a:extLst>
              <a:ext uri="{FF2B5EF4-FFF2-40B4-BE49-F238E27FC236}">
                <a16:creationId xmlns:a16="http://schemas.microsoft.com/office/drawing/2014/main" id="{D5177A3C-37A8-639A-C852-90757C0CA2CC}"/>
              </a:ext>
            </a:extLst>
          </p:cNvPr>
          <p:cNvSpPr>
            <a:spLocks noGrp="1"/>
          </p:cNvSpPr>
          <p:nvPr>
            <p:ph idx="1"/>
          </p:nvPr>
        </p:nvSpPr>
        <p:spPr/>
        <p:txBody>
          <a:bodyPr/>
          <a:lstStyle/>
          <a:p>
            <a:endParaRPr lang="en-US"/>
          </a:p>
        </p:txBody>
      </p:sp>
      <p:sp>
        <p:nvSpPr>
          <p:cNvPr id="6" name="TextBox 5">
            <a:extLst>
              <a:ext uri="{FF2B5EF4-FFF2-40B4-BE49-F238E27FC236}">
                <a16:creationId xmlns:a16="http://schemas.microsoft.com/office/drawing/2014/main" id="{8BAA45C4-C795-33DD-C12C-2416D956F625}"/>
              </a:ext>
            </a:extLst>
          </p:cNvPr>
          <p:cNvSpPr txBox="1"/>
          <p:nvPr/>
        </p:nvSpPr>
        <p:spPr>
          <a:xfrm>
            <a:off x="677334" y="1634617"/>
            <a:ext cx="10016333" cy="5016758"/>
          </a:xfrm>
          <a:prstGeom prst="rect">
            <a:avLst/>
          </a:prstGeom>
          <a:solidFill>
            <a:schemeClr val="bg1">
              <a:lumMod val="95000"/>
            </a:schemeClr>
          </a:solidFill>
        </p:spPr>
        <p:txBody>
          <a:bodyPr wrap="square" rtlCol="0">
            <a:spAutoFit/>
          </a:bodyPr>
          <a:lstStyle/>
          <a:p>
            <a:r>
              <a:rPr lang="en-US" sz="1600" b="1" dirty="0" err="1">
                <a:latin typeface="Courier New" panose="02070309020205020404" pitchFamily="49" charset="0"/>
                <a:cs typeface="Courier New" panose="02070309020205020404" pitchFamily="49" charset="0"/>
              </a:rPr>
              <a:t>alice_secret</a:t>
            </a:r>
            <a:r>
              <a:rPr lang="en-US" sz="1600" b="1" dirty="0">
                <a:latin typeface="Courier New" panose="02070309020205020404" pitchFamily="49" charset="0"/>
                <a:cs typeface="Courier New" panose="02070309020205020404" pitchFamily="49" charset="0"/>
              </a:rPr>
              <a:t> = 12381283  # secret (not shared)</a:t>
            </a:r>
          </a:p>
          <a:p>
            <a:r>
              <a:rPr lang="en-US" sz="1600" b="1" dirty="0">
                <a:latin typeface="Courier New" panose="02070309020205020404" pitchFamily="49" charset="0"/>
                <a:cs typeface="Courier New" panose="02070309020205020404" pitchFamily="49" charset="0"/>
              </a:rPr>
              <a:t>print(</a:t>
            </a:r>
            <a:r>
              <a:rPr lang="en-US" sz="1600" b="1" dirty="0" err="1">
                <a:latin typeface="Courier New" panose="02070309020205020404" pitchFamily="49" charset="0"/>
                <a:cs typeface="Courier New" panose="02070309020205020404" pitchFamily="49" charset="0"/>
              </a:rPr>
              <a:t>f"Alice's</a:t>
            </a:r>
            <a:r>
              <a:rPr lang="en-US" sz="1600" b="1" dirty="0">
                <a:latin typeface="Courier New" panose="02070309020205020404" pitchFamily="49" charset="0"/>
                <a:cs typeface="Courier New" panose="02070309020205020404" pitchFamily="49" charset="0"/>
              </a:rPr>
              <a:t> secret: {</a:t>
            </a:r>
            <a:r>
              <a:rPr lang="en-US" sz="1600" b="1" dirty="0" err="1">
                <a:latin typeface="Courier New" panose="02070309020205020404" pitchFamily="49" charset="0"/>
                <a:cs typeface="Courier New" panose="02070309020205020404" pitchFamily="49" charset="0"/>
              </a:rPr>
              <a:t>alice_secret</a:t>
            </a:r>
            <a:r>
              <a:rPr lang="en-US" sz="1600" b="1" dirty="0">
                <a:latin typeface="Courier New" panose="02070309020205020404" pitchFamily="49" charset="0"/>
                <a:cs typeface="Courier New" panose="02070309020205020404" pitchFamily="49" charset="0"/>
              </a:rPr>
              <a:t>}")</a:t>
            </a:r>
          </a:p>
          <a:p>
            <a:r>
              <a:rPr lang="en-US" sz="1600" b="1" dirty="0" err="1">
                <a:latin typeface="Courier New" panose="02070309020205020404" pitchFamily="49" charset="0"/>
                <a:cs typeface="Courier New" panose="02070309020205020404" pitchFamily="49" charset="0"/>
              </a:rPr>
              <a:t>bob_secret</a:t>
            </a:r>
            <a:r>
              <a:rPr lang="en-US" sz="1600" b="1" dirty="0">
                <a:latin typeface="Courier New" panose="02070309020205020404" pitchFamily="49" charset="0"/>
                <a:cs typeface="Courier New" panose="02070309020205020404" pitchFamily="49" charset="0"/>
              </a:rPr>
              <a:t> = 83492833  # secret (not shared)</a:t>
            </a:r>
          </a:p>
          <a:p>
            <a:r>
              <a:rPr lang="en-US" sz="1600" b="1" dirty="0">
                <a:latin typeface="Courier New" panose="02070309020205020404" pitchFamily="49" charset="0"/>
                <a:cs typeface="Courier New" panose="02070309020205020404" pitchFamily="49" charset="0"/>
              </a:rPr>
              <a:t>print(</a:t>
            </a:r>
            <a:r>
              <a:rPr lang="en-US" sz="1600" b="1" dirty="0" err="1">
                <a:latin typeface="Courier New" panose="02070309020205020404" pitchFamily="49" charset="0"/>
                <a:cs typeface="Courier New" panose="02070309020205020404" pitchFamily="49" charset="0"/>
              </a:rPr>
              <a:t>f"Bob's</a:t>
            </a:r>
            <a:r>
              <a:rPr lang="en-US" sz="1600" b="1" dirty="0">
                <a:latin typeface="Courier New" panose="02070309020205020404" pitchFamily="49" charset="0"/>
                <a:cs typeface="Courier New" panose="02070309020205020404" pitchFamily="49" charset="0"/>
              </a:rPr>
              <a:t> secret: {</a:t>
            </a:r>
            <a:r>
              <a:rPr lang="en-US" sz="1600" b="1" dirty="0" err="1">
                <a:latin typeface="Courier New" panose="02070309020205020404" pitchFamily="49" charset="0"/>
                <a:cs typeface="Courier New" panose="02070309020205020404" pitchFamily="49" charset="0"/>
              </a:rPr>
              <a:t>bob_secret</a:t>
            </a:r>
            <a:r>
              <a:rPr lang="en-US" sz="1600" b="1" dirty="0">
                <a:latin typeface="Courier New" panose="02070309020205020404" pitchFamily="49" charset="0"/>
                <a:cs typeface="Courier New" panose="02070309020205020404" pitchFamily="49" charset="0"/>
              </a:rPr>
              <a:t>}")</a:t>
            </a:r>
          </a:p>
          <a:p>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p = 23482348</a:t>
            </a:r>
          </a:p>
          <a:p>
            <a:r>
              <a:rPr lang="en-US" sz="1600" b="1" dirty="0">
                <a:latin typeface="Courier New" panose="02070309020205020404" pitchFamily="49" charset="0"/>
                <a:cs typeface="Courier New" panose="02070309020205020404" pitchFamily="49" charset="0"/>
              </a:rPr>
              <a:t>print(</a:t>
            </a:r>
            <a:r>
              <a:rPr lang="en-US" sz="1600" b="1" dirty="0" err="1">
                <a:latin typeface="Courier New" panose="02070309020205020404" pitchFamily="49" charset="0"/>
                <a:cs typeface="Courier New" panose="02070309020205020404" pitchFamily="49" charset="0"/>
              </a:rPr>
              <a:t>f'p</a:t>
            </a:r>
            <a:r>
              <a:rPr lang="en-US" sz="1600" b="1" dirty="0">
                <a:latin typeface="Courier New" panose="02070309020205020404" pitchFamily="49" charset="0"/>
                <a:cs typeface="Courier New" panose="02070309020205020404" pitchFamily="49" charset="0"/>
              </a:rPr>
              <a:t> = {p} (seen by Eve)')</a:t>
            </a:r>
          </a:p>
          <a:p>
            <a:r>
              <a:rPr lang="en-US" sz="1600" b="1" dirty="0">
                <a:latin typeface="Courier New" panose="02070309020205020404" pitchFamily="49" charset="0"/>
                <a:cs typeface="Courier New" panose="02070309020205020404" pitchFamily="49" charset="0"/>
              </a:rPr>
              <a:t>g = 5</a:t>
            </a:r>
          </a:p>
          <a:p>
            <a:r>
              <a:rPr lang="en-US" sz="1600" b="1" dirty="0">
                <a:latin typeface="Courier New" panose="02070309020205020404" pitchFamily="49" charset="0"/>
                <a:cs typeface="Courier New" panose="02070309020205020404" pitchFamily="49" charset="0"/>
              </a:rPr>
              <a:t>print(</a:t>
            </a:r>
            <a:r>
              <a:rPr lang="en-US" sz="1600" b="1" dirty="0" err="1">
                <a:latin typeface="Courier New" panose="02070309020205020404" pitchFamily="49" charset="0"/>
                <a:cs typeface="Courier New" panose="02070309020205020404" pitchFamily="49" charset="0"/>
              </a:rPr>
              <a:t>f'g</a:t>
            </a:r>
            <a:r>
              <a:rPr lang="en-US" sz="1600" b="1" dirty="0">
                <a:latin typeface="Courier New" panose="02070309020205020404" pitchFamily="49" charset="0"/>
                <a:cs typeface="Courier New" panose="02070309020205020404" pitchFamily="49" charset="0"/>
              </a:rPr>
              <a:t> = {g} (seen by Eve)')</a:t>
            </a:r>
          </a:p>
          <a:p>
            <a:endParaRPr lang="en-US" sz="1600" b="1" dirty="0">
              <a:latin typeface="Courier New" panose="02070309020205020404" pitchFamily="49" charset="0"/>
              <a:cs typeface="Courier New" panose="02070309020205020404" pitchFamily="49" charset="0"/>
            </a:endParaRPr>
          </a:p>
          <a:p>
            <a:r>
              <a:rPr lang="en-US" sz="1600" b="1" dirty="0" err="1">
                <a:latin typeface="Courier New" panose="02070309020205020404" pitchFamily="49" charset="0"/>
                <a:cs typeface="Courier New" panose="02070309020205020404" pitchFamily="49" charset="0"/>
              </a:rPr>
              <a:t>alice_public_key</a:t>
            </a:r>
            <a:r>
              <a:rPr lang="en-US" sz="1600" b="1" dirty="0">
                <a:latin typeface="Courier New" panose="02070309020205020404" pitchFamily="49" charset="0"/>
                <a:cs typeface="Courier New" panose="02070309020205020404" pitchFamily="49" charset="0"/>
              </a:rPr>
              <a:t> = pow(g, </a:t>
            </a:r>
            <a:r>
              <a:rPr lang="en-US" sz="1600" b="1" dirty="0" err="1">
                <a:latin typeface="Courier New" panose="02070309020205020404" pitchFamily="49" charset="0"/>
                <a:cs typeface="Courier New" panose="02070309020205020404" pitchFamily="49" charset="0"/>
              </a:rPr>
              <a:t>alice_secret</a:t>
            </a:r>
            <a:r>
              <a:rPr lang="en-US" sz="1600" b="1" dirty="0">
                <a:latin typeface="Courier New" panose="02070309020205020404" pitchFamily="49" charset="0"/>
                <a:cs typeface="Courier New" panose="02070309020205020404" pitchFamily="49" charset="0"/>
              </a:rPr>
              <a:t>, p)  # shared to everyone</a:t>
            </a:r>
          </a:p>
          <a:p>
            <a:r>
              <a:rPr lang="en-US" sz="1600" b="1" dirty="0">
                <a:latin typeface="Courier New" panose="02070309020205020404" pitchFamily="49" charset="0"/>
                <a:cs typeface="Courier New" panose="02070309020205020404" pitchFamily="49" charset="0"/>
              </a:rPr>
              <a:t>print(</a:t>
            </a:r>
            <a:r>
              <a:rPr lang="en-US" sz="1600" b="1" dirty="0" err="1">
                <a:latin typeface="Courier New" panose="02070309020205020404" pitchFamily="49" charset="0"/>
                <a:cs typeface="Courier New" panose="02070309020205020404" pitchFamily="49" charset="0"/>
              </a:rPr>
              <a:t>f"Alice's</a:t>
            </a:r>
            <a:r>
              <a:rPr lang="en-US" sz="1600" b="1" dirty="0">
                <a:latin typeface="Courier New" panose="02070309020205020404" pitchFamily="49" charset="0"/>
                <a:cs typeface="Courier New" panose="02070309020205020404" pitchFamily="49" charset="0"/>
              </a:rPr>
              <a:t> public key: {</a:t>
            </a:r>
            <a:r>
              <a:rPr lang="en-US" sz="1600" b="1" dirty="0" err="1">
                <a:latin typeface="Courier New" panose="02070309020205020404" pitchFamily="49" charset="0"/>
                <a:cs typeface="Courier New" panose="02070309020205020404" pitchFamily="49" charset="0"/>
              </a:rPr>
              <a:t>alice_public_key</a:t>
            </a:r>
            <a:r>
              <a:rPr lang="en-US" sz="1600" b="1" dirty="0">
                <a:latin typeface="Courier New" panose="02070309020205020404" pitchFamily="49" charset="0"/>
                <a:cs typeface="Courier New" panose="02070309020205020404" pitchFamily="49" charset="0"/>
              </a:rPr>
              <a:t>} (seen by Eve)")</a:t>
            </a:r>
          </a:p>
          <a:p>
            <a:r>
              <a:rPr lang="en-US" sz="1600" b="1" dirty="0" err="1">
                <a:latin typeface="Courier New" panose="02070309020205020404" pitchFamily="49" charset="0"/>
                <a:cs typeface="Courier New" panose="02070309020205020404" pitchFamily="49" charset="0"/>
              </a:rPr>
              <a:t>bob_public_key</a:t>
            </a:r>
            <a:r>
              <a:rPr lang="en-US" sz="1600" b="1" dirty="0">
                <a:latin typeface="Courier New" panose="02070309020205020404" pitchFamily="49" charset="0"/>
                <a:cs typeface="Courier New" panose="02070309020205020404" pitchFamily="49" charset="0"/>
              </a:rPr>
              <a:t> = pow(g, </a:t>
            </a:r>
            <a:r>
              <a:rPr lang="en-US" sz="1600" b="1" dirty="0" err="1">
                <a:latin typeface="Courier New" panose="02070309020205020404" pitchFamily="49" charset="0"/>
                <a:cs typeface="Courier New" panose="02070309020205020404" pitchFamily="49" charset="0"/>
              </a:rPr>
              <a:t>bob_secret</a:t>
            </a:r>
            <a:r>
              <a:rPr lang="en-US" sz="1600" b="1" dirty="0">
                <a:latin typeface="Courier New" panose="02070309020205020404" pitchFamily="49" charset="0"/>
                <a:cs typeface="Courier New" panose="02070309020205020404" pitchFamily="49" charset="0"/>
              </a:rPr>
              <a:t>, p)  # shared to everyone</a:t>
            </a:r>
          </a:p>
          <a:p>
            <a:r>
              <a:rPr lang="en-US" sz="1600" b="1" dirty="0">
                <a:latin typeface="Courier New" panose="02070309020205020404" pitchFamily="49" charset="0"/>
                <a:cs typeface="Courier New" panose="02070309020205020404" pitchFamily="49" charset="0"/>
              </a:rPr>
              <a:t>print(</a:t>
            </a:r>
            <a:r>
              <a:rPr lang="en-US" sz="1600" b="1" dirty="0" err="1">
                <a:latin typeface="Courier New" panose="02070309020205020404" pitchFamily="49" charset="0"/>
                <a:cs typeface="Courier New" panose="02070309020205020404" pitchFamily="49" charset="0"/>
              </a:rPr>
              <a:t>f"Bob's</a:t>
            </a:r>
            <a:r>
              <a:rPr lang="en-US" sz="1600" b="1" dirty="0">
                <a:latin typeface="Courier New" panose="02070309020205020404" pitchFamily="49" charset="0"/>
                <a:cs typeface="Courier New" panose="02070309020205020404" pitchFamily="49" charset="0"/>
              </a:rPr>
              <a:t> public key: {</a:t>
            </a:r>
            <a:r>
              <a:rPr lang="en-US" sz="1600" b="1" dirty="0" err="1">
                <a:latin typeface="Courier New" panose="02070309020205020404" pitchFamily="49" charset="0"/>
                <a:cs typeface="Courier New" panose="02070309020205020404" pitchFamily="49" charset="0"/>
              </a:rPr>
              <a:t>bob_public_key</a:t>
            </a:r>
            <a:r>
              <a:rPr lang="en-US" sz="1600" b="1" dirty="0">
                <a:latin typeface="Courier New" panose="02070309020205020404" pitchFamily="49" charset="0"/>
                <a:cs typeface="Courier New" panose="02070309020205020404" pitchFamily="49" charset="0"/>
              </a:rPr>
              <a:t>} (seen by Eve)")</a:t>
            </a:r>
          </a:p>
          <a:p>
            <a:endParaRPr lang="en-US" sz="1600" b="1" dirty="0">
              <a:latin typeface="Courier New" panose="02070309020205020404" pitchFamily="49" charset="0"/>
              <a:cs typeface="Courier New" panose="02070309020205020404" pitchFamily="49" charset="0"/>
            </a:endParaRPr>
          </a:p>
          <a:p>
            <a:r>
              <a:rPr lang="en-US" sz="1600" b="1" dirty="0" err="1">
                <a:latin typeface="Courier New" panose="02070309020205020404" pitchFamily="49" charset="0"/>
                <a:cs typeface="Courier New" panose="02070309020205020404" pitchFamily="49" charset="0"/>
              </a:rPr>
              <a:t>shared_key_via_alice</a:t>
            </a:r>
            <a:r>
              <a:rPr lang="en-US" sz="1600" b="1" dirty="0">
                <a:latin typeface="Courier New" panose="02070309020205020404" pitchFamily="49" charset="0"/>
                <a:cs typeface="Courier New" panose="02070309020205020404" pitchFamily="49" charset="0"/>
              </a:rPr>
              <a:t> = pow(</a:t>
            </a:r>
            <a:r>
              <a:rPr lang="en-US" sz="1600" b="1" dirty="0" err="1">
                <a:latin typeface="Courier New" panose="02070309020205020404" pitchFamily="49" charset="0"/>
                <a:cs typeface="Courier New" panose="02070309020205020404" pitchFamily="49" charset="0"/>
              </a:rPr>
              <a:t>bob_public_key</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alice_secret</a:t>
            </a:r>
            <a:r>
              <a:rPr lang="en-US" sz="1600" b="1" dirty="0">
                <a:latin typeface="Courier New" panose="02070309020205020404" pitchFamily="49" charset="0"/>
                <a:cs typeface="Courier New" panose="02070309020205020404" pitchFamily="49" charset="0"/>
              </a:rPr>
              <a:t>, p)  # result is secret</a:t>
            </a:r>
          </a:p>
          <a:p>
            <a:r>
              <a:rPr lang="en-US" sz="1600" b="1" dirty="0">
                <a:latin typeface="Courier New" panose="02070309020205020404" pitchFamily="49" charset="0"/>
                <a:cs typeface="Courier New" panose="02070309020205020404" pitchFamily="49" charset="0"/>
              </a:rPr>
              <a:t>print(</a:t>
            </a:r>
            <a:r>
              <a:rPr lang="en-US" sz="1600" b="1" dirty="0" err="1">
                <a:latin typeface="Courier New" panose="02070309020205020404" pitchFamily="49" charset="0"/>
                <a:cs typeface="Courier New" panose="02070309020205020404" pitchFamily="49" charset="0"/>
              </a:rPr>
              <a:t>f"Shared</a:t>
            </a:r>
            <a:r>
              <a:rPr lang="en-US" sz="1600" b="1" dirty="0">
                <a:latin typeface="Courier New" panose="02070309020205020404" pitchFamily="49" charset="0"/>
                <a:cs typeface="Courier New" panose="02070309020205020404" pitchFamily="49" charset="0"/>
              </a:rPr>
              <a:t> key calculated and kept secret by Alice: {</a:t>
            </a:r>
            <a:r>
              <a:rPr lang="en-US" sz="1600" b="1" dirty="0" err="1">
                <a:latin typeface="Courier New" panose="02070309020205020404" pitchFamily="49" charset="0"/>
                <a:cs typeface="Courier New" panose="02070309020205020404" pitchFamily="49" charset="0"/>
              </a:rPr>
              <a:t>shared_key_via_alice</a:t>
            </a:r>
            <a:r>
              <a:rPr lang="en-US" sz="1600" b="1" dirty="0">
                <a:latin typeface="Courier New" panose="02070309020205020404" pitchFamily="49" charset="0"/>
                <a:cs typeface="Courier New" panose="02070309020205020404" pitchFamily="49" charset="0"/>
              </a:rPr>
              <a:t>}")</a:t>
            </a:r>
          </a:p>
          <a:p>
            <a:endParaRPr lang="en-US" sz="1600" b="1" dirty="0">
              <a:latin typeface="Courier New" panose="02070309020205020404" pitchFamily="49" charset="0"/>
              <a:cs typeface="Courier New" panose="02070309020205020404" pitchFamily="49" charset="0"/>
            </a:endParaRPr>
          </a:p>
          <a:p>
            <a:r>
              <a:rPr lang="en-US" sz="1600" b="1" dirty="0" err="1">
                <a:latin typeface="Courier New" panose="02070309020205020404" pitchFamily="49" charset="0"/>
                <a:cs typeface="Courier New" panose="02070309020205020404" pitchFamily="49" charset="0"/>
              </a:rPr>
              <a:t>shared_key_via_bob</a:t>
            </a:r>
            <a:r>
              <a:rPr lang="en-US" sz="1600" b="1" dirty="0">
                <a:latin typeface="Courier New" panose="02070309020205020404" pitchFamily="49" charset="0"/>
                <a:cs typeface="Courier New" panose="02070309020205020404" pitchFamily="49" charset="0"/>
              </a:rPr>
              <a:t> = pow(</a:t>
            </a:r>
            <a:r>
              <a:rPr lang="en-US" sz="1600" b="1" dirty="0" err="1">
                <a:latin typeface="Courier New" panose="02070309020205020404" pitchFamily="49" charset="0"/>
                <a:cs typeface="Courier New" panose="02070309020205020404" pitchFamily="49" charset="0"/>
              </a:rPr>
              <a:t>alice_public_key</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bob_secret</a:t>
            </a:r>
            <a:r>
              <a:rPr lang="en-US" sz="1600" b="1" dirty="0">
                <a:latin typeface="Courier New" panose="02070309020205020404" pitchFamily="49" charset="0"/>
                <a:cs typeface="Courier New" panose="02070309020205020404" pitchFamily="49" charset="0"/>
              </a:rPr>
              <a:t>, p)  # result is secret</a:t>
            </a:r>
          </a:p>
          <a:p>
            <a:r>
              <a:rPr lang="en-US" sz="1600" b="1" dirty="0">
                <a:latin typeface="Courier New" panose="02070309020205020404" pitchFamily="49" charset="0"/>
                <a:cs typeface="Courier New" panose="02070309020205020404" pitchFamily="49" charset="0"/>
              </a:rPr>
              <a:t>print(</a:t>
            </a:r>
            <a:r>
              <a:rPr lang="en-US" sz="1600" b="1" dirty="0" err="1">
                <a:latin typeface="Courier New" panose="02070309020205020404" pitchFamily="49" charset="0"/>
                <a:cs typeface="Courier New" panose="02070309020205020404" pitchFamily="49" charset="0"/>
              </a:rPr>
              <a:t>f"Shared</a:t>
            </a:r>
            <a:r>
              <a:rPr lang="en-US" sz="1600" b="1" dirty="0">
                <a:latin typeface="Courier New" panose="02070309020205020404" pitchFamily="49" charset="0"/>
                <a:cs typeface="Courier New" panose="02070309020205020404" pitchFamily="49" charset="0"/>
              </a:rPr>
              <a:t> key calculated and kept secret by Bob:   {</a:t>
            </a:r>
            <a:r>
              <a:rPr lang="en-US" sz="1600" b="1" dirty="0" err="1">
                <a:latin typeface="Courier New" panose="02070309020205020404" pitchFamily="49" charset="0"/>
                <a:cs typeface="Courier New" panose="02070309020205020404" pitchFamily="49" charset="0"/>
              </a:rPr>
              <a:t>shared_key_via_bob</a:t>
            </a:r>
            <a:r>
              <a:rPr lang="en-US" sz="1600" b="1" dirty="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p:txBody>
      </p:sp>
      <p:sp>
        <p:nvSpPr>
          <p:cNvPr id="8" name="TextBox 7">
            <a:extLst>
              <a:ext uri="{FF2B5EF4-FFF2-40B4-BE49-F238E27FC236}">
                <a16:creationId xmlns:a16="http://schemas.microsoft.com/office/drawing/2014/main" id="{9C7B88D4-0B99-13DF-83E2-8E83F1B130B1}"/>
              </a:ext>
            </a:extLst>
          </p:cNvPr>
          <p:cNvSpPr txBox="1"/>
          <p:nvPr/>
        </p:nvSpPr>
        <p:spPr>
          <a:xfrm>
            <a:off x="3920406" y="1646780"/>
            <a:ext cx="7326714" cy="2339102"/>
          </a:xfrm>
          <a:prstGeom prst="rect">
            <a:avLst/>
          </a:prstGeom>
          <a:solidFill>
            <a:schemeClr val="bg1"/>
          </a:solidFill>
          <a:ln w="57150">
            <a:solidFill>
              <a:srgbClr val="0070C0"/>
            </a:solidFill>
          </a:ln>
        </p:spPr>
        <p:txBody>
          <a:bodyPr wrap="square" lIns="182880" tIns="182880" rIns="182880" bIns="182880" rtlCol="0">
            <a:spAutoFit/>
          </a:bodyPr>
          <a:lstStyle/>
          <a:p>
            <a:r>
              <a:rPr lang="en-US" sz="1600" b="1" dirty="0">
                <a:latin typeface="Courier New" panose="02070309020205020404" pitchFamily="49" charset="0"/>
                <a:cs typeface="Courier New" panose="02070309020205020404" pitchFamily="49" charset="0"/>
              </a:rPr>
              <a:t>Alice's secret: 12381283</a:t>
            </a:r>
          </a:p>
          <a:p>
            <a:r>
              <a:rPr lang="en-US" sz="1600" b="1" dirty="0">
                <a:latin typeface="Courier New" panose="02070309020205020404" pitchFamily="49" charset="0"/>
                <a:cs typeface="Courier New" panose="02070309020205020404" pitchFamily="49" charset="0"/>
              </a:rPr>
              <a:t>Bob's secret: 83492833</a:t>
            </a:r>
          </a:p>
          <a:p>
            <a:r>
              <a:rPr lang="en-US" sz="1600" b="1" dirty="0">
                <a:latin typeface="Courier New" panose="02070309020205020404" pitchFamily="49" charset="0"/>
                <a:cs typeface="Courier New" panose="02070309020205020404" pitchFamily="49" charset="0"/>
              </a:rPr>
              <a:t>p = 23482348 (seen by Eve)</a:t>
            </a:r>
          </a:p>
          <a:p>
            <a:r>
              <a:rPr lang="en-US" sz="1600" b="1" dirty="0">
                <a:latin typeface="Courier New" panose="02070309020205020404" pitchFamily="49" charset="0"/>
                <a:cs typeface="Courier New" panose="02070309020205020404" pitchFamily="49" charset="0"/>
              </a:rPr>
              <a:t>g = 5 (seen by Eve)</a:t>
            </a:r>
          </a:p>
          <a:p>
            <a:r>
              <a:rPr lang="en-US" sz="1600" b="1" dirty="0">
                <a:latin typeface="Courier New" panose="02070309020205020404" pitchFamily="49" charset="0"/>
                <a:cs typeface="Courier New" panose="02070309020205020404" pitchFamily="49" charset="0"/>
              </a:rPr>
              <a:t>Alice's public key: 17214849 (seen by Eve)</a:t>
            </a:r>
          </a:p>
          <a:p>
            <a:r>
              <a:rPr lang="en-US" sz="1600" b="1" dirty="0">
                <a:latin typeface="Courier New" panose="02070309020205020404" pitchFamily="49" charset="0"/>
                <a:cs typeface="Courier New" panose="02070309020205020404" pitchFamily="49" charset="0"/>
              </a:rPr>
              <a:t>Bob's public key: 4747437 (seen by Eve)</a:t>
            </a:r>
          </a:p>
          <a:p>
            <a:r>
              <a:rPr lang="en-US" sz="1600" b="1" dirty="0">
                <a:latin typeface="Courier New" panose="02070309020205020404" pitchFamily="49" charset="0"/>
                <a:cs typeface="Courier New" panose="02070309020205020404" pitchFamily="49" charset="0"/>
              </a:rPr>
              <a:t>Shared key calculated and kept secret by Alice: </a:t>
            </a:r>
            <a:r>
              <a:rPr lang="en-US" sz="1600" b="1" dirty="0">
                <a:solidFill>
                  <a:srgbClr val="FF0000"/>
                </a:solidFill>
                <a:latin typeface="Courier New" panose="02070309020205020404" pitchFamily="49" charset="0"/>
                <a:cs typeface="Courier New" panose="02070309020205020404" pitchFamily="49" charset="0"/>
              </a:rPr>
              <a:t>22803693</a:t>
            </a:r>
          </a:p>
          <a:p>
            <a:r>
              <a:rPr lang="en-US" sz="1600" b="1" dirty="0">
                <a:latin typeface="Courier New" panose="02070309020205020404" pitchFamily="49" charset="0"/>
                <a:cs typeface="Courier New" panose="02070309020205020404" pitchFamily="49" charset="0"/>
              </a:rPr>
              <a:t>Shared key calculated and kept secret by Bob:   </a:t>
            </a:r>
            <a:r>
              <a:rPr lang="en-US" sz="1600" b="1" dirty="0">
                <a:solidFill>
                  <a:srgbClr val="FF0000"/>
                </a:solidFill>
                <a:latin typeface="Courier New" panose="02070309020205020404" pitchFamily="49" charset="0"/>
                <a:cs typeface="Courier New" panose="02070309020205020404" pitchFamily="49" charset="0"/>
              </a:rPr>
              <a:t>22803693</a:t>
            </a:r>
          </a:p>
        </p:txBody>
      </p:sp>
    </p:spTree>
    <p:extLst>
      <p:ext uri="{BB962C8B-B14F-4D97-AF65-F5344CB8AC3E}">
        <p14:creationId xmlns:p14="http://schemas.microsoft.com/office/powerpoint/2010/main" val="269552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4" name="Title 3">
            <a:extLst>
              <a:ext uri="{FF2B5EF4-FFF2-40B4-BE49-F238E27FC236}">
                <a16:creationId xmlns:a16="http://schemas.microsoft.com/office/drawing/2014/main" id="{01F764A1-24D3-23E8-8ACB-BCAFE7F97881}"/>
              </a:ext>
            </a:extLst>
          </p:cNvPr>
          <p:cNvSpPr>
            <a:spLocks noGrp="1"/>
          </p:cNvSpPr>
          <p:nvPr>
            <p:ph type="title"/>
          </p:nvPr>
        </p:nvSpPr>
        <p:spPr/>
        <p:txBody>
          <a:bodyPr/>
          <a:lstStyle/>
          <a:p>
            <a:r>
              <a:rPr lang="en-US" dirty="0"/>
              <a:t>Khan Academy explanation on the math</a:t>
            </a:r>
          </a:p>
        </p:txBody>
      </p:sp>
      <p:sp>
        <p:nvSpPr>
          <p:cNvPr id="5" name="Content Placeholder 4">
            <a:extLst>
              <a:ext uri="{FF2B5EF4-FFF2-40B4-BE49-F238E27FC236}">
                <a16:creationId xmlns:a16="http://schemas.microsoft.com/office/drawing/2014/main" id="{1065013E-1029-B444-641E-80A4DD3B086F}"/>
              </a:ext>
            </a:extLst>
          </p:cNvPr>
          <p:cNvSpPr>
            <a:spLocks noGrp="1"/>
          </p:cNvSpPr>
          <p:nvPr>
            <p:ph idx="1"/>
          </p:nvPr>
        </p:nvSpPr>
        <p:spPr/>
        <p:txBody>
          <a:bodyPr/>
          <a:lstStyle/>
          <a:p>
            <a:r>
              <a:rPr lang="en-US" dirty="0">
                <a:hlinkClick r:id="rId3"/>
              </a:rPr>
              <a:t>https://www.youtube.com/watch?v=M-0qt6tdHzk</a:t>
            </a:r>
            <a:endParaRPr lang="en-US" dirty="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9"/>
          <p:cNvSpPr txBox="1">
            <a:spLocks noGrp="1"/>
          </p:cNvSpPr>
          <p:nvPr>
            <p:ph type="title"/>
          </p:nvPr>
        </p:nvSpPr>
        <p:spPr>
          <a:xfrm>
            <a:off x="677334" y="609600"/>
            <a:ext cx="8596668" cy="1320800"/>
          </a:xfrm>
        </p:spPr>
        <p:txBody>
          <a:bodyPr spcFirstLastPara="1" vert="horz" wrap="square" lIns="121900" tIns="121900" rIns="121900" bIns="121900" rtlCol="0" anchor="t" anchorCtr="0">
            <a:normAutofit/>
          </a:bodyPr>
          <a:lstStyle/>
          <a:p>
            <a:r>
              <a:rPr lang="en-US"/>
              <a:t>SSL (HTTPS)</a:t>
            </a:r>
          </a:p>
        </p:txBody>
      </p:sp>
      <p:sp>
        <p:nvSpPr>
          <p:cNvPr id="276" name="Google Shape;276;p39"/>
          <p:cNvSpPr txBox="1">
            <a:spLocks noGrp="1"/>
          </p:cNvSpPr>
          <p:nvPr>
            <p:ph idx="1"/>
          </p:nvPr>
        </p:nvSpPr>
        <p:spPr>
          <a:xfrm>
            <a:off x="677334" y="1930401"/>
            <a:ext cx="8596668" cy="4110962"/>
          </a:xfrm>
        </p:spPr>
        <p:txBody>
          <a:bodyPr spcFirstLastPara="1" vert="horz" wrap="square" lIns="121900" tIns="121900" rIns="121900" bIns="121900" rtlCol="0" anchor="t" anchorCtr="0">
            <a:normAutofit/>
          </a:bodyPr>
          <a:lstStyle/>
          <a:p>
            <a:r>
              <a:rPr lang="en-US"/>
              <a:t>SSL (HTTPS) will use Diffie-Hellman key exchange to agree on a key. Then it will use less expensive encryption methods using the shared key to send all your data in securely encrypted packets. </a:t>
            </a:r>
          </a:p>
          <a:p>
            <a:endParaRPr lang="en-US"/>
          </a:p>
          <a:p>
            <a:r>
              <a:rPr lang="en-US"/>
              <a:t>There is more to this such as authentication and how setup the “handshake”. These details are captured in the TLS protocol standard.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0"/>
          <p:cNvSpPr txBox="1">
            <a:spLocks noGrp="1"/>
          </p:cNvSpPr>
          <p:nvPr>
            <p:ph type="title"/>
          </p:nvPr>
        </p:nvSpPr>
        <p:spPr>
          <a:prstGeom prst="rect">
            <a:avLst/>
          </a:prstGeom>
        </p:spPr>
        <p:txBody>
          <a:bodyPr spcFirstLastPara="1" vert="horz" wrap="square" lIns="121900" tIns="121900" rIns="121900" bIns="121900" rtlCol="0" anchor="t" anchorCtr="0">
            <a:normAutofit fontScale="90000"/>
          </a:bodyPr>
          <a:lstStyle/>
          <a:p>
            <a:r>
              <a:rPr lang="en" dirty="0"/>
              <a:t>Conclusion - Use SSL (HTTPS) to invoke a modern implementation of the Diffie-</a:t>
            </a:r>
            <a:br>
              <a:rPr lang="en" dirty="0"/>
            </a:br>
            <a:r>
              <a:rPr lang="en" dirty="0"/>
              <a:t>Hellman Key exchange so Eve </a:t>
            </a:r>
            <a:br>
              <a:rPr lang="en" dirty="0"/>
            </a:br>
            <a:r>
              <a:rPr lang="en" dirty="0"/>
              <a:t>can’t see your</a:t>
            </a:r>
            <a:endParaRPr dirty="0"/>
          </a:p>
          <a:p>
            <a:r>
              <a:rPr lang="en" dirty="0"/>
              <a:t>data!</a:t>
            </a:r>
            <a:br>
              <a:rPr lang="en" dirty="0">
                <a:solidFill>
                  <a:srgbClr val="202124"/>
                </a:solidFill>
              </a:rPr>
            </a:br>
            <a:endParaRPr dirty="0">
              <a:solidFill>
                <a:srgbClr val="202124"/>
              </a:solidFill>
            </a:endParaRPr>
          </a:p>
        </p:txBody>
      </p:sp>
      <p:pic>
        <p:nvPicPr>
          <p:cNvPr id="283" name="Google Shape;283;p40"/>
          <p:cNvPicPr preferRelativeResize="0"/>
          <p:nvPr/>
        </p:nvPicPr>
        <p:blipFill>
          <a:blip r:embed="rId3">
            <a:alphaModFix/>
          </a:blip>
          <a:stretch>
            <a:fillRect/>
          </a:stretch>
        </p:blipFill>
        <p:spPr>
          <a:xfrm>
            <a:off x="174976" y="3220938"/>
            <a:ext cx="4178300" cy="3137061"/>
          </a:xfrm>
          <a:prstGeom prst="rect">
            <a:avLst/>
          </a:prstGeom>
          <a:noFill/>
          <a:ln>
            <a:noFill/>
          </a:ln>
        </p:spPr>
      </p:pic>
      <p:pic>
        <p:nvPicPr>
          <p:cNvPr id="284" name="Google Shape;284;p40"/>
          <p:cNvPicPr preferRelativeResize="0"/>
          <p:nvPr/>
        </p:nvPicPr>
        <p:blipFill>
          <a:blip r:embed="rId4">
            <a:alphaModFix/>
          </a:blip>
          <a:stretch>
            <a:fillRect/>
          </a:stretch>
        </p:blipFill>
        <p:spPr>
          <a:xfrm>
            <a:off x="7357484" y="1480568"/>
            <a:ext cx="4706761" cy="3137065"/>
          </a:xfrm>
          <a:prstGeom prst="rect">
            <a:avLst/>
          </a:prstGeom>
          <a:noFill/>
          <a:ln>
            <a:noFill/>
          </a:ln>
        </p:spPr>
      </p:pic>
      <p:cxnSp>
        <p:nvCxnSpPr>
          <p:cNvPr id="285" name="Google Shape;285;p40"/>
          <p:cNvCxnSpPr/>
          <p:nvPr/>
        </p:nvCxnSpPr>
        <p:spPr>
          <a:xfrm rot="10800000" flipH="1">
            <a:off x="4150375" y="4327467"/>
            <a:ext cx="3158400" cy="908800"/>
          </a:xfrm>
          <a:prstGeom prst="straightConnector1">
            <a:avLst/>
          </a:prstGeom>
          <a:noFill/>
          <a:ln w="76200" cap="flat" cmpd="sng">
            <a:solidFill>
              <a:srgbClr val="00FF00"/>
            </a:solidFill>
            <a:prstDash val="solid"/>
            <a:round/>
            <a:headEnd type="none" w="med" len="med"/>
            <a:tailEnd type="triangle" w="med" len="med"/>
          </a:ln>
        </p:spPr>
      </p:cxnSp>
      <p:pic>
        <p:nvPicPr>
          <p:cNvPr id="286" name="Google Shape;286;p40"/>
          <p:cNvPicPr preferRelativeResize="0"/>
          <p:nvPr/>
        </p:nvPicPr>
        <p:blipFill>
          <a:blip r:embed="rId5">
            <a:alphaModFix/>
          </a:blip>
          <a:stretch>
            <a:fillRect/>
          </a:stretch>
        </p:blipFill>
        <p:spPr>
          <a:xfrm>
            <a:off x="6377475" y="4876800"/>
            <a:ext cx="1981200" cy="1981200"/>
          </a:xfrm>
          <a:prstGeom prst="rect">
            <a:avLst/>
          </a:prstGeom>
          <a:noFill/>
          <a:ln>
            <a:noFill/>
          </a:ln>
        </p:spPr>
      </p:pic>
      <p:pic>
        <p:nvPicPr>
          <p:cNvPr id="287" name="Google Shape;287;p40"/>
          <p:cNvPicPr preferRelativeResize="0"/>
          <p:nvPr/>
        </p:nvPicPr>
        <p:blipFill>
          <a:blip r:embed="rId6">
            <a:alphaModFix/>
          </a:blip>
          <a:stretch>
            <a:fillRect/>
          </a:stretch>
        </p:blipFill>
        <p:spPr>
          <a:xfrm>
            <a:off x="3786642" y="2227885"/>
            <a:ext cx="3522131" cy="1981199"/>
          </a:xfrm>
          <a:prstGeom prst="rect">
            <a:avLst/>
          </a:prstGeom>
          <a:noFill/>
          <a:ln>
            <a:noFill/>
          </a:ln>
        </p:spPr>
      </p:pic>
      <p:pic>
        <p:nvPicPr>
          <p:cNvPr id="288" name="Google Shape;288;p40"/>
          <p:cNvPicPr preferRelativeResize="0"/>
          <p:nvPr/>
        </p:nvPicPr>
        <p:blipFill>
          <a:blip r:embed="rId7">
            <a:alphaModFix/>
          </a:blip>
          <a:stretch>
            <a:fillRect/>
          </a:stretch>
        </p:blipFill>
        <p:spPr>
          <a:xfrm>
            <a:off x="174975" y="3218484"/>
            <a:ext cx="1604932" cy="1604932"/>
          </a:xfrm>
          <a:prstGeom prst="rect">
            <a:avLst/>
          </a:prstGeom>
          <a:noFill/>
          <a:ln>
            <a:noFill/>
          </a:ln>
        </p:spPr>
      </p:pic>
      <p:pic>
        <p:nvPicPr>
          <p:cNvPr id="289" name="Google Shape;289;p40"/>
          <p:cNvPicPr preferRelativeResize="0"/>
          <p:nvPr/>
        </p:nvPicPr>
        <p:blipFill>
          <a:blip r:embed="rId7">
            <a:alphaModFix/>
          </a:blip>
          <a:stretch>
            <a:fillRect/>
          </a:stretch>
        </p:blipFill>
        <p:spPr>
          <a:xfrm>
            <a:off x="10382876" y="3819467"/>
            <a:ext cx="1604932" cy="1604932"/>
          </a:xfrm>
          <a:prstGeom prst="rect">
            <a:avLst/>
          </a:prstGeom>
          <a:noFill/>
          <a:ln>
            <a:noFill/>
          </a:ln>
        </p:spPr>
      </p:pic>
      <p:pic>
        <p:nvPicPr>
          <p:cNvPr id="290" name="Google Shape;290;p40"/>
          <p:cNvPicPr preferRelativeResize="0"/>
          <p:nvPr/>
        </p:nvPicPr>
        <p:blipFill>
          <a:blip r:embed="rId7">
            <a:alphaModFix/>
          </a:blip>
          <a:stretch>
            <a:fillRect/>
          </a:stretch>
        </p:blipFill>
        <p:spPr>
          <a:xfrm>
            <a:off x="5573142" y="5590667"/>
            <a:ext cx="908800" cy="908800"/>
          </a:xfrm>
          <a:prstGeom prst="rect">
            <a:avLst/>
          </a:prstGeom>
          <a:noFill/>
          <a:ln>
            <a:noFill/>
          </a:ln>
        </p:spPr>
      </p:pic>
      <p:sp>
        <p:nvSpPr>
          <p:cNvPr id="291" name="Google Shape;291;p40"/>
          <p:cNvSpPr/>
          <p:nvPr/>
        </p:nvSpPr>
        <p:spPr>
          <a:xfrm>
            <a:off x="5239175" y="5315200"/>
            <a:ext cx="1505200" cy="1542800"/>
          </a:xfrm>
          <a:prstGeom prst="noSmoking">
            <a:avLst>
              <a:gd name="adj" fmla="val 9333"/>
            </a:avLst>
          </a:prstGeom>
          <a:solidFill>
            <a:srgbClr val="FF00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415600" y="593367"/>
            <a:ext cx="8801552" cy="763600"/>
          </a:xfrm>
          <a:prstGeom prst="rect">
            <a:avLst/>
          </a:prstGeom>
        </p:spPr>
        <p:txBody>
          <a:bodyPr spcFirstLastPara="1" vert="horz" wrap="square" lIns="121900" tIns="121900" rIns="121900" bIns="121900" rtlCol="0" anchor="t" anchorCtr="0">
            <a:normAutofit fontScale="90000"/>
          </a:bodyPr>
          <a:lstStyle/>
          <a:p>
            <a:r>
              <a:rPr lang="en" dirty="0"/>
              <a:t>Why is it safe to share your credit card to Amazon over the internet?</a:t>
            </a:r>
            <a:endParaRPr dirty="0"/>
          </a:p>
        </p:txBody>
      </p:sp>
      <p:pic>
        <p:nvPicPr>
          <p:cNvPr id="60" name="Google Shape;60;p14"/>
          <p:cNvPicPr preferRelativeResize="0"/>
          <p:nvPr/>
        </p:nvPicPr>
        <p:blipFill>
          <a:blip r:embed="rId3">
            <a:alphaModFix/>
          </a:blip>
          <a:stretch>
            <a:fillRect/>
          </a:stretch>
        </p:blipFill>
        <p:spPr>
          <a:xfrm>
            <a:off x="4592300" y="2626534"/>
            <a:ext cx="2550200" cy="1604933"/>
          </a:xfrm>
          <a:prstGeom prst="rect">
            <a:avLst/>
          </a:prstGeom>
          <a:noFill/>
          <a:ln>
            <a:noFill/>
          </a:ln>
        </p:spPr>
      </p:pic>
      <p:pic>
        <p:nvPicPr>
          <p:cNvPr id="61" name="Google Shape;61;p14"/>
          <p:cNvPicPr preferRelativeResize="0"/>
          <p:nvPr/>
        </p:nvPicPr>
        <p:blipFill>
          <a:blip r:embed="rId4">
            <a:alphaModFix/>
          </a:blip>
          <a:stretch>
            <a:fillRect/>
          </a:stretch>
        </p:blipFill>
        <p:spPr>
          <a:xfrm>
            <a:off x="187001" y="3220938"/>
            <a:ext cx="4178300" cy="3137061"/>
          </a:xfrm>
          <a:prstGeom prst="rect">
            <a:avLst/>
          </a:prstGeom>
          <a:noFill/>
          <a:ln>
            <a:noFill/>
          </a:ln>
        </p:spPr>
      </p:pic>
      <p:pic>
        <p:nvPicPr>
          <p:cNvPr id="62" name="Google Shape;62;p14"/>
          <p:cNvPicPr preferRelativeResize="0"/>
          <p:nvPr/>
        </p:nvPicPr>
        <p:blipFill>
          <a:blip r:embed="rId5">
            <a:alphaModFix/>
          </a:blip>
          <a:stretch>
            <a:fillRect/>
          </a:stretch>
        </p:blipFill>
        <p:spPr>
          <a:xfrm>
            <a:off x="7369509" y="1480568"/>
            <a:ext cx="4706761" cy="3137065"/>
          </a:xfrm>
          <a:prstGeom prst="rect">
            <a:avLst/>
          </a:prstGeom>
          <a:noFill/>
          <a:ln>
            <a:noFill/>
          </a:ln>
        </p:spPr>
      </p:pic>
      <p:cxnSp>
        <p:nvCxnSpPr>
          <p:cNvPr id="63" name="Google Shape;63;p14"/>
          <p:cNvCxnSpPr/>
          <p:nvPr/>
        </p:nvCxnSpPr>
        <p:spPr>
          <a:xfrm rot="10800000" flipH="1">
            <a:off x="4162400" y="4327467"/>
            <a:ext cx="3158400" cy="908800"/>
          </a:xfrm>
          <a:prstGeom prst="straightConnector1">
            <a:avLst/>
          </a:prstGeom>
          <a:noFill/>
          <a:ln w="76200" cap="flat" cmpd="sng">
            <a:solidFill>
              <a:srgbClr val="00FF00"/>
            </a:solidFill>
            <a:prstDash val="solid"/>
            <a:round/>
            <a:headEnd type="none" w="med" len="med"/>
            <a:tailEnd type="triangle" w="med" len="med"/>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1"/>
          <p:cNvSpPr txBox="1">
            <a:spLocks noGrp="1"/>
          </p:cNvSpPr>
          <p:nvPr>
            <p:ph type="title"/>
          </p:nvPr>
        </p:nvSpPr>
        <p:spPr>
          <a:xfrm>
            <a:off x="677334" y="609600"/>
            <a:ext cx="8596668" cy="1320800"/>
          </a:xfrm>
        </p:spPr>
        <p:txBody>
          <a:bodyPr spcFirstLastPara="1" vert="horz" wrap="square" lIns="121900" tIns="121900" rIns="121900" bIns="121900" rtlCol="0" anchor="t" anchorCtr="0">
            <a:normAutofit/>
          </a:bodyPr>
          <a:lstStyle/>
          <a:p>
            <a:r>
              <a:rPr lang="en-US" dirty="0"/>
              <a:t>Other interesting notes…</a:t>
            </a:r>
          </a:p>
        </p:txBody>
      </p:sp>
      <p:sp>
        <p:nvSpPr>
          <p:cNvPr id="297" name="Google Shape;297;p41"/>
          <p:cNvSpPr txBox="1">
            <a:spLocks noGrp="1"/>
          </p:cNvSpPr>
          <p:nvPr>
            <p:ph idx="1"/>
          </p:nvPr>
        </p:nvSpPr>
        <p:spPr>
          <a:xfrm>
            <a:off x="677334" y="1930401"/>
            <a:ext cx="8596668" cy="4110962"/>
          </a:xfrm>
        </p:spPr>
        <p:txBody>
          <a:bodyPr spcFirstLastPara="1" vert="horz" wrap="square" lIns="121900" tIns="121900" rIns="121900" bIns="121900" rtlCol="0" anchor="t" anchorCtr="0">
            <a:normAutofit/>
          </a:bodyPr>
          <a:lstStyle/>
          <a:p>
            <a:r>
              <a:rPr lang="en-US" dirty="0"/>
              <a:t>With big enough computers or data centers you can brute force your way to guessing what the secret keys are by trying lots of different keys+. </a:t>
            </a:r>
          </a:p>
          <a:p>
            <a:r>
              <a:rPr lang="en-US" dirty="0"/>
              <a:t>With encryption you’ll hear “64-bit encryption” or “128-bit encryption”. As computers get more powerful, they have to increase the “bits” so that contemporary computers cannot “crack” the code.</a:t>
            </a:r>
          </a:p>
          <a:p>
            <a:r>
              <a:rPr lang="en-US" dirty="0"/>
              <a:t>You can generally decrypt all messages using “brute force” from 10 years ago. So, if you “eavesdrop” on the internet now, you can decrypt saved messages about 10 years later without a key assuming computing power continues its growth.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73" name="Google Shape;73;p15"/>
          <p:cNvPicPr preferRelativeResize="0"/>
          <p:nvPr/>
        </p:nvPicPr>
        <p:blipFill>
          <a:blip r:embed="rId3">
            <a:alphaModFix/>
          </a:blip>
          <a:stretch>
            <a:fillRect/>
          </a:stretch>
        </p:blipFill>
        <p:spPr>
          <a:xfrm>
            <a:off x="6389500" y="4617633"/>
            <a:ext cx="1981200" cy="1981200"/>
          </a:xfrm>
          <a:prstGeom prst="rect">
            <a:avLst/>
          </a:prstGeom>
          <a:noFill/>
          <a:ln>
            <a:noFill/>
          </a:ln>
        </p:spPr>
      </p:pic>
      <p:sp>
        <p:nvSpPr>
          <p:cNvPr id="68" name="Google Shape;68;p15"/>
          <p:cNvSpPr txBox="1">
            <a:spLocks noGrp="1"/>
          </p:cNvSpPr>
          <p:nvPr>
            <p:ph type="title"/>
          </p:nvPr>
        </p:nvSpPr>
        <p:spPr>
          <a:xfrm>
            <a:off x="415600" y="593367"/>
            <a:ext cx="8752784" cy="763600"/>
          </a:xfrm>
          <a:prstGeom prst="rect">
            <a:avLst/>
          </a:prstGeom>
        </p:spPr>
        <p:txBody>
          <a:bodyPr spcFirstLastPara="1" vert="horz" wrap="square" lIns="121900" tIns="121900" rIns="121900" bIns="121900" rtlCol="0" anchor="t" anchorCtr="0">
            <a:normAutofit fontScale="90000"/>
          </a:bodyPr>
          <a:lstStyle/>
          <a:p>
            <a:r>
              <a:rPr lang="en" dirty="0"/>
              <a:t>What stops eavesdroppers from capturing your information?</a:t>
            </a:r>
            <a:endParaRPr dirty="0"/>
          </a:p>
        </p:txBody>
      </p:sp>
      <p:pic>
        <p:nvPicPr>
          <p:cNvPr id="69" name="Google Shape;69;p15"/>
          <p:cNvPicPr preferRelativeResize="0"/>
          <p:nvPr/>
        </p:nvPicPr>
        <p:blipFill>
          <a:blip r:embed="rId4">
            <a:alphaModFix/>
          </a:blip>
          <a:stretch>
            <a:fillRect/>
          </a:stretch>
        </p:blipFill>
        <p:spPr>
          <a:xfrm>
            <a:off x="4592300" y="2626534"/>
            <a:ext cx="2550200" cy="1604933"/>
          </a:xfrm>
          <a:prstGeom prst="rect">
            <a:avLst/>
          </a:prstGeom>
          <a:noFill/>
          <a:ln>
            <a:noFill/>
          </a:ln>
        </p:spPr>
      </p:pic>
      <p:pic>
        <p:nvPicPr>
          <p:cNvPr id="70" name="Google Shape;70;p15"/>
          <p:cNvPicPr preferRelativeResize="0"/>
          <p:nvPr/>
        </p:nvPicPr>
        <p:blipFill>
          <a:blip r:embed="rId5">
            <a:alphaModFix/>
          </a:blip>
          <a:stretch>
            <a:fillRect/>
          </a:stretch>
        </p:blipFill>
        <p:spPr>
          <a:xfrm>
            <a:off x="187001" y="3220938"/>
            <a:ext cx="4178300" cy="3137061"/>
          </a:xfrm>
          <a:prstGeom prst="rect">
            <a:avLst/>
          </a:prstGeom>
          <a:noFill/>
          <a:ln>
            <a:noFill/>
          </a:ln>
        </p:spPr>
      </p:pic>
      <p:pic>
        <p:nvPicPr>
          <p:cNvPr id="71" name="Google Shape;71;p15"/>
          <p:cNvPicPr preferRelativeResize="0"/>
          <p:nvPr/>
        </p:nvPicPr>
        <p:blipFill>
          <a:blip r:embed="rId6">
            <a:alphaModFix/>
          </a:blip>
          <a:stretch>
            <a:fillRect/>
          </a:stretch>
        </p:blipFill>
        <p:spPr>
          <a:xfrm>
            <a:off x="7369509" y="1480568"/>
            <a:ext cx="4706761" cy="3137065"/>
          </a:xfrm>
          <a:prstGeom prst="rect">
            <a:avLst/>
          </a:prstGeom>
          <a:noFill/>
          <a:ln>
            <a:noFill/>
          </a:ln>
        </p:spPr>
      </p:pic>
      <p:cxnSp>
        <p:nvCxnSpPr>
          <p:cNvPr id="72" name="Google Shape;72;p15"/>
          <p:cNvCxnSpPr/>
          <p:nvPr/>
        </p:nvCxnSpPr>
        <p:spPr>
          <a:xfrm rot="10800000" flipH="1">
            <a:off x="4162400" y="4327467"/>
            <a:ext cx="3158400" cy="908800"/>
          </a:xfrm>
          <a:prstGeom prst="straightConnector1">
            <a:avLst/>
          </a:prstGeom>
          <a:noFill/>
          <a:ln w="76200" cap="flat" cmpd="sng">
            <a:solidFill>
              <a:srgbClr val="00FF00"/>
            </a:solidFill>
            <a:prstDash val="solid"/>
            <a:round/>
            <a:headEnd type="none" w="med" len="med"/>
            <a:tailEnd type="triangl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83" name="Google Shape;83;p16"/>
          <p:cNvPicPr preferRelativeResize="0"/>
          <p:nvPr/>
        </p:nvPicPr>
        <p:blipFill>
          <a:blip r:embed="rId3">
            <a:alphaModFix/>
          </a:blip>
          <a:stretch>
            <a:fillRect/>
          </a:stretch>
        </p:blipFill>
        <p:spPr>
          <a:xfrm>
            <a:off x="6389500" y="4617720"/>
            <a:ext cx="1981200" cy="1981200"/>
          </a:xfrm>
          <a:prstGeom prst="rect">
            <a:avLst/>
          </a:prstGeom>
          <a:noFill/>
          <a:ln>
            <a:noFill/>
          </a:ln>
        </p:spPr>
      </p:pic>
      <p:sp>
        <p:nvSpPr>
          <p:cNvPr id="78" name="Google Shape;78;p16"/>
          <p:cNvSpPr txBox="1">
            <a:spLocks noGrp="1"/>
          </p:cNvSpPr>
          <p:nvPr>
            <p:ph type="title"/>
          </p:nvPr>
        </p:nvSpPr>
        <p:spPr>
          <a:prstGeom prst="rect">
            <a:avLst/>
          </a:prstGeom>
        </p:spPr>
        <p:txBody>
          <a:bodyPr spcFirstLastPara="1" vert="horz" wrap="square" lIns="121900" tIns="121900" rIns="121900" bIns="121900" rtlCol="0" anchor="t" anchorCtr="0">
            <a:normAutofit fontScale="90000"/>
          </a:bodyPr>
          <a:lstStyle/>
          <a:p>
            <a:r>
              <a:rPr lang="en"/>
              <a:t>Encryption!</a:t>
            </a:r>
            <a:endParaRPr/>
          </a:p>
          <a:p>
            <a:r>
              <a:rPr lang="en"/>
              <a:t>Encryption lets us use a “key” to</a:t>
            </a:r>
            <a:br>
              <a:rPr lang="en"/>
            </a:br>
            <a:r>
              <a:rPr lang="en"/>
              <a:t>essentially lock up our message</a:t>
            </a:r>
            <a:endParaRPr/>
          </a:p>
        </p:txBody>
      </p:sp>
      <p:pic>
        <p:nvPicPr>
          <p:cNvPr id="79" name="Google Shape;79;p16"/>
          <p:cNvPicPr preferRelativeResize="0"/>
          <p:nvPr/>
        </p:nvPicPr>
        <p:blipFill>
          <a:blip r:embed="rId4">
            <a:alphaModFix/>
          </a:blip>
          <a:stretch>
            <a:fillRect/>
          </a:stretch>
        </p:blipFill>
        <p:spPr>
          <a:xfrm>
            <a:off x="4592300" y="2605500"/>
            <a:ext cx="2550200" cy="1604933"/>
          </a:xfrm>
          <a:prstGeom prst="rect">
            <a:avLst/>
          </a:prstGeom>
          <a:noFill/>
          <a:ln>
            <a:noFill/>
          </a:ln>
        </p:spPr>
      </p:pic>
      <p:pic>
        <p:nvPicPr>
          <p:cNvPr id="80" name="Google Shape;80;p16"/>
          <p:cNvPicPr preferRelativeResize="0"/>
          <p:nvPr/>
        </p:nvPicPr>
        <p:blipFill>
          <a:blip r:embed="rId5">
            <a:alphaModFix/>
          </a:blip>
          <a:stretch>
            <a:fillRect/>
          </a:stretch>
        </p:blipFill>
        <p:spPr>
          <a:xfrm>
            <a:off x="187001" y="3220938"/>
            <a:ext cx="4178300" cy="3137061"/>
          </a:xfrm>
          <a:prstGeom prst="rect">
            <a:avLst/>
          </a:prstGeom>
          <a:noFill/>
          <a:ln>
            <a:noFill/>
          </a:ln>
        </p:spPr>
      </p:pic>
      <p:pic>
        <p:nvPicPr>
          <p:cNvPr id="81" name="Google Shape;81;p16"/>
          <p:cNvPicPr preferRelativeResize="0"/>
          <p:nvPr/>
        </p:nvPicPr>
        <p:blipFill>
          <a:blip r:embed="rId6">
            <a:alphaModFix/>
          </a:blip>
          <a:stretch>
            <a:fillRect/>
          </a:stretch>
        </p:blipFill>
        <p:spPr>
          <a:xfrm>
            <a:off x="7369509" y="1480568"/>
            <a:ext cx="4706761" cy="3137065"/>
          </a:xfrm>
          <a:prstGeom prst="rect">
            <a:avLst/>
          </a:prstGeom>
          <a:noFill/>
          <a:ln>
            <a:noFill/>
          </a:ln>
        </p:spPr>
      </p:pic>
      <p:cxnSp>
        <p:nvCxnSpPr>
          <p:cNvPr id="82" name="Google Shape;82;p16"/>
          <p:cNvCxnSpPr/>
          <p:nvPr/>
        </p:nvCxnSpPr>
        <p:spPr>
          <a:xfrm rot="10800000" flipH="1">
            <a:off x="4162400" y="4327467"/>
            <a:ext cx="3158400" cy="908800"/>
          </a:xfrm>
          <a:prstGeom prst="straightConnector1">
            <a:avLst/>
          </a:prstGeom>
          <a:noFill/>
          <a:ln w="76200" cap="flat" cmpd="sng">
            <a:solidFill>
              <a:srgbClr val="00FF00"/>
            </a:solidFill>
            <a:prstDash val="solid"/>
            <a:round/>
            <a:headEnd type="none" w="med" len="med"/>
            <a:tailEnd type="triangle" w="med" len="med"/>
          </a:ln>
        </p:spPr>
      </p:cxnSp>
      <p:pic>
        <p:nvPicPr>
          <p:cNvPr id="84" name="Google Shape;84;p16"/>
          <p:cNvPicPr preferRelativeResize="0"/>
          <p:nvPr/>
        </p:nvPicPr>
        <p:blipFill>
          <a:blip r:embed="rId7">
            <a:alphaModFix/>
          </a:blip>
          <a:stretch>
            <a:fillRect/>
          </a:stretch>
        </p:blipFill>
        <p:spPr>
          <a:xfrm>
            <a:off x="3798667" y="2287134"/>
            <a:ext cx="3522131" cy="1981199"/>
          </a:xfrm>
          <a:prstGeom prst="rect">
            <a:avLst/>
          </a:prstGeom>
          <a:noFill/>
          <a:ln>
            <a:noFill/>
          </a:ln>
        </p:spPr>
      </p:pic>
      <p:pic>
        <p:nvPicPr>
          <p:cNvPr id="85" name="Google Shape;85;p16"/>
          <p:cNvPicPr preferRelativeResize="0"/>
          <p:nvPr/>
        </p:nvPicPr>
        <p:blipFill>
          <a:blip r:embed="rId8">
            <a:alphaModFix/>
          </a:blip>
          <a:stretch>
            <a:fillRect/>
          </a:stretch>
        </p:blipFill>
        <p:spPr>
          <a:xfrm>
            <a:off x="187001" y="3220938"/>
            <a:ext cx="1604932" cy="160493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prstGeom prst="rect">
            <a:avLst/>
          </a:prstGeom>
        </p:spPr>
        <p:txBody>
          <a:bodyPr spcFirstLastPara="1" vert="horz" wrap="square" lIns="121900" tIns="121900" rIns="121900" bIns="121900" rtlCol="0" anchor="t" anchorCtr="0">
            <a:normAutofit fontScale="90000"/>
          </a:bodyPr>
          <a:lstStyle/>
          <a:p>
            <a:r>
              <a:rPr lang="en"/>
              <a:t>How does encryption work?</a:t>
            </a:r>
            <a:endParaRPr/>
          </a:p>
        </p:txBody>
      </p:sp>
      <p:sp>
        <p:nvSpPr>
          <p:cNvPr id="91" name="Google Shape;91;p17"/>
          <p:cNvSpPr txBox="1">
            <a:spLocks noGrp="1"/>
          </p:cNvSpPr>
          <p:nvPr>
            <p:ph type="body" idx="1"/>
          </p:nvPr>
        </p:nvSpPr>
        <p:spPr>
          <a:xfrm>
            <a:off x="415600" y="1501867"/>
            <a:ext cx="9025885" cy="4555200"/>
          </a:xfrm>
          <a:prstGeom prst="rect">
            <a:avLst/>
          </a:prstGeom>
        </p:spPr>
        <p:txBody>
          <a:bodyPr spcFirstLastPara="1" vert="horz" wrap="square" lIns="121900" tIns="121900" rIns="121900" bIns="121900" rtlCol="0" anchor="t" anchorCtr="0">
            <a:normAutofit/>
          </a:bodyPr>
          <a:lstStyle/>
          <a:p>
            <a:pPr marL="0" indent="0">
              <a:buNone/>
            </a:pPr>
            <a:r>
              <a:rPr lang="en" dirty="0"/>
              <a:t>Essentially you have some “function” and a “key” and that modifies data into something unreadable to people without the code.</a:t>
            </a:r>
            <a:endParaRPr dirty="0"/>
          </a:p>
          <a:p>
            <a:pPr marL="0" indent="0">
              <a:spcBef>
                <a:spcPts val="1600"/>
              </a:spcBef>
              <a:buNone/>
            </a:pPr>
            <a:endParaRPr dirty="0"/>
          </a:p>
          <a:p>
            <a:pPr marL="0" indent="0">
              <a:spcBef>
                <a:spcPts val="1600"/>
              </a:spcBef>
              <a:buNone/>
            </a:pPr>
            <a:r>
              <a:rPr lang="en" dirty="0"/>
              <a:t>function(</a:t>
            </a:r>
            <a:r>
              <a:rPr lang="en" b="1" dirty="0"/>
              <a:t>message</a:t>
            </a:r>
            <a:r>
              <a:rPr lang="en" dirty="0"/>
              <a:t>, </a:t>
            </a:r>
            <a:r>
              <a:rPr lang="en" b="1" dirty="0"/>
              <a:t>key</a:t>
            </a:r>
            <a:r>
              <a:rPr lang="en" dirty="0"/>
              <a:t>) = </a:t>
            </a:r>
            <a:r>
              <a:rPr lang="en" b="1" dirty="0"/>
              <a:t>encrypted_message</a:t>
            </a:r>
            <a:endParaRPr b="1" dirty="0"/>
          </a:p>
          <a:p>
            <a:pPr marL="0" indent="0">
              <a:spcBef>
                <a:spcPts val="1600"/>
              </a:spcBef>
              <a:spcAft>
                <a:spcPts val="1600"/>
              </a:spcAft>
              <a:buNone/>
            </a:pPr>
            <a:endParaRPr dirty="0"/>
          </a:p>
        </p:txBody>
      </p:sp>
      <p:pic>
        <p:nvPicPr>
          <p:cNvPr id="92" name="Google Shape;92;p17"/>
          <p:cNvPicPr preferRelativeResize="0"/>
          <p:nvPr/>
        </p:nvPicPr>
        <p:blipFill>
          <a:blip r:embed="rId3">
            <a:alphaModFix/>
          </a:blip>
          <a:stretch>
            <a:fillRect/>
          </a:stretch>
        </p:blipFill>
        <p:spPr>
          <a:xfrm>
            <a:off x="6968900" y="4283434"/>
            <a:ext cx="3522131" cy="1981199"/>
          </a:xfrm>
          <a:prstGeom prst="rect">
            <a:avLst/>
          </a:prstGeom>
          <a:noFill/>
          <a:ln>
            <a:noFill/>
          </a:ln>
        </p:spPr>
      </p:pic>
      <p:pic>
        <p:nvPicPr>
          <p:cNvPr id="93" name="Google Shape;93;p17"/>
          <p:cNvPicPr preferRelativeResize="0"/>
          <p:nvPr/>
        </p:nvPicPr>
        <p:blipFill>
          <a:blip r:embed="rId4">
            <a:alphaModFix/>
          </a:blip>
          <a:stretch>
            <a:fillRect/>
          </a:stretch>
        </p:blipFill>
        <p:spPr>
          <a:xfrm>
            <a:off x="4141483" y="4518601"/>
            <a:ext cx="1604932" cy="1604932"/>
          </a:xfrm>
          <a:prstGeom prst="rect">
            <a:avLst/>
          </a:prstGeom>
          <a:noFill/>
          <a:ln>
            <a:noFill/>
          </a:ln>
        </p:spPr>
      </p:pic>
      <p:pic>
        <p:nvPicPr>
          <p:cNvPr id="94" name="Google Shape;94;p17"/>
          <p:cNvPicPr preferRelativeResize="0"/>
          <p:nvPr/>
        </p:nvPicPr>
        <p:blipFill>
          <a:blip r:embed="rId5">
            <a:alphaModFix/>
          </a:blip>
          <a:stretch>
            <a:fillRect/>
          </a:stretch>
        </p:blipFill>
        <p:spPr>
          <a:xfrm>
            <a:off x="415600" y="4518601"/>
            <a:ext cx="2550200" cy="1604933"/>
          </a:xfrm>
          <a:prstGeom prst="rect">
            <a:avLst/>
          </a:prstGeom>
          <a:noFill/>
          <a:ln>
            <a:noFill/>
          </a:ln>
        </p:spPr>
      </p:pic>
      <p:sp>
        <p:nvSpPr>
          <p:cNvPr id="95" name="Google Shape;95;p17"/>
          <p:cNvSpPr/>
          <p:nvPr/>
        </p:nvSpPr>
        <p:spPr>
          <a:xfrm>
            <a:off x="3169000" y="5008267"/>
            <a:ext cx="880400" cy="810800"/>
          </a:xfrm>
          <a:prstGeom prst="mathPlus">
            <a:avLst>
              <a:gd name="adj1" fmla="val 23520"/>
            </a:avLst>
          </a:prstGeom>
          <a:solidFill>
            <a:srgbClr val="F4CC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96" name="Google Shape;96;p17"/>
          <p:cNvSpPr/>
          <p:nvPr/>
        </p:nvSpPr>
        <p:spPr>
          <a:xfrm>
            <a:off x="5986900" y="4973534"/>
            <a:ext cx="880400" cy="845600"/>
          </a:xfrm>
          <a:prstGeom prst="mathEqual">
            <a:avLst>
              <a:gd name="adj1" fmla="val 23520"/>
              <a:gd name="adj2" fmla="val 11760"/>
            </a:avLst>
          </a:prstGeom>
          <a:solidFill>
            <a:srgbClr val="F4CC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prstGeom prst="rect">
            <a:avLst/>
          </a:prstGeom>
        </p:spPr>
        <p:txBody>
          <a:bodyPr spcFirstLastPara="1" vert="horz" wrap="square" lIns="121900" tIns="121900" rIns="121900" bIns="121900" rtlCol="0" anchor="t" anchorCtr="0">
            <a:normAutofit fontScale="90000"/>
          </a:bodyPr>
          <a:lstStyle/>
          <a:p>
            <a:r>
              <a:rPr lang="en"/>
              <a:t>How does decryption work?</a:t>
            </a:r>
            <a:endParaRPr/>
          </a:p>
        </p:txBody>
      </p:sp>
      <p:sp>
        <p:nvSpPr>
          <p:cNvPr id="102" name="Google Shape;102;p18"/>
          <p:cNvSpPr txBox="1">
            <a:spLocks noGrp="1"/>
          </p:cNvSpPr>
          <p:nvPr>
            <p:ph type="body" idx="1"/>
          </p:nvPr>
        </p:nvSpPr>
        <p:spPr>
          <a:prstGeom prst="rect">
            <a:avLst/>
          </a:prstGeom>
        </p:spPr>
        <p:txBody>
          <a:bodyPr spcFirstLastPara="1" vert="horz" wrap="square" lIns="121900" tIns="121900" rIns="121900" bIns="121900" rtlCol="0" anchor="t" anchorCtr="0">
            <a:normAutofit/>
          </a:bodyPr>
          <a:lstStyle/>
          <a:p>
            <a:pPr marL="0" indent="0">
              <a:buNone/>
            </a:pPr>
            <a:r>
              <a:rPr lang="en" dirty="0"/>
              <a:t>To decrypt you use the key to unlock or undo the encryption.</a:t>
            </a:r>
            <a:endParaRPr dirty="0"/>
          </a:p>
          <a:p>
            <a:pPr marL="0" indent="0">
              <a:spcBef>
                <a:spcPts val="1600"/>
              </a:spcBef>
              <a:buNone/>
            </a:pPr>
            <a:endParaRPr dirty="0"/>
          </a:p>
          <a:p>
            <a:pPr marL="0" indent="0">
              <a:spcBef>
                <a:spcPts val="1600"/>
              </a:spcBef>
              <a:buNone/>
            </a:pPr>
            <a:r>
              <a:rPr lang="en" dirty="0"/>
              <a:t>function(encrypted_message, key) = message</a:t>
            </a:r>
            <a:endParaRPr dirty="0"/>
          </a:p>
          <a:p>
            <a:pPr marL="0" indent="0">
              <a:spcBef>
                <a:spcPts val="1600"/>
              </a:spcBef>
              <a:spcAft>
                <a:spcPts val="1600"/>
              </a:spcAft>
              <a:buNone/>
            </a:pPr>
            <a:endParaRPr dirty="0"/>
          </a:p>
        </p:txBody>
      </p:sp>
      <p:pic>
        <p:nvPicPr>
          <p:cNvPr id="103" name="Google Shape;103;p18"/>
          <p:cNvPicPr preferRelativeResize="0"/>
          <p:nvPr/>
        </p:nvPicPr>
        <p:blipFill>
          <a:blip r:embed="rId3">
            <a:alphaModFix/>
          </a:blip>
          <a:stretch>
            <a:fillRect/>
          </a:stretch>
        </p:blipFill>
        <p:spPr>
          <a:xfrm>
            <a:off x="463367" y="4572734"/>
            <a:ext cx="3522131" cy="1981199"/>
          </a:xfrm>
          <a:prstGeom prst="rect">
            <a:avLst/>
          </a:prstGeom>
          <a:noFill/>
          <a:ln>
            <a:noFill/>
          </a:ln>
        </p:spPr>
      </p:pic>
      <p:pic>
        <p:nvPicPr>
          <p:cNvPr id="104" name="Google Shape;104;p18"/>
          <p:cNvPicPr preferRelativeResize="0"/>
          <p:nvPr/>
        </p:nvPicPr>
        <p:blipFill>
          <a:blip r:embed="rId4">
            <a:alphaModFix/>
          </a:blip>
          <a:stretch>
            <a:fillRect/>
          </a:stretch>
        </p:blipFill>
        <p:spPr>
          <a:xfrm>
            <a:off x="5148950" y="4760867"/>
            <a:ext cx="1604932" cy="1604932"/>
          </a:xfrm>
          <a:prstGeom prst="rect">
            <a:avLst/>
          </a:prstGeom>
          <a:noFill/>
          <a:ln>
            <a:noFill/>
          </a:ln>
        </p:spPr>
      </p:pic>
      <p:pic>
        <p:nvPicPr>
          <p:cNvPr id="105" name="Google Shape;105;p18"/>
          <p:cNvPicPr preferRelativeResize="0"/>
          <p:nvPr/>
        </p:nvPicPr>
        <p:blipFill>
          <a:blip r:embed="rId5">
            <a:alphaModFix/>
          </a:blip>
          <a:stretch>
            <a:fillRect/>
          </a:stretch>
        </p:blipFill>
        <p:spPr>
          <a:xfrm>
            <a:off x="8226733" y="4760867"/>
            <a:ext cx="2550200" cy="1604933"/>
          </a:xfrm>
          <a:prstGeom prst="rect">
            <a:avLst/>
          </a:prstGeom>
          <a:noFill/>
          <a:ln>
            <a:noFill/>
          </a:ln>
        </p:spPr>
      </p:pic>
      <p:sp>
        <p:nvSpPr>
          <p:cNvPr id="106" name="Google Shape;106;p18"/>
          <p:cNvSpPr/>
          <p:nvPr/>
        </p:nvSpPr>
        <p:spPr>
          <a:xfrm>
            <a:off x="4034767" y="5233200"/>
            <a:ext cx="880400" cy="810800"/>
          </a:xfrm>
          <a:prstGeom prst="mathPlus">
            <a:avLst>
              <a:gd name="adj1" fmla="val 23520"/>
            </a:avLst>
          </a:prstGeom>
          <a:solidFill>
            <a:srgbClr val="F4CC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107" name="Google Shape;107;p18"/>
          <p:cNvSpPr/>
          <p:nvPr/>
        </p:nvSpPr>
        <p:spPr>
          <a:xfrm>
            <a:off x="6892767" y="5215800"/>
            <a:ext cx="880400" cy="845600"/>
          </a:xfrm>
          <a:prstGeom prst="mathEqual">
            <a:avLst>
              <a:gd name="adj1" fmla="val 23520"/>
              <a:gd name="adj2" fmla="val 11760"/>
            </a:avLst>
          </a:prstGeom>
          <a:solidFill>
            <a:srgbClr val="F4CC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9"/>
          <p:cNvSpPr txBox="1">
            <a:spLocks noGrp="1"/>
          </p:cNvSpPr>
          <p:nvPr>
            <p:ph type="title"/>
          </p:nvPr>
        </p:nvSpPr>
        <p:spPr>
          <a:xfrm>
            <a:off x="677334" y="609600"/>
            <a:ext cx="8596668" cy="1320800"/>
          </a:xfrm>
        </p:spPr>
        <p:txBody>
          <a:bodyPr spcFirstLastPara="1" vert="horz" wrap="square" lIns="121900" tIns="121900" rIns="121900" bIns="121900" rtlCol="0" anchor="t" anchorCtr="0">
            <a:normAutofit/>
          </a:bodyPr>
          <a:lstStyle/>
          <a:p>
            <a:pPr lvl="0"/>
            <a:r>
              <a:rPr lang="en-US" dirty="0"/>
              <a:t>Simple example</a:t>
            </a:r>
          </a:p>
        </p:txBody>
      </p:sp>
      <p:sp>
        <p:nvSpPr>
          <p:cNvPr id="113" name="Google Shape;113;p19"/>
          <p:cNvSpPr txBox="1">
            <a:spLocks noGrp="1"/>
          </p:cNvSpPr>
          <p:nvPr>
            <p:ph idx="1"/>
          </p:nvPr>
        </p:nvSpPr>
        <p:spPr>
          <a:xfrm>
            <a:off x="677334" y="1930401"/>
            <a:ext cx="8596668" cy="4110962"/>
          </a:xfrm>
        </p:spPr>
        <p:txBody>
          <a:bodyPr spcFirstLastPara="1" vert="horz" wrap="square" lIns="121900" tIns="121900" rIns="121900" bIns="121900" rtlCol="0" anchor="t" anchorCtr="0">
            <a:normAutofit/>
          </a:bodyPr>
          <a:lstStyle/>
          <a:p>
            <a:pPr lvl="0"/>
            <a:r>
              <a:rPr lang="en-US" dirty="0"/>
              <a:t>Say we have a function that encrypts a string. </a:t>
            </a:r>
          </a:p>
          <a:p>
            <a:pPr lvl="0"/>
            <a:r>
              <a:rPr lang="en-US" dirty="0"/>
              <a:t>Our function “shifts” the letters by the amount specified by the key.</a:t>
            </a:r>
          </a:p>
          <a:p>
            <a:pPr lvl="0"/>
            <a:r>
              <a:rPr lang="en-US" dirty="0"/>
              <a:t>So a shifted “a” by ‘1’ would become “b”. </a:t>
            </a:r>
          </a:p>
          <a:p>
            <a:pPr lvl="0"/>
            <a:r>
              <a:rPr lang="en-US" dirty="0"/>
              <a:t>For example, for a key of ‘1’ our function would change “</a:t>
            </a:r>
            <a:r>
              <a:rPr lang="en-US" dirty="0">
                <a:solidFill>
                  <a:schemeClr val="accent5"/>
                </a:solidFill>
              </a:rPr>
              <a:t>hello</a:t>
            </a:r>
            <a:r>
              <a:rPr lang="en-US" dirty="0"/>
              <a:t>” to “</a:t>
            </a:r>
            <a:r>
              <a:rPr lang="en-US" dirty="0" err="1">
                <a:solidFill>
                  <a:srgbClr val="FF0000"/>
                </a:solidFill>
              </a:rPr>
              <a:t>ifmmp</a:t>
            </a:r>
            <a:r>
              <a:rPr lang="en-US" dirty="0"/>
              <a:t>”</a:t>
            </a:r>
          </a:p>
          <a:p>
            <a:pPr lvl="0"/>
            <a:r>
              <a:rPr lang="en-US" dirty="0"/>
              <a:t>To decrypt we’d unshift an encrypted message by the key.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415600" y="593367"/>
            <a:ext cx="11360800" cy="943266"/>
          </a:xfrm>
          <a:prstGeom prst="rect">
            <a:avLst/>
          </a:prstGeom>
        </p:spPr>
        <p:txBody>
          <a:bodyPr spcFirstLastPara="1" vert="horz" wrap="square" lIns="121900" tIns="121900" rIns="121900" bIns="121900" rtlCol="0" anchor="t" anchorCtr="0">
            <a:normAutofit/>
          </a:bodyPr>
          <a:lstStyle/>
          <a:p>
            <a:r>
              <a:rPr lang="en" dirty="0"/>
              <a:t>Simple example</a:t>
            </a:r>
            <a:endParaRPr dirty="0"/>
          </a:p>
        </p:txBody>
      </p:sp>
      <p:sp>
        <p:nvSpPr>
          <p:cNvPr id="119" name="Google Shape;119;p20"/>
          <p:cNvSpPr txBox="1">
            <a:spLocks noGrp="1"/>
          </p:cNvSpPr>
          <p:nvPr>
            <p:ph type="body" idx="1"/>
          </p:nvPr>
        </p:nvSpPr>
        <p:spPr>
          <a:prstGeom prst="rect">
            <a:avLst/>
          </a:prstGeom>
        </p:spPr>
        <p:txBody>
          <a:bodyPr spcFirstLastPara="1" vert="horz" wrap="square" lIns="121900" tIns="121900" rIns="121900" bIns="121900" rtlCol="0" anchor="t" anchorCtr="0">
            <a:normAutofit fontScale="92500" lnSpcReduction="20000"/>
          </a:bodyPr>
          <a:lstStyle/>
          <a:p>
            <a:pPr marL="0" indent="0">
              <a:buNone/>
            </a:pPr>
            <a:r>
              <a:rPr lang="en" sz="3333"/>
              <a:t>Encrypt</a:t>
            </a:r>
            <a:endParaRPr sz="3333"/>
          </a:p>
          <a:p>
            <a:pPr marL="0" indent="609585">
              <a:spcBef>
                <a:spcPts val="1600"/>
              </a:spcBef>
              <a:buNone/>
            </a:pPr>
            <a:r>
              <a:rPr lang="en" sz="3333"/>
              <a:t>encrypt(message, key) = encrypted_message</a:t>
            </a:r>
            <a:endParaRPr sz="3333"/>
          </a:p>
          <a:p>
            <a:pPr marL="0" indent="609585">
              <a:spcBef>
                <a:spcPts val="1600"/>
              </a:spcBef>
              <a:buClr>
                <a:schemeClr val="dk1"/>
              </a:buClr>
              <a:buSzPct val="44000"/>
              <a:buNone/>
            </a:pPr>
            <a:r>
              <a:rPr lang="en" sz="3333"/>
              <a:t>encrypt(“</a:t>
            </a:r>
            <a:r>
              <a:rPr lang="en" sz="3333" b="1">
                <a:solidFill>
                  <a:srgbClr val="6AA84F"/>
                </a:solidFill>
              </a:rPr>
              <a:t>hello</a:t>
            </a:r>
            <a:r>
              <a:rPr lang="en" sz="3333"/>
              <a:t>”, 1) == “</a:t>
            </a:r>
            <a:r>
              <a:rPr lang="en" sz="3333" b="1">
                <a:solidFill>
                  <a:srgbClr val="FF0000"/>
                </a:solidFill>
              </a:rPr>
              <a:t>ifmmp</a:t>
            </a:r>
            <a:r>
              <a:rPr lang="en" sz="3333"/>
              <a:t>”</a:t>
            </a:r>
            <a:endParaRPr sz="3333"/>
          </a:p>
          <a:p>
            <a:pPr marL="0" indent="0">
              <a:spcBef>
                <a:spcPts val="1600"/>
              </a:spcBef>
              <a:buNone/>
            </a:pPr>
            <a:endParaRPr sz="3333"/>
          </a:p>
          <a:p>
            <a:pPr marL="0" indent="0">
              <a:spcBef>
                <a:spcPts val="1600"/>
              </a:spcBef>
              <a:buNone/>
            </a:pPr>
            <a:r>
              <a:rPr lang="en" sz="3333"/>
              <a:t>Decrypt</a:t>
            </a:r>
            <a:endParaRPr sz="3333"/>
          </a:p>
          <a:p>
            <a:pPr marL="0" indent="0">
              <a:spcBef>
                <a:spcPts val="1600"/>
              </a:spcBef>
              <a:buNone/>
            </a:pPr>
            <a:r>
              <a:rPr lang="en" sz="3333"/>
              <a:t>	decrypt(encrypted_message, key) = message</a:t>
            </a:r>
            <a:endParaRPr sz="3333"/>
          </a:p>
          <a:p>
            <a:pPr marL="0" indent="0">
              <a:spcBef>
                <a:spcPts val="1600"/>
              </a:spcBef>
              <a:spcAft>
                <a:spcPts val="1600"/>
              </a:spcAft>
              <a:buClr>
                <a:schemeClr val="dk1"/>
              </a:buClr>
              <a:buSzPct val="44000"/>
              <a:buNone/>
            </a:pPr>
            <a:r>
              <a:rPr lang="en" sz="3333"/>
              <a:t>	decrypt(“</a:t>
            </a:r>
            <a:r>
              <a:rPr lang="en" sz="3333" b="1">
                <a:solidFill>
                  <a:srgbClr val="FF0000"/>
                </a:solidFill>
              </a:rPr>
              <a:t>ifmmp</a:t>
            </a:r>
            <a:r>
              <a:rPr lang="en" sz="3333"/>
              <a:t>”, 1) == “</a:t>
            </a:r>
            <a:r>
              <a:rPr lang="en" sz="3333" b="1">
                <a:solidFill>
                  <a:srgbClr val="6AA84F"/>
                </a:solidFill>
              </a:rPr>
              <a:t>hello</a:t>
            </a:r>
            <a:r>
              <a:rPr lang="en" sz="3333"/>
              <a:t>”</a:t>
            </a:r>
            <a:endParaRPr sz="3333"/>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CS111-Template.potx" id="{1E66F11C-A0E4-44E4-A623-DB2458591B38}" vid="{4951662D-0F24-4DA5-9818-8BA1C4EF18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CS111-Template</Template>
  <TotalTime>77</TotalTime>
  <Words>1718</Words>
  <Application>Microsoft Office PowerPoint</Application>
  <PresentationFormat>Widescreen</PresentationFormat>
  <Paragraphs>142</Paragraphs>
  <Slides>30</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Courier New</vt:lpstr>
      <vt:lpstr>Trebuchet MS</vt:lpstr>
      <vt:lpstr>Wingdings 3</vt:lpstr>
      <vt:lpstr>Facet</vt:lpstr>
      <vt:lpstr>PowerPoint Presentation</vt:lpstr>
      <vt:lpstr>Cryptography</vt:lpstr>
      <vt:lpstr>Why is it safe to share your credit card to Amazon over the internet?</vt:lpstr>
      <vt:lpstr>What stops eavesdroppers from capturing your information?</vt:lpstr>
      <vt:lpstr>Encryption! Encryption lets us use a “key” to essentially lock up our message</vt:lpstr>
      <vt:lpstr>How does encryption work?</vt:lpstr>
      <vt:lpstr>How does decryption work?</vt:lpstr>
      <vt:lpstr>Simple example</vt:lpstr>
      <vt:lpstr>Simple example</vt:lpstr>
      <vt:lpstr>A Simple Encryption</vt:lpstr>
      <vt:lpstr>Is our simple example secure? </vt:lpstr>
      <vt:lpstr>Is our simple example secure? How could you crack it?</vt:lpstr>
      <vt:lpstr>Secure Encryption Example</vt:lpstr>
      <vt:lpstr>Back to our example….</vt:lpstr>
      <vt:lpstr>Problem! How does Amazon “unlock” or “decrypt” the message and see what is in the box?</vt:lpstr>
      <vt:lpstr>Amazon needs the same key!</vt:lpstr>
      <vt:lpstr>How do we give Amazon a copy of the key?</vt:lpstr>
      <vt:lpstr>If you sent the key over the internet  the eavesdropper could just store a copy of the key when they see it…</vt:lpstr>
      <vt:lpstr>How can you securely give a key to someone else?</vt:lpstr>
      <vt:lpstr>Diffie-Hellman Key Exchange</vt:lpstr>
      <vt:lpstr>Introducing characters in the cryptography world</vt:lpstr>
      <vt:lpstr>Activity</vt:lpstr>
      <vt:lpstr>https://en.wikipedia.org/wiki/Diffie%E2%80%93Hellman_key_exchange </vt:lpstr>
      <vt:lpstr>Key values (g=5, p=23)</vt:lpstr>
      <vt:lpstr>Try the example with a neighbor?</vt:lpstr>
      <vt:lpstr>Diffie-Hellman Example</vt:lpstr>
      <vt:lpstr>Khan Academy explanation on the math</vt:lpstr>
      <vt:lpstr>SSL (HTTPS)</vt:lpstr>
      <vt:lpstr>Conclusion - Use SSL (HTTPS) to invoke a modern implementation of the Diffie- Hellman Key exchange so Eve  can’t see your data! </vt:lpstr>
      <vt:lpstr>Other interesting notes…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Stephens</dc:creator>
  <cp:lastModifiedBy>Tom Stephens</cp:lastModifiedBy>
  <cp:revision>1</cp:revision>
  <dcterms:created xsi:type="dcterms:W3CDTF">2023-12-05T16:05:55Z</dcterms:created>
  <dcterms:modified xsi:type="dcterms:W3CDTF">2023-12-05T17:23:33Z</dcterms:modified>
</cp:coreProperties>
</file>