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354" r:id="rId2"/>
    <p:sldId id="25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5" r:id="rId16"/>
    <p:sldId id="344" r:id="rId17"/>
    <p:sldId id="342" r:id="rId18"/>
    <p:sldId id="355" r:id="rId19"/>
    <p:sldId id="356" r:id="rId20"/>
    <p:sldId id="346" r:id="rId21"/>
    <p:sldId id="357" r:id="rId22"/>
    <p:sldId id="358" r:id="rId23"/>
    <p:sldId id="347" r:id="rId24"/>
    <p:sldId id="359" r:id="rId25"/>
    <p:sldId id="360" r:id="rId26"/>
    <p:sldId id="348" r:id="rId27"/>
    <p:sldId id="352" r:id="rId28"/>
    <p:sldId id="361" r:id="rId29"/>
    <p:sldId id="362" r:id="rId30"/>
    <p:sldId id="349" r:id="rId31"/>
    <p:sldId id="351" r:id="rId32"/>
    <p:sldId id="350" r:id="rId33"/>
    <p:sldId id="363" r:id="rId34"/>
    <p:sldId id="364" r:id="rId35"/>
    <p:sldId id="353" r:id="rId36"/>
    <p:sldId id="343" r:id="rId37"/>
    <p:sldId id="34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/>
              <a:t>Programming</a:t>
            </a:r>
          </a:p>
        </c:rich>
      </c:tx>
      <c:layout>
        <c:manualLayout>
          <c:xMode val="edge"/>
          <c:yMode val="edge"/>
          <c:x val="0.326856276586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hPercent val="50"/>
      <c:rotY val="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25287356321838E-2"/>
          <c:y val="0.16802785068533099"/>
          <c:w val="0.90344827586206899"/>
          <c:h val="0.686811169437153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27-409C-A277-55E42CA6B89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27-409C-A277-55E42CA6B895}"/>
              </c:ext>
            </c:extLst>
          </c:dPt>
          <c:cat>
            <c:strRef>
              <c:f>Sheet1!$A$1:$A$2</c:f>
              <c:strCache>
                <c:ptCount val="2"/>
                <c:pt idx="0">
                  <c:v>Writing new code</c:v>
                </c:pt>
                <c:pt idx="1">
                  <c:v>Debugging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7-409C-A277-55E42CA6B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954176848583583"/>
          <c:y val="0.86224642752989211"/>
          <c:w val="0.72091646302832835"/>
          <c:h val="8.7753572470107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4B08-602C-4EE3-A627-AA25596AC0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F670-A02B-4818-A7D0-BFD52737F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start_exclaim%20%3D%20%22%C2%A1%22%0A%20%20%20%20end_exclaim%20%3D%20%22!%22%0A%20%20%20%20return%20start_exclaim%20%2B%20text%20%2B%20end_exclaim%0A%0Aexclamify%28%22the%20snails%20are%20eating%20my%20lupin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start_exclaim%20%3D%20%22%C2%A1%22%0Aend_exclaim%20%3D%20%22%E2%9D%A3%EF%B8%8F%22%0A%0Adef%20exclamify%28text%29%3A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end_exclaim%20%3D%20%22%E2%81%89%EF%B8%8F%EF%B8%8F%EF%B8%8F%22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ythontutor.com/composingprograms.html#code=x%20%3D%201%0Ay%20%3D%20x%0Ax%20%3D%202%20%2B%20x%0Az%20%3D%20x%20%2B%20y&amp;cumulative=false&amp;curInstr=0&amp;heapPrimitives=nevernest&amp;mode=display&amp;origin=opt-frontend.js&amp;py=3&amp;rawInputLstJSON=%5B%5D&amp;textReferences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tutor.com/composingprograms.html#code=x%20%3D%201%0Ay%20%3D%20x%0Ax%20%3D%202%20%2B%20x%0Az%20%3D%20x%20%2B%20y&amp;cumulative=true&amp;curInstr=0&amp;heapPrimitives=nevernest&amp;mode=display&amp;origin=opt-frontend.js&amp;py=3&amp;rawInputLstJSON=%5B%5D&amp;textReferences=fal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cartoon characters&#10;&#10;Description automatically generated">
            <a:extLst>
              <a:ext uri="{FF2B5EF4-FFF2-40B4-BE49-F238E27FC236}">
                <a16:creationId xmlns:a16="http://schemas.microsoft.com/office/drawing/2014/main" id="{26D855D3-66BD-B125-3477-6ADA17B7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3337"/>
            <a:ext cx="55245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1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2153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4,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4,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"¡"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"!"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text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snails are eating my lupines")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35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5,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r>
              <a:rPr lang="en-US" dirty="0"/>
              <a:t>On line 5,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"¡"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"❣️"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text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2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</a:t>
            </a:r>
            <a:r>
              <a:rPr lang="en-US"/>
              <a:t>example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92749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Which name will cause a </a:t>
            </a:r>
            <a:r>
              <a:rPr lang="en-US" b="1" dirty="0" err="1"/>
              <a:t>NameError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start_exclaim</a:t>
            </a:r>
            <a:r>
              <a:rPr lang="en-US" dirty="0"/>
              <a:t> name, since it was never assigned.</a:t>
            </a:r>
          </a:p>
          <a:p>
            <a:r>
              <a:rPr lang="en-US" dirty="0"/>
              <a:t>When will that error happen?</a:t>
            </a:r>
          </a:p>
          <a:p>
            <a:pPr lvl="1"/>
            <a:r>
              <a:rPr lang="en-US" dirty="0"/>
              <a:t>It will happen when </a:t>
            </a:r>
            <a:r>
              <a:rPr lang="en-US" b="1" dirty="0" err="1"/>
              <a:t>exclamify</a:t>
            </a:r>
            <a:r>
              <a:rPr lang="en-US" dirty="0"/>
              <a:t> is called and Python tries to execute the return statement.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"⁉️️️"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text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9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F035-86C0-D8C5-1163-94E0DF0E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AD26-9DE8-7E3D-467B-45407476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54D9F-2D6F-25C6-7CE8-FD6B7F2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88627-6B26-CCA4-DD50-7C918510B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21D2-C5C7-4D0F-7095-FC4EEDE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F2FD-93D6-9C08-2648-A1FF844F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any amount of coding, you will have errors (bugs) in your code.</a:t>
            </a:r>
          </a:p>
          <a:p>
            <a:r>
              <a:rPr lang="en-US" dirty="0"/>
              <a:t>If you update code, the changes may introduce errors or expose errors that may have been hidden</a:t>
            </a:r>
          </a:p>
          <a:p>
            <a:r>
              <a:rPr lang="en-US" dirty="0"/>
              <a:t>Adding new features changes the way the code behaves and interacts which may produce problems</a:t>
            </a:r>
          </a:p>
          <a:p>
            <a:r>
              <a:rPr lang="en-US" dirty="0"/>
              <a:t>and the list goes on …</a:t>
            </a:r>
          </a:p>
          <a:p>
            <a:r>
              <a:rPr lang="en-US" b="1" dirty="0"/>
              <a:t>Debugging</a:t>
            </a:r>
            <a:r>
              <a:rPr lang="en-US" dirty="0"/>
              <a:t>, finding and removing errors, is a critical skill that every programmer needs to develop.</a:t>
            </a:r>
          </a:p>
          <a:p>
            <a:r>
              <a:rPr lang="en-US" dirty="0"/>
              <a:t>The good?? news is, we usually get lots of practice.  How can we do it efficiently.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EAA2A2-5E9A-A24A-09A6-661032D02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42517"/>
              </p:ext>
            </p:extLst>
          </p:nvPr>
        </p:nvGraphicFramePr>
        <p:xfrm>
          <a:off x="495300" y="0"/>
          <a:ext cx="11049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20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4B6-44FD-F21E-6D82-29950385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 &amp;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F717-D5D1-B81D-C7F3-037AC59D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lots of different ways to examine code and look for errors.  We are going to talk about 4 of them:</a:t>
            </a:r>
          </a:p>
          <a:p>
            <a:r>
              <a:rPr lang="en-US" sz="2800" b="1" dirty="0"/>
              <a:t>Read/Explain the Code</a:t>
            </a:r>
          </a:p>
          <a:p>
            <a:r>
              <a:rPr lang="en-US" sz="2800" b="1" dirty="0"/>
              <a:t>Be the CPU</a:t>
            </a:r>
          </a:p>
          <a:p>
            <a:r>
              <a:rPr lang="en-US" sz="2800" b="1" dirty="0"/>
              <a:t>Print Statements</a:t>
            </a:r>
          </a:p>
          <a:p>
            <a:r>
              <a:rPr lang="en-US" sz="2800" b="1" dirty="0"/>
              <a:t>Integrated Debugger in your IDE</a:t>
            </a:r>
          </a:p>
        </p:txBody>
      </p:sp>
    </p:spTree>
    <p:extLst>
      <p:ext uri="{BB962C8B-B14F-4D97-AF65-F5344CB8AC3E}">
        <p14:creationId xmlns:p14="http://schemas.microsoft.com/office/powerpoint/2010/main" val="40149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4247-E21E-BFEC-F366-C6D6D0EB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2C83-408D-B574-36A9-9013356E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16B41-92E8-00CF-2F8E-B4EAB807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34913-0BF8-4A36-896D-B00F50999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2404534"/>
            <a:ext cx="8707075" cy="1646302"/>
          </a:xfrm>
        </p:spPr>
        <p:txBody>
          <a:bodyPr/>
          <a:lstStyle/>
          <a:p>
            <a:r>
              <a:rPr lang="en-US" dirty="0"/>
              <a:t>Environments &amp; Debugging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9D72-4BF7-5AC0-CFE0-ECF2CEC5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Reading/Explaining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CE7C-1BB4-7830-2A87-CD873565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98999"/>
          </a:xfrm>
        </p:spPr>
        <p:txBody>
          <a:bodyPr/>
          <a:lstStyle/>
          <a:p>
            <a:r>
              <a:rPr lang="en-US" dirty="0"/>
              <a:t>It may seem obvious, but the first step is to really look at the code in question.</a:t>
            </a:r>
          </a:p>
          <a:p>
            <a:pPr lvl="1"/>
            <a:r>
              <a:rPr lang="en-US" dirty="0"/>
              <a:t>The trick is to read what it actually says, and not what you think it should be doing – Don’t make assumptions!</a:t>
            </a:r>
          </a:p>
          <a:p>
            <a:pPr lvl="1"/>
            <a:r>
              <a:rPr lang="en-US" dirty="0"/>
              <a:t>Ask yourself "What does this line of code actually say and do?"</a:t>
            </a:r>
          </a:p>
          <a:p>
            <a:pPr lvl="1"/>
            <a:r>
              <a:rPr lang="en-US" dirty="0"/>
              <a:t>Read the documentation on functions if you're not sure.</a:t>
            </a:r>
          </a:p>
          <a:p>
            <a:r>
              <a:rPr lang="en-US" dirty="0"/>
              <a:t>Even better than just reading is explaining your code out loud</a:t>
            </a:r>
          </a:p>
          <a:p>
            <a:pPr lvl="1"/>
            <a:r>
              <a:rPr lang="en-US" dirty="0"/>
              <a:t>The act of verbalizing what your code is doing (again, not what you think it should be doing) focuses more of your brain on the problem.</a:t>
            </a:r>
          </a:p>
          <a:p>
            <a:pPr lvl="1"/>
            <a:r>
              <a:rPr lang="en-US" dirty="0"/>
              <a:t>And you don't have to explain it to another person, it can be an inanimate object – it's the vocalization process that is important</a:t>
            </a:r>
          </a:p>
          <a:p>
            <a:pPr lvl="1"/>
            <a:r>
              <a:rPr lang="en-US" dirty="0"/>
              <a:t>Explaining to an inanimate object is known as Rubber Duck Debugging</a:t>
            </a:r>
          </a:p>
        </p:txBody>
      </p:sp>
      <p:pic>
        <p:nvPicPr>
          <p:cNvPr id="5" name="Picture 4" descr="A person pointing at a computer&#10;&#10;Description automatically generated">
            <a:extLst>
              <a:ext uri="{FF2B5EF4-FFF2-40B4-BE49-F238E27FC236}">
                <a16:creationId xmlns:a16="http://schemas.microsoft.com/office/drawing/2014/main" id="{26424C58-D6FD-4AEB-EEC0-331C957B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8" y="4654296"/>
            <a:ext cx="2938272" cy="220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958A3-47CC-09B0-B441-A06F0703EFC6}"/>
              </a:ext>
            </a:extLst>
          </p:cNvPr>
          <p:cNvSpPr txBox="1"/>
          <p:nvPr/>
        </p:nvSpPr>
        <p:spPr>
          <a:xfrm>
            <a:off x="10513958" y="4491565"/>
            <a:ext cx="1762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Photo credit: Alina Dumitru, April 2022</a:t>
            </a:r>
          </a:p>
        </p:txBody>
      </p:sp>
    </p:spTree>
    <p:extLst>
      <p:ext uri="{BB962C8B-B14F-4D97-AF65-F5344CB8AC3E}">
        <p14:creationId xmlns:p14="http://schemas.microsoft.com/office/powerpoint/2010/main" val="1963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30FA-EE6C-BB43-3975-7F3205A6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E24D-D9BC-9A07-64DD-A403F3BB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5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26685-4FAA-7480-2752-3605835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5DB6-76FD-8B7B-069B-FF93EDEC2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C039-E369-3D3A-CC9B-C2F20A09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1B26-11F7-B4D6-94E4-F080D00C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just reading and explaining the code isn't enough.  You need the actual values the computer is working with.</a:t>
            </a:r>
          </a:p>
          <a:p>
            <a:r>
              <a:rPr lang="en-US" dirty="0"/>
              <a:t>For smaller programs or parts of programs, you can do this manually</a:t>
            </a:r>
          </a:p>
          <a:p>
            <a:pPr lvl="1"/>
            <a:r>
              <a:rPr lang="en-US" dirty="0"/>
              <a:t>Get a piece of paper and pencil</a:t>
            </a:r>
          </a:p>
          <a:p>
            <a:pPr lvl="1"/>
            <a:r>
              <a:rPr lang="en-US" dirty="0"/>
              <a:t>Working through the code writing down variables and their values</a:t>
            </a:r>
          </a:p>
          <a:p>
            <a:pPr lvl="1"/>
            <a:r>
              <a:rPr lang="en-US" dirty="0"/>
              <a:t>Update them as they change</a:t>
            </a:r>
          </a:p>
          <a:p>
            <a:pPr lvl="1"/>
            <a:r>
              <a:rPr lang="en-US" dirty="0"/>
              <a:t>Evaluate the expressions by hand</a:t>
            </a:r>
          </a:p>
          <a:p>
            <a:r>
              <a:rPr lang="en-US" dirty="0"/>
              <a:t>This is really just reading your code but at a much more detailed level</a:t>
            </a:r>
          </a:p>
          <a:p>
            <a:r>
              <a:rPr lang="en-US" dirty="0"/>
              <a:t>Allows you to try different inputs quickly without having to modify any code.</a:t>
            </a:r>
          </a:p>
        </p:txBody>
      </p:sp>
    </p:spTree>
    <p:extLst>
      <p:ext uri="{BB962C8B-B14F-4D97-AF65-F5344CB8AC3E}">
        <p14:creationId xmlns:p14="http://schemas.microsoft.com/office/powerpoint/2010/main" val="303342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8A27-80F9-EA29-AC73-A43899BE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30E8-F9F7-2283-2CF3-F9D796E2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D4E06-9B56-99B3-4BF1-3A19563D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Print Statements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31427-CC7E-C082-98A6-9351FC413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0601-D249-A9FC-7611-6FE3AF17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4626-8285-8332-A564-F6FBF736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78309"/>
          </a:xfrm>
        </p:spPr>
        <p:txBody>
          <a:bodyPr>
            <a:normAutofit/>
          </a:bodyPr>
          <a:lstStyle/>
          <a:p>
            <a:r>
              <a:rPr lang="en-US" dirty="0"/>
              <a:t>As programs get bigger, you are working with larger portions of a program, or the computations become more complex, it's not practical to "Be the CPU"</a:t>
            </a:r>
          </a:p>
          <a:p>
            <a:r>
              <a:rPr lang="en-US" dirty="0"/>
              <a:t>Instead, we let the CPU do the computations and liberally sprinkle our code with print statements</a:t>
            </a:r>
          </a:p>
          <a:p>
            <a:pPr lvl="1"/>
            <a:r>
              <a:rPr lang="en-US" dirty="0"/>
              <a:t>Display values at certain points in the program</a:t>
            </a:r>
          </a:p>
          <a:p>
            <a:pPr lvl="1"/>
            <a:r>
              <a:rPr lang="en-US" dirty="0"/>
              <a:t>Trace the flow of the program through the code</a:t>
            </a:r>
          </a:p>
          <a:p>
            <a:r>
              <a:rPr lang="en-US" dirty="0"/>
              <a:t>Despite memes and advice to the contrary, this is a viable and valuable way to find errors in your code</a:t>
            </a:r>
          </a:p>
          <a:p>
            <a:r>
              <a:rPr lang="en-US" dirty="0"/>
              <a:t>This may require breaking up statements in your code to generate intermediate values you want printed.</a:t>
            </a:r>
          </a:p>
          <a:p>
            <a:r>
              <a:rPr lang="en-US" dirty="0"/>
              <a:t>Another downside is that you often need to go back and remove all the print statements when you are done.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3063-04A0-157D-B251-67F7D0B6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 Debugging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4366-4615-0B05-DC4B-887BBB63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8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4FFD-F5EB-EFD9-9284-C3683350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BA982-1415-B228-5663-8696B452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7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BF8311-7634-76A2-F3E0-9D74926A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IDE’s Debugger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61F5C-3CFF-C129-8769-0BB41AF97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254A1-83C6-032C-CB8A-8D045639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and Frames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6916-2DF9-206D-5150-EC487AB52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0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612E-D958-88BD-A9AE-4549983D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IDE's debugger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AB51-77EA-92AB-E81C-AA899C35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25848"/>
          </a:xfrm>
        </p:spPr>
        <p:txBody>
          <a:bodyPr>
            <a:normAutofit/>
          </a:bodyPr>
          <a:lstStyle/>
          <a:p>
            <a:r>
              <a:rPr lang="en-US" dirty="0"/>
              <a:t>Even more powerful than print statements, the debugger interface in your IDE allows you to see everything* in the program as it is running</a:t>
            </a:r>
          </a:p>
          <a:p>
            <a:pPr lvl="1"/>
            <a:r>
              <a:rPr lang="en-US" dirty="0"/>
              <a:t>All variables in the current frame</a:t>
            </a:r>
          </a:p>
          <a:p>
            <a:pPr lvl="1"/>
            <a:r>
              <a:rPr lang="en-US" dirty="0"/>
              <a:t>All variables in earlier frames in the program stack</a:t>
            </a:r>
          </a:p>
          <a:p>
            <a:pPr lvl="1"/>
            <a:r>
              <a:rPr lang="en-US" dirty="0"/>
              <a:t>Allows you to set </a:t>
            </a:r>
            <a:r>
              <a:rPr lang="en-US" b="1" dirty="0"/>
              <a:t>watches</a:t>
            </a:r>
            <a:r>
              <a:rPr lang="en-US" dirty="0"/>
              <a:t> which specify statement/variables not part of your code</a:t>
            </a:r>
          </a:p>
          <a:p>
            <a:r>
              <a:rPr lang="en-US" dirty="0"/>
              <a:t>The debugger allows you to step through your program one line, expression, or function at a time and see the state of the program as they execute</a:t>
            </a:r>
          </a:p>
          <a:p>
            <a:r>
              <a:rPr lang="en-US" dirty="0"/>
              <a:t>You can also set </a:t>
            </a:r>
            <a:r>
              <a:rPr lang="en-US" b="1" dirty="0"/>
              <a:t>breakpoints</a:t>
            </a:r>
            <a:r>
              <a:rPr lang="en-US" dirty="0"/>
              <a:t> in your code that tell the debugger to run until it hits that point and then stop. </a:t>
            </a:r>
          </a:p>
          <a:p>
            <a:r>
              <a:rPr lang="en-US" sz="1600" dirty="0"/>
              <a:t>The * on everything above is because some programming languages optimize certain operations, and they are hard to visualize in the debugger</a:t>
            </a:r>
          </a:p>
        </p:txBody>
      </p:sp>
    </p:spTree>
    <p:extLst>
      <p:ext uri="{BB962C8B-B14F-4D97-AF65-F5344CB8AC3E}">
        <p14:creationId xmlns:p14="http://schemas.microsoft.com/office/powerpoint/2010/main" val="9098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2205-F21D-E5AA-F723-794449D2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IDE's Debugger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D57F-880A-2548-9801-909D977B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99583"/>
          </a:xfrm>
        </p:spPr>
        <p:txBody>
          <a:bodyPr>
            <a:normAutofit/>
          </a:bodyPr>
          <a:lstStyle/>
          <a:p>
            <a:r>
              <a:rPr lang="en-US" dirty="0"/>
              <a:t>Every IDE has a slightly different interface, but they all have the same functionality</a:t>
            </a:r>
          </a:p>
          <a:p>
            <a:r>
              <a:rPr lang="en-US" dirty="0"/>
              <a:t>The most common functions are:</a:t>
            </a:r>
          </a:p>
          <a:p>
            <a:pPr lvl="1"/>
            <a:r>
              <a:rPr lang="en-US" dirty="0"/>
              <a:t>Setting a breakpoint</a:t>
            </a:r>
          </a:p>
          <a:p>
            <a:pPr lvl="1"/>
            <a:r>
              <a:rPr lang="en-US" dirty="0"/>
              <a:t>Launching the debugger</a:t>
            </a:r>
          </a:p>
          <a:p>
            <a:pPr lvl="1"/>
            <a:r>
              <a:rPr lang="en-US" dirty="0"/>
              <a:t>Looking at variable values</a:t>
            </a:r>
          </a:p>
          <a:p>
            <a:pPr lvl="1"/>
            <a:r>
              <a:rPr lang="en-US" dirty="0"/>
              <a:t>Setting a watch</a:t>
            </a:r>
          </a:p>
          <a:p>
            <a:pPr lvl="1"/>
            <a:r>
              <a:rPr lang="en-US" dirty="0"/>
              <a:t>Stepping over a line of code</a:t>
            </a:r>
          </a:p>
          <a:p>
            <a:pPr lvl="1"/>
            <a:r>
              <a:rPr lang="en-US" dirty="0"/>
              <a:t>Stepping into a function</a:t>
            </a:r>
          </a:p>
          <a:p>
            <a:pPr lvl="1"/>
            <a:r>
              <a:rPr lang="en-US" dirty="0"/>
              <a:t>Stepping out of a function</a:t>
            </a:r>
          </a:p>
          <a:p>
            <a:pPr lvl="1"/>
            <a:r>
              <a:rPr lang="en-US" dirty="0"/>
              <a:t>Continuing to the next breakpoint</a:t>
            </a:r>
          </a:p>
          <a:p>
            <a:pPr lvl="1"/>
            <a:r>
              <a:rPr lang="en-US" dirty="0"/>
              <a:t>Looking at values in other frames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53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A935-483E-95D2-272F-31523168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Pycharm</a:t>
            </a:r>
            <a:r>
              <a:rPr lang="en-US" dirty="0"/>
              <a:t> Debugger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E7D2-26EB-94E1-C677-B13A4E6B2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5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76B2-8CC1-E3D3-5F07-3A8DDE6C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4947-59A0-E738-205B-D9381EB60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6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D4139-13B3-75BD-E725-A49F28F7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350A-ACB6-B9FD-AB1F-4CCCFB30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1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B94C-A76D-0BC2-8E88-B2EB9756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and LLMs</a:t>
            </a:r>
          </a:p>
        </p:txBody>
      </p:sp>
      <p:pic>
        <p:nvPicPr>
          <p:cNvPr id="4" name="Content Placeholder 3" descr="A cartoon of a person working on a computer&#10;&#10;Description automatically generated">
            <a:extLst>
              <a:ext uri="{FF2B5EF4-FFF2-40B4-BE49-F238E27FC236}">
                <a16:creationId xmlns:a16="http://schemas.microsoft.com/office/drawing/2014/main" id="{D2B4717B-D506-52C8-AAA0-8FFBD0F6F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50" y="1270000"/>
            <a:ext cx="8865499" cy="56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03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omputer task&#10;&#10;Description automatically generated with medium confidence">
            <a:extLst>
              <a:ext uri="{FF2B5EF4-FFF2-40B4-BE49-F238E27FC236}">
                <a16:creationId xmlns:a16="http://schemas.microsoft.com/office/drawing/2014/main" id="{5F6932F4-8320-64FB-AC4B-41367AC74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74" y="304088"/>
            <a:ext cx="8129852" cy="62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95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C543-637D-6270-258E-A6DBEBEE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4F76-C37E-00A1-EF7B-0E7F5B3E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11E1-7461-3110-1218-0B255616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6989-4C80-72EF-0FD9-536D29F4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en-US" dirty="0"/>
              <a:t>An environment diagram is a visualization of how Python interprets a program. Use the free website PythonTutor to generate diagrams. </a:t>
            </a:r>
            <a:r>
              <a:rPr lang="en-US" dirty="0">
                <a:hlinkClick r:id="rId2"/>
              </a:rPr>
              <a:t>View example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58EFBB-4D84-C8B3-7075-B4B65CE2F56D}"/>
              </a:ext>
            </a:extLst>
          </p:cNvPr>
          <p:cNvGraphicFramePr>
            <a:graphicFrameLocks noGrp="1"/>
          </p:cNvGraphicFramePr>
          <p:nvPr/>
        </p:nvGraphicFramePr>
        <p:xfrm>
          <a:off x="1021404" y="3054305"/>
          <a:ext cx="8252598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6299">
                  <a:extLst>
                    <a:ext uri="{9D8B030D-6E8A-4147-A177-3AD203B41FA5}">
                      <a16:colId xmlns:a16="http://schemas.microsoft.com/office/drawing/2014/main" val="3097122891"/>
                    </a:ext>
                  </a:extLst>
                </a:gridCol>
                <a:gridCol w="4126299">
                  <a:extLst>
                    <a:ext uri="{9D8B030D-6E8A-4147-A177-3AD203B41FA5}">
                      <a16:colId xmlns:a16="http://schemas.microsoft.com/office/drawing/2014/main" val="357023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Code (left)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Frames (right)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46314"/>
                  </a:ext>
                </a:extLst>
              </a:tr>
              <a:tr h="120522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3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Arrows indicate the order of execution. Green = just executed, red = up next.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name is bound to a value.</a:t>
                      </a:r>
                    </a:p>
                    <a:p>
                      <a:r>
                        <a:rPr lang="en-US" dirty="0"/>
                        <a:t>Within a frame, each name cannot be repeated.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230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font, number, screenshot, text&#10;&#10;Description automatically generated">
            <a:extLst>
              <a:ext uri="{FF2B5EF4-FFF2-40B4-BE49-F238E27FC236}">
                <a16:creationId xmlns:a16="http://schemas.microsoft.com/office/drawing/2014/main" id="{86B9E475-D314-B2C9-2903-3E355963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4" y="3546495"/>
            <a:ext cx="2857647" cy="1905098"/>
          </a:xfrm>
          <a:prstGeom prst="rect">
            <a:avLst/>
          </a:prstGeom>
        </p:spPr>
      </p:pic>
      <p:pic>
        <p:nvPicPr>
          <p:cNvPr id="8" name="Picture 7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ED21D0E-035F-CAEC-F65C-4D700C38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06" y="3616348"/>
            <a:ext cx="2349621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16F-B79E-47EA-09E3-BC7AE39C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52E4-BDB4-E369-8211-4A65DF3B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8729313" cy="4110962"/>
          </a:xfrm>
        </p:spPr>
        <p:txBody>
          <a:bodyPr/>
          <a:lstStyle/>
          <a:p>
            <a:r>
              <a:rPr lang="en-US" dirty="0"/>
              <a:t>How Python interprets an assignment statement:</a:t>
            </a:r>
          </a:p>
          <a:p>
            <a:pPr lvl="1"/>
            <a:r>
              <a:rPr lang="en-US" dirty="0"/>
              <a:t>Evaluate the expression to the right of </a:t>
            </a:r>
            <a:r>
              <a:rPr lang="en-US" b="1" dirty="0"/>
              <a:t>=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Bind the expression's value to the name that's on the left side of the </a:t>
            </a:r>
            <a:r>
              <a:rPr lang="en-US" b="1" dirty="0"/>
              <a:t>=</a:t>
            </a:r>
            <a:r>
              <a:rPr lang="en-US" dirty="0"/>
              <a:t> sign.</a:t>
            </a:r>
          </a:p>
          <a:p>
            <a:endParaRPr lang="en-US" dirty="0"/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FAFEDE73-8084-699A-B540-BC436B58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429000"/>
            <a:ext cx="6270494" cy="20005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87D8-D974-940E-BE89-85A290761E7C}"/>
              </a:ext>
            </a:extLst>
          </p:cNvPr>
          <p:cNvGrpSpPr/>
          <p:nvPr/>
        </p:nvGrpSpPr>
        <p:grpSpPr>
          <a:xfrm>
            <a:off x="797434" y="5567464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93D02CDD-3C80-D35D-BA93-FC3B30B8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B4DE2B-C780-94D6-1E22-0988833D2A38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34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479E-42D2-0564-17BA-FF903D0F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8DBC-796A-7117-34AE-35650E39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def statement:</a:t>
            </a:r>
          </a:p>
          <a:p>
            <a:pPr lvl="1"/>
            <a:r>
              <a:rPr lang="en-US" dirty="0"/>
              <a:t>It creates a function with the name and parameters</a:t>
            </a:r>
          </a:p>
          <a:p>
            <a:pPr lvl="1"/>
            <a:r>
              <a:rPr lang="en-US" dirty="0"/>
              <a:t>It sets the function body to everything indented after the first line</a:t>
            </a:r>
          </a:p>
          <a:p>
            <a:pPr lvl="1"/>
            <a:r>
              <a:rPr lang="en-US" dirty="0"/>
              <a:t>It binds the function name to that function body (similar to an assignment statement)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542DB9D-CAAC-FD97-E3FE-C896E1C9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6" y="3820081"/>
            <a:ext cx="9804904" cy="20194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99CCD5-E291-0CBF-B33C-FE9EA07DA004}"/>
              </a:ext>
            </a:extLst>
          </p:cNvPr>
          <p:cNvGrpSpPr/>
          <p:nvPr/>
        </p:nvGrpSpPr>
        <p:grpSpPr>
          <a:xfrm>
            <a:off x="797434" y="5839485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28C12FB9-5DBE-FC54-9C8A-0C191497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00FE7-D097-6E85-F48D-74A544D0F57F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6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CCFD-03FE-0EFB-3A5E-CC842DC5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37D-B0AA-C881-C9F0-36B0D926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function call:</a:t>
            </a:r>
          </a:p>
          <a:p>
            <a:pPr lvl="1"/>
            <a:r>
              <a:rPr lang="en-US" dirty="0"/>
              <a:t>It creates a new </a:t>
            </a:r>
            <a:r>
              <a:rPr lang="en-US" b="1" dirty="0"/>
              <a:t>frame</a:t>
            </a:r>
            <a:r>
              <a:rPr lang="en-US" dirty="0"/>
              <a:t> in the environment</a:t>
            </a:r>
          </a:p>
          <a:p>
            <a:pPr lvl="1"/>
            <a:r>
              <a:rPr lang="en-US" dirty="0"/>
              <a:t>It binds the function call's arguments to the parameters in that frame</a:t>
            </a:r>
          </a:p>
          <a:p>
            <a:pPr lvl="1"/>
            <a:r>
              <a:rPr lang="en-US" dirty="0"/>
              <a:t>It executes the body of the function in the new frame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09A103-B73F-33B5-D71B-D8532BD6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6" y="3588670"/>
            <a:ext cx="7673637" cy="29089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11984E-8F8C-9B75-97AF-25211B1AD132}"/>
              </a:ext>
            </a:extLst>
          </p:cNvPr>
          <p:cNvGrpSpPr/>
          <p:nvPr/>
        </p:nvGrpSpPr>
        <p:grpSpPr>
          <a:xfrm>
            <a:off x="7483370" y="540367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76996D9F-776B-6A0D-E052-AB6989B0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8A4789-1066-5F6A-9F67-5FB62F3E1200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97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B7B9-308B-7621-BE60-D14D2179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8DB2-1548-D65A-85B1-21BB44C9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Python code is evaluated in the context of an environment, which is a sequence of frames.</a:t>
            </a:r>
          </a:p>
          <a:p>
            <a:r>
              <a:rPr lang="en-US" dirty="0"/>
              <a:t>We've seen two possible environments: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93BB60-0752-9BD3-2955-2411BBA96F29}"/>
              </a:ext>
            </a:extLst>
          </p:cNvPr>
          <p:cNvGraphicFramePr>
            <a:graphicFrameLocks noGrp="1"/>
          </p:cNvGraphicFramePr>
          <p:nvPr/>
        </p:nvGraphicFramePr>
        <p:xfrm>
          <a:off x="1038127" y="3093394"/>
          <a:ext cx="8128000" cy="3278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98122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92333315"/>
                    </a:ext>
                  </a:extLst>
                </a:gridCol>
              </a:tblGrid>
              <a:tr h="1536972">
                <a:tc>
                  <a:txBody>
                    <a:bodyPr/>
                    <a:lstStyle/>
                    <a:p>
                      <a:r>
                        <a:rPr lang="en-US" dirty="0"/>
                        <a:t>Global Frame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14107"/>
                  </a:ext>
                </a:extLst>
              </a:tr>
              <a:tr h="1741251">
                <a:tc>
                  <a:txBody>
                    <a:bodyPr/>
                    <a:lstStyle/>
                    <a:p>
                      <a:r>
                        <a:rPr lang="en-US" dirty="0"/>
                        <a:t>Function's local frame,</a:t>
                      </a:r>
                    </a:p>
                    <a:p>
                      <a:r>
                        <a:rPr lang="en-US" dirty="0"/>
                        <a:t>child of Global frame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463251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1115201-D425-214F-6B57-904C421F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2" y="3093393"/>
            <a:ext cx="4122536" cy="142024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EA3D275-DEF8-74FE-A021-44115882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02" y="4760369"/>
            <a:ext cx="4301795" cy="18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7CCB-03B3-284D-E697-89AE46B5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D7B1-B1A9-DCED-152F-847CE771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looks up names in a user-defined function: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Look it up in the local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local frame, look it up in the global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either frame, throw a </a:t>
            </a:r>
            <a:r>
              <a:rPr lang="en-US" dirty="0" err="1"/>
              <a:t>NameError</a:t>
            </a:r>
            <a:endParaRPr lang="en-US" dirty="0"/>
          </a:p>
          <a:p>
            <a:r>
              <a:rPr lang="en-US" dirty="0"/>
              <a:t>*This is simplified since we haven't learned all the Python features that complicate the rules. </a:t>
            </a:r>
          </a:p>
        </p:txBody>
      </p:sp>
    </p:spTree>
    <p:extLst>
      <p:ext uri="{BB962C8B-B14F-4D97-AF65-F5344CB8AC3E}">
        <p14:creationId xmlns:p14="http://schemas.microsoft.com/office/powerpoint/2010/main" val="15221788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1814</TotalTime>
  <Words>1317</Words>
  <Application>Microsoft Office PowerPoint</Application>
  <PresentationFormat>Widescreen</PresentationFormat>
  <Paragraphs>153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Environments &amp; Debugging</vt:lpstr>
      <vt:lpstr>Environments and Frames</vt:lpstr>
      <vt:lpstr>Environment Diagrams</vt:lpstr>
      <vt:lpstr>Assignments in Environment diagrams</vt:lpstr>
      <vt:lpstr>Functions in environment diagrams</vt:lpstr>
      <vt:lpstr>Function calls in environment diagrams</vt:lpstr>
      <vt:lpstr>Names and environments</vt:lpstr>
      <vt:lpstr>Name lookup rules</vt:lpstr>
      <vt:lpstr>Name lookup example #1</vt:lpstr>
      <vt:lpstr>Name lookup example #2</vt:lpstr>
      <vt:lpstr>Name lookup example #3</vt:lpstr>
      <vt:lpstr>PowerPoint Presentation</vt:lpstr>
      <vt:lpstr>Debugging</vt:lpstr>
      <vt:lpstr>Debugging</vt:lpstr>
      <vt:lpstr>PowerPoint Presentation</vt:lpstr>
      <vt:lpstr>Debugging Tools &amp; Techniques</vt:lpstr>
      <vt:lpstr>PowerPoint Presentation</vt:lpstr>
      <vt:lpstr>Reading the Code</vt:lpstr>
      <vt:lpstr>Reading/Explaining the Code</vt:lpstr>
      <vt:lpstr>PowerPoint Presentation</vt:lpstr>
      <vt:lpstr>Be the CPU</vt:lpstr>
      <vt:lpstr>Be The CPU</vt:lpstr>
      <vt:lpstr>PowerPoint Presentation</vt:lpstr>
      <vt:lpstr>Using Print Statements</vt:lpstr>
      <vt:lpstr>Print Statements</vt:lpstr>
      <vt:lpstr>Print Statement Debugging Demo</vt:lpstr>
      <vt:lpstr>PowerPoint Presentation</vt:lpstr>
      <vt:lpstr>Using the IDE’s Debugger</vt:lpstr>
      <vt:lpstr>Your IDE's debugger</vt:lpstr>
      <vt:lpstr>Using the IDE's Debugger</vt:lpstr>
      <vt:lpstr>Pycharm Debugger Demo</vt:lpstr>
      <vt:lpstr>PowerPoint Presentation</vt:lpstr>
      <vt:lpstr>Final Thoughts</vt:lpstr>
      <vt:lpstr>Debugging and LLMs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Stephens</dc:creator>
  <cp:lastModifiedBy>Tom Stephens</cp:lastModifiedBy>
  <cp:revision>10</cp:revision>
  <dcterms:created xsi:type="dcterms:W3CDTF">2024-01-03T18:30:57Z</dcterms:created>
  <dcterms:modified xsi:type="dcterms:W3CDTF">2024-08-21T21:56:17Z</dcterms:modified>
</cp:coreProperties>
</file>