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6"/>
  </p:notesMasterIdLst>
  <p:sldIdLst>
    <p:sldId id="351" r:id="rId2"/>
    <p:sldId id="256" r:id="rId3"/>
    <p:sldId id="279" r:id="rId4"/>
    <p:sldId id="353" r:id="rId5"/>
    <p:sldId id="354" r:id="rId6"/>
    <p:sldId id="355" r:id="rId7"/>
    <p:sldId id="349" r:id="rId8"/>
    <p:sldId id="348" r:id="rId9"/>
    <p:sldId id="283" r:id="rId10"/>
    <p:sldId id="282" r:id="rId11"/>
    <p:sldId id="350" r:id="rId12"/>
    <p:sldId id="345" r:id="rId13"/>
    <p:sldId id="299" r:id="rId14"/>
    <p:sldId id="262" r:id="rId15"/>
    <p:sldId id="344" r:id="rId16"/>
    <p:sldId id="300" r:id="rId17"/>
    <p:sldId id="342" r:id="rId18"/>
    <p:sldId id="295" r:id="rId19"/>
    <p:sldId id="296" r:id="rId20"/>
    <p:sldId id="284" r:id="rId21"/>
    <p:sldId id="285" r:id="rId22"/>
    <p:sldId id="286" r:id="rId23"/>
    <p:sldId id="287" r:id="rId24"/>
    <p:sldId id="29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752" autoAdjust="0"/>
  </p:normalViewPr>
  <p:slideViewPr>
    <p:cSldViewPr snapToGrid="0">
      <p:cViewPr varScale="1">
        <p:scale>
          <a:sx n="99" d="100"/>
          <a:sy n="99" d="100"/>
        </p:scale>
        <p:origin x="9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kumimoji="0" lang="en-US" sz="4000" b="0" i="0" u="none" strike="noStrike" kern="1200" cap="none" spc="0" normalizeH="0" baseline="0" noProof="0" dirty="0">
                <a:ln>
                  <a:noFill/>
                </a:ln>
                <a:solidFill>
                  <a:srgbClr val="156082">
                    <a:lumMod val="60000"/>
                    <a:lumOff val="40000"/>
                  </a:srgbClr>
                </a:solidFill>
                <a:effectLst/>
                <a:uLnTx/>
                <a:uFillTx/>
                <a:latin typeface="+mn-lt"/>
              </a:rPr>
              <a:t>Programming</a:t>
            </a:r>
            <a:endParaRPr kumimoji="0" lang="en-US" sz="2000" b="0" i="0" u="none" strike="noStrike" kern="1200" cap="none" spc="0" normalizeH="0" baseline="0" noProof="0" dirty="0">
              <a:ln>
                <a:noFill/>
              </a:ln>
              <a:solidFill>
                <a:srgbClr val="156082">
                  <a:lumMod val="60000"/>
                  <a:lumOff val="40000"/>
                </a:srgbClr>
              </a:solidFill>
              <a:effectLst/>
              <a:uLnTx/>
              <a:uFillTx/>
              <a:latin typeface="+mn-l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50"/>
      <c:hPercent val="50"/>
      <c:rotY val="50"/>
      <c:depthPercent val="100"/>
      <c:rAngAx val="0"/>
      <c:perspective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solidFill>
              <a:srgbClr val="FF0000"/>
            </a:solidFill>
            <a:ln>
              <a:noFill/>
            </a:ln>
          </c:spPr>
          <c:dPt>
            <c:idx val="0"/>
            <c:bubble3D val="0"/>
            <c:explosion val="3"/>
            <c:spPr>
              <a:solidFill>
                <a:schemeClr val="accent1">
                  <a:lumMod val="40000"/>
                  <a:lumOff val="60000"/>
                </a:schemeClr>
              </a:solidFill>
              <a:ln w="25400">
                <a:noFill/>
              </a:ln>
              <a:effectLst/>
              <a:sp3d/>
            </c:spPr>
            <c:extLst>
              <c:ext xmlns:c16="http://schemas.microsoft.com/office/drawing/2014/chart" uri="{C3380CC4-5D6E-409C-BE32-E72D297353CC}">
                <c16:uniqueId val="{00000001-9F92-4608-89D4-FBD3581DEECE}"/>
              </c:ext>
            </c:extLst>
          </c:dPt>
          <c:dPt>
            <c:idx val="1"/>
            <c:bubble3D val="0"/>
            <c:spPr>
              <a:solidFill>
                <a:srgbClr val="FF0000"/>
              </a:solidFill>
              <a:ln w="25400">
                <a:noFill/>
              </a:ln>
              <a:effectLst/>
              <a:sp3d/>
            </c:spPr>
            <c:extLst>
              <c:ext xmlns:c16="http://schemas.microsoft.com/office/drawing/2014/chart" uri="{C3380CC4-5D6E-409C-BE32-E72D297353CC}">
                <c16:uniqueId val="{00000003-9F92-4608-89D4-FBD3581DEECE}"/>
              </c:ext>
            </c:extLst>
          </c:dPt>
          <c:cat>
            <c:strRef>
              <c:f>Sheet1!$A$11:$A$12</c:f>
              <c:strCache>
                <c:ptCount val="2"/>
                <c:pt idx="0">
                  <c:v>Writing New Code</c:v>
                </c:pt>
                <c:pt idx="1">
                  <c:v>Debugging</c:v>
                </c:pt>
              </c:strCache>
            </c:strRef>
          </c:cat>
          <c:val>
            <c:numRef>
              <c:f>Sheet1!$B$11:$B$12</c:f>
              <c:numCache>
                <c:formatCode>General</c:formatCode>
                <c:ptCount val="2"/>
                <c:pt idx="0">
                  <c:v>10</c:v>
                </c:pt>
                <c:pt idx="1">
                  <c:v>90</c:v>
                </c:pt>
              </c:numCache>
            </c:numRef>
          </c:val>
          <c:extLst>
            <c:ext xmlns:c16="http://schemas.microsoft.com/office/drawing/2014/chart" uri="{C3380CC4-5D6E-409C-BE32-E72D297353CC}">
              <c16:uniqueId val="{00000004-9F92-4608-89D4-FBD3581DEECE}"/>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kumimoji="0" lang="en-US" sz="4000" b="0" i="0" u="none" strike="noStrike" kern="1200" cap="none" spc="0" normalizeH="0" baseline="0" noProof="0">
                <a:ln>
                  <a:noFill/>
                </a:ln>
                <a:solidFill>
                  <a:srgbClr val="156082">
                    <a:lumMod val="60000"/>
                    <a:lumOff val="40000"/>
                  </a:srgbClr>
                </a:solidFill>
                <a:effectLst/>
                <a:uLnTx/>
                <a:uFillTx/>
                <a:latin typeface="+mn-lt"/>
              </a:rPr>
              <a:t>Programming</a:t>
            </a:r>
          </a:p>
        </c:rich>
      </c:tx>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50"/>
      <c:hPercent val="50"/>
      <c:rotY val="50"/>
      <c:depthPercent val="100"/>
      <c:rAngAx val="0"/>
      <c:perspective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explosion val="3"/>
          <c:dPt>
            <c:idx val="0"/>
            <c:bubble3D val="0"/>
            <c:spPr>
              <a:solidFill>
                <a:schemeClr val="accent1">
                  <a:lumMod val="40000"/>
                  <a:lumOff val="60000"/>
                </a:schemeClr>
              </a:solidFill>
              <a:ln w="25400">
                <a:noFill/>
              </a:ln>
              <a:effectLst/>
              <a:sp3d/>
            </c:spPr>
            <c:extLst>
              <c:ext xmlns:c16="http://schemas.microsoft.com/office/drawing/2014/chart" uri="{C3380CC4-5D6E-409C-BE32-E72D297353CC}">
                <c16:uniqueId val="{00000001-F4FE-4E53-8F33-178C1E9A8045}"/>
              </c:ext>
            </c:extLst>
          </c:dPt>
          <c:dPt>
            <c:idx val="1"/>
            <c:bubble3D val="0"/>
            <c:spPr>
              <a:solidFill>
                <a:schemeClr val="accent2"/>
              </a:solidFill>
              <a:ln w="25400">
                <a:noFill/>
              </a:ln>
              <a:effectLst/>
              <a:sp3d/>
            </c:spPr>
            <c:extLst>
              <c:ext xmlns:c16="http://schemas.microsoft.com/office/drawing/2014/chart" uri="{C3380CC4-5D6E-409C-BE32-E72D297353CC}">
                <c16:uniqueId val="{00000003-F4FE-4E53-8F33-178C1E9A8045}"/>
              </c:ext>
            </c:extLst>
          </c:dPt>
          <c:dPt>
            <c:idx val="2"/>
            <c:bubble3D val="0"/>
            <c:spPr>
              <a:solidFill>
                <a:srgbClr val="FF0000"/>
              </a:solidFill>
              <a:ln w="25400">
                <a:noFill/>
              </a:ln>
              <a:effectLst/>
              <a:sp3d/>
            </c:spPr>
            <c:extLst>
              <c:ext xmlns:c16="http://schemas.microsoft.com/office/drawing/2014/chart" uri="{C3380CC4-5D6E-409C-BE32-E72D297353CC}">
                <c16:uniqueId val="{00000005-F4FE-4E53-8F33-178C1E9A8045}"/>
              </c:ext>
            </c:extLst>
          </c:dPt>
          <c:cat>
            <c:strRef>
              <c:f>Sheet1!$A$6:$A$8</c:f>
              <c:strCache>
                <c:ptCount val="3"/>
                <c:pt idx="0">
                  <c:v>Writing New Code</c:v>
                </c:pt>
                <c:pt idx="1">
                  <c:v>Thinking &amp; Planning</c:v>
                </c:pt>
                <c:pt idx="2">
                  <c:v>Debugging</c:v>
                </c:pt>
              </c:strCache>
            </c:strRef>
          </c:cat>
          <c:val>
            <c:numRef>
              <c:f>Sheet1!$B$6:$B$8</c:f>
              <c:numCache>
                <c:formatCode>General</c:formatCode>
                <c:ptCount val="3"/>
                <c:pt idx="0">
                  <c:v>10</c:v>
                </c:pt>
                <c:pt idx="1">
                  <c:v>40</c:v>
                </c:pt>
                <c:pt idx="2">
                  <c:v>50</c:v>
                </c:pt>
              </c:numCache>
            </c:numRef>
          </c:val>
          <c:extLst>
            <c:ext xmlns:c16="http://schemas.microsoft.com/office/drawing/2014/chart" uri="{C3380CC4-5D6E-409C-BE32-E72D297353CC}">
              <c16:uniqueId val="{00000006-F4FE-4E53-8F33-178C1E9A8045}"/>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400" b="0" i="0" u="none" strike="noStrike" kern="1200" spc="0" baseline="0">
                <a:solidFill>
                  <a:schemeClr val="tx1">
                    <a:lumMod val="65000"/>
                    <a:lumOff val="35000"/>
                  </a:schemeClr>
                </a:solidFill>
                <a:latin typeface="+mn-lt"/>
                <a:ea typeface="+mn-ea"/>
                <a:cs typeface="+mn-cs"/>
              </a:defRPr>
            </a:pPr>
            <a:r>
              <a:rPr kumimoji="0" lang="en-US" sz="4000" b="0" i="0" u="none" strike="noStrike" kern="1200" cap="none" spc="0" normalizeH="0" baseline="0" noProof="0" dirty="0">
                <a:ln>
                  <a:noFill/>
                </a:ln>
                <a:solidFill>
                  <a:srgbClr val="156082">
                    <a:lumMod val="60000"/>
                    <a:lumOff val="40000"/>
                  </a:srgbClr>
                </a:solidFill>
                <a:effectLst/>
                <a:uLnTx/>
                <a:uFillTx/>
                <a:latin typeface="+mn-lt"/>
              </a:rPr>
              <a:t>Programming</a:t>
            </a:r>
            <a:endParaRPr lang="en-US" sz="4400" dirty="0"/>
          </a:p>
        </c:rich>
      </c:tx>
      <c:overlay val="0"/>
      <c:spPr>
        <a:noFill/>
        <a:ln>
          <a:noFill/>
        </a:ln>
        <a:effectLst/>
      </c:spPr>
      <c:txPr>
        <a:bodyPr rot="0" spcFirstLastPara="1" vertOverflow="ellipsis" vert="horz" wrap="square" anchor="ctr" anchorCtr="1"/>
        <a:lstStyle/>
        <a:p>
          <a:pPr>
            <a:defRPr sz="4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50"/>
      <c:hPercent val="50"/>
      <c:rotY val="50"/>
      <c:depthPercent val="100"/>
      <c:rAngAx val="0"/>
      <c:perspective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solidFill>
              <a:srgbClr val="FF0000"/>
            </a:solidFill>
            <a:ln>
              <a:noFill/>
            </a:ln>
          </c:spPr>
          <c:explosion val="3"/>
          <c:dPt>
            <c:idx val="0"/>
            <c:bubble3D val="0"/>
            <c:spPr>
              <a:solidFill>
                <a:schemeClr val="accent1">
                  <a:lumMod val="40000"/>
                  <a:lumOff val="60000"/>
                </a:schemeClr>
              </a:solidFill>
              <a:ln w="25400">
                <a:noFill/>
              </a:ln>
              <a:effectLst/>
              <a:sp3d/>
            </c:spPr>
            <c:extLst>
              <c:ext xmlns:c16="http://schemas.microsoft.com/office/drawing/2014/chart" uri="{C3380CC4-5D6E-409C-BE32-E72D297353CC}">
                <c16:uniqueId val="{00000001-7EDA-4B49-B3EC-20EBF832FE2F}"/>
              </c:ext>
            </c:extLst>
          </c:dPt>
          <c:dPt>
            <c:idx val="1"/>
            <c:bubble3D val="0"/>
            <c:spPr>
              <a:solidFill>
                <a:schemeClr val="accent2"/>
              </a:solidFill>
              <a:ln w="25400">
                <a:noFill/>
              </a:ln>
              <a:effectLst/>
              <a:sp3d/>
            </c:spPr>
            <c:extLst>
              <c:ext xmlns:c16="http://schemas.microsoft.com/office/drawing/2014/chart" uri="{C3380CC4-5D6E-409C-BE32-E72D297353CC}">
                <c16:uniqueId val="{00000003-7EDA-4B49-B3EC-20EBF832FE2F}"/>
              </c:ext>
            </c:extLst>
          </c:dPt>
          <c:dPt>
            <c:idx val="2"/>
            <c:bubble3D val="0"/>
            <c:spPr>
              <a:solidFill>
                <a:srgbClr val="FF0000"/>
              </a:solidFill>
              <a:ln w="25400">
                <a:noFill/>
              </a:ln>
              <a:effectLst/>
              <a:sp3d/>
            </c:spPr>
            <c:extLst>
              <c:ext xmlns:c16="http://schemas.microsoft.com/office/drawing/2014/chart" uri="{C3380CC4-5D6E-409C-BE32-E72D297353CC}">
                <c16:uniqueId val="{00000005-7EDA-4B49-B3EC-20EBF832FE2F}"/>
              </c:ext>
            </c:extLst>
          </c:dPt>
          <c:cat>
            <c:strRef>
              <c:f>Sheet1!$A$1:$A$3</c:f>
              <c:strCache>
                <c:ptCount val="3"/>
                <c:pt idx="0">
                  <c:v>Writing New Code</c:v>
                </c:pt>
                <c:pt idx="1">
                  <c:v>Thinking &amp; Planning</c:v>
                </c:pt>
                <c:pt idx="2">
                  <c:v>Debugging</c:v>
                </c:pt>
              </c:strCache>
            </c:strRef>
          </c:cat>
          <c:val>
            <c:numRef>
              <c:f>Sheet1!$B$1:$B$3</c:f>
              <c:numCache>
                <c:formatCode>General</c:formatCode>
                <c:ptCount val="3"/>
                <c:pt idx="0">
                  <c:v>30</c:v>
                </c:pt>
                <c:pt idx="1">
                  <c:v>40</c:v>
                </c:pt>
                <c:pt idx="2">
                  <c:v>30</c:v>
                </c:pt>
              </c:numCache>
            </c:numRef>
          </c:val>
          <c:extLst>
            <c:ext xmlns:c16="http://schemas.microsoft.com/office/drawing/2014/chart" uri="{C3380CC4-5D6E-409C-BE32-E72D297353CC}">
              <c16:uniqueId val="{00000006-7EDA-4B49-B3EC-20EBF832FE2F}"/>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3.8433831388883746E-2"/>
          <c:y val="0.91817629046369209"/>
          <c:w val="0.92056206741170088"/>
          <c:h val="7.0712598425196851E-2"/>
        </c:manualLayout>
      </c:layout>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524B08-602C-4EE3-A627-AA25596AC0FD}" type="datetimeFigureOut">
              <a:rPr lang="en-US" smtClean="0"/>
              <a:t>9/18/2024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35F670-A02B-4818-A7D0-BFD52737F368}" type="slidenum">
              <a:rPr lang="en-US" smtClean="0"/>
              <a:t>‹#›</a:t>
            </a:fld>
            <a:endParaRPr lang="en-US"/>
          </a:p>
        </p:txBody>
      </p:sp>
    </p:spTree>
    <p:extLst>
      <p:ext uri="{BB962C8B-B14F-4D97-AF65-F5344CB8AC3E}">
        <p14:creationId xmlns:p14="http://schemas.microsoft.com/office/powerpoint/2010/main" val="22327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dictionary slides need to move to an earlier lecture</a:t>
            </a:r>
          </a:p>
        </p:txBody>
      </p:sp>
      <p:sp>
        <p:nvSpPr>
          <p:cNvPr id="4" name="Slide Number Placeholder 3"/>
          <p:cNvSpPr>
            <a:spLocks noGrp="1"/>
          </p:cNvSpPr>
          <p:nvPr>
            <p:ph type="sldNum" sz="quarter" idx="5"/>
          </p:nvPr>
        </p:nvSpPr>
        <p:spPr/>
        <p:txBody>
          <a:bodyPr/>
          <a:lstStyle/>
          <a:p>
            <a:fld id="{961DDAFC-A01D-41D4-9296-ACAF20422ABE}" type="slidenum">
              <a:rPr lang="en-US" smtClean="0"/>
              <a:t>19</a:t>
            </a:fld>
            <a:endParaRPr lang="en-US"/>
          </a:p>
        </p:txBody>
      </p:sp>
    </p:spTree>
    <p:extLst>
      <p:ext uri="{BB962C8B-B14F-4D97-AF65-F5344CB8AC3E}">
        <p14:creationId xmlns:p14="http://schemas.microsoft.com/office/powerpoint/2010/main" val="133723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9/18/2024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9/18/2024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9/18/2024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9/18/2024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9/18/2024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9/18/2024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9/18/2024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white mug with black text&#10;&#10;Description automatically generated">
            <a:extLst>
              <a:ext uri="{FF2B5EF4-FFF2-40B4-BE49-F238E27FC236}">
                <a16:creationId xmlns:a16="http://schemas.microsoft.com/office/drawing/2014/main" id="{D7A3E50D-B924-3C0D-AA42-86BD3604C6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4644" y="577644"/>
            <a:ext cx="5813323" cy="5813323"/>
          </a:xfrm>
          <a:prstGeom prst="rect">
            <a:avLst/>
          </a:prstGeom>
        </p:spPr>
      </p:pic>
    </p:spTree>
    <p:extLst>
      <p:ext uri="{BB962C8B-B14F-4D97-AF65-F5344CB8AC3E}">
        <p14:creationId xmlns:p14="http://schemas.microsoft.com/office/powerpoint/2010/main" val="2293628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70B772-6C79-4AB0-99B0-5EA2EFC1DB33}"/>
              </a:ext>
            </a:extLst>
          </p:cNvPr>
          <p:cNvSpPr>
            <a:spLocks noGrp="1"/>
          </p:cNvSpPr>
          <p:nvPr>
            <p:ph type="title"/>
          </p:nvPr>
        </p:nvSpPr>
        <p:spPr/>
        <p:txBody>
          <a:bodyPr/>
          <a:lstStyle/>
          <a:p>
            <a:r>
              <a:rPr lang="en-US" dirty="0"/>
              <a:t>Incremental Program Development</a:t>
            </a:r>
          </a:p>
        </p:txBody>
      </p:sp>
      <p:sp>
        <p:nvSpPr>
          <p:cNvPr id="5" name="Content Placeholder 4">
            <a:extLst>
              <a:ext uri="{FF2B5EF4-FFF2-40B4-BE49-F238E27FC236}">
                <a16:creationId xmlns:a16="http://schemas.microsoft.com/office/drawing/2014/main" id="{DCB3900B-C076-47AD-9BA5-914818F0268E}"/>
              </a:ext>
            </a:extLst>
          </p:cNvPr>
          <p:cNvSpPr>
            <a:spLocks noGrp="1"/>
          </p:cNvSpPr>
          <p:nvPr>
            <p:ph idx="1"/>
          </p:nvPr>
        </p:nvSpPr>
        <p:spPr/>
        <p:txBody>
          <a:bodyPr/>
          <a:lstStyle/>
          <a:p>
            <a:r>
              <a:rPr lang="en-US" dirty="0"/>
              <a:t>There is often the temptation to write large sections of code all at once before testing any of it</a:t>
            </a:r>
          </a:p>
          <a:p>
            <a:r>
              <a:rPr lang="en-US" dirty="0"/>
              <a:t>This is usually a bad idea as we need to search through all the code written to find any bug introduced</a:t>
            </a:r>
          </a:p>
          <a:p>
            <a:r>
              <a:rPr lang="en-US" dirty="0"/>
              <a:t>A better method is to write a little bit of code, test it, then write a bit more</a:t>
            </a:r>
          </a:p>
          <a:p>
            <a:pPr lvl="1"/>
            <a:r>
              <a:rPr lang="en-US" dirty="0"/>
              <a:t>Bugs are localized</a:t>
            </a:r>
          </a:p>
          <a:p>
            <a:pPr lvl="1"/>
            <a:r>
              <a:rPr lang="en-US" dirty="0"/>
              <a:t>We know we have working code every step of the way</a:t>
            </a:r>
          </a:p>
          <a:p>
            <a:r>
              <a:rPr lang="en-US" dirty="0"/>
              <a:t>The smallest bits from our Stepwise Refinement are often the perfect size for one iteration of incremental development.</a:t>
            </a:r>
          </a:p>
        </p:txBody>
      </p:sp>
    </p:spTree>
    <p:extLst>
      <p:ext uri="{BB962C8B-B14F-4D97-AF65-F5344CB8AC3E}">
        <p14:creationId xmlns:p14="http://schemas.microsoft.com/office/powerpoint/2010/main" val="1449964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DE486-CBD2-7956-147E-7A79EBA925A1}"/>
              </a:ext>
            </a:extLst>
          </p:cNvPr>
          <p:cNvSpPr>
            <a:spLocks noGrp="1"/>
          </p:cNvSpPr>
          <p:nvPr>
            <p:ph type="title"/>
          </p:nvPr>
        </p:nvSpPr>
        <p:spPr/>
        <p:txBody>
          <a:bodyPr/>
          <a:lstStyle/>
          <a:p>
            <a:r>
              <a:rPr lang="en-US" dirty="0"/>
              <a:t>Modelling SR &amp; ID in your assignments</a:t>
            </a:r>
          </a:p>
        </p:txBody>
      </p:sp>
      <p:sp>
        <p:nvSpPr>
          <p:cNvPr id="3" name="Content Placeholder 2">
            <a:extLst>
              <a:ext uri="{FF2B5EF4-FFF2-40B4-BE49-F238E27FC236}">
                <a16:creationId xmlns:a16="http://schemas.microsoft.com/office/drawing/2014/main" id="{FBD9C6C5-D4D9-84AF-A572-8F04CF7C7131}"/>
              </a:ext>
            </a:extLst>
          </p:cNvPr>
          <p:cNvSpPr>
            <a:spLocks noGrp="1"/>
          </p:cNvSpPr>
          <p:nvPr>
            <p:ph idx="1"/>
          </p:nvPr>
        </p:nvSpPr>
        <p:spPr/>
        <p:txBody>
          <a:bodyPr/>
          <a:lstStyle/>
          <a:p>
            <a:r>
              <a:rPr lang="en-US" dirty="0"/>
              <a:t>Your early Homework and Project assignments are designed to model the ideas of Stepwise Refinement and Incremental Development.</a:t>
            </a:r>
          </a:p>
          <a:p>
            <a:r>
              <a:rPr lang="en-US" dirty="0"/>
              <a:t>As you read through them, think about how the larger problem, given in the beginning specification, is broken down into the Parts and Tasks of the assignments.</a:t>
            </a:r>
          </a:p>
          <a:p>
            <a:r>
              <a:rPr lang="en-US" dirty="0"/>
              <a:t>Additionally, the instructions call out doing a little coding and then testing to make sure it's doing what you expect.</a:t>
            </a:r>
          </a:p>
          <a:p>
            <a:r>
              <a:rPr lang="en-US" dirty="0"/>
              <a:t>Later assignments do less and less of this to allow you to practice the skill yourself.  We still break the problems down partially, but you should be thinking about if and how to break them down even more before you start coding.</a:t>
            </a:r>
          </a:p>
        </p:txBody>
      </p:sp>
    </p:spTree>
    <p:extLst>
      <p:ext uri="{BB962C8B-B14F-4D97-AF65-F5344CB8AC3E}">
        <p14:creationId xmlns:p14="http://schemas.microsoft.com/office/powerpoint/2010/main" val="813349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B8574-CF9B-CF63-6AB7-FA259A1022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7CEB371-FE77-BE65-CE98-6DAD12D6976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69423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78F1C0-5C5E-CD21-DD3F-B972D85B0E1B}"/>
              </a:ext>
            </a:extLst>
          </p:cNvPr>
          <p:cNvSpPr>
            <a:spLocks noGrp="1"/>
          </p:cNvSpPr>
          <p:nvPr>
            <p:ph type="title"/>
          </p:nvPr>
        </p:nvSpPr>
        <p:spPr/>
        <p:txBody>
          <a:bodyPr/>
          <a:lstStyle/>
          <a:p>
            <a:r>
              <a:rPr lang="en-US" dirty="0"/>
              <a:t>Tuples</a:t>
            </a:r>
          </a:p>
        </p:txBody>
      </p:sp>
      <p:sp>
        <p:nvSpPr>
          <p:cNvPr id="5" name="Text Placeholder 4">
            <a:extLst>
              <a:ext uri="{FF2B5EF4-FFF2-40B4-BE49-F238E27FC236}">
                <a16:creationId xmlns:a16="http://schemas.microsoft.com/office/drawing/2014/main" id="{CC61F85C-785A-8601-1D38-D7C2A0C91A8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17801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AB747-7F54-60CB-69EB-22355ED1E19B}"/>
              </a:ext>
            </a:extLst>
          </p:cNvPr>
          <p:cNvSpPr>
            <a:spLocks noGrp="1"/>
          </p:cNvSpPr>
          <p:nvPr>
            <p:ph type="title"/>
          </p:nvPr>
        </p:nvSpPr>
        <p:spPr>
          <a:xfrm>
            <a:off x="677334" y="562588"/>
            <a:ext cx="8596668" cy="1320800"/>
          </a:xfrm>
        </p:spPr>
        <p:txBody>
          <a:bodyPr/>
          <a:lstStyle/>
          <a:p>
            <a:r>
              <a:rPr lang="en-US" dirty="0"/>
              <a:t>Tuples</a:t>
            </a:r>
          </a:p>
        </p:txBody>
      </p:sp>
      <p:sp>
        <p:nvSpPr>
          <p:cNvPr id="3" name="Content Placeholder 2">
            <a:extLst>
              <a:ext uri="{FF2B5EF4-FFF2-40B4-BE49-F238E27FC236}">
                <a16:creationId xmlns:a16="http://schemas.microsoft.com/office/drawing/2014/main" id="{571D847C-A3BE-FD43-F378-4E065C28F0CB}"/>
              </a:ext>
            </a:extLst>
          </p:cNvPr>
          <p:cNvSpPr>
            <a:spLocks noGrp="1"/>
          </p:cNvSpPr>
          <p:nvPr>
            <p:ph idx="1"/>
          </p:nvPr>
        </p:nvSpPr>
        <p:spPr/>
        <p:txBody>
          <a:bodyPr/>
          <a:lstStyle/>
          <a:p>
            <a:r>
              <a:rPr lang="en-US" dirty="0"/>
              <a:t>A </a:t>
            </a:r>
            <a:r>
              <a:rPr lang="en-US" b="1" dirty="0"/>
              <a:t>tuple</a:t>
            </a:r>
            <a:r>
              <a:rPr lang="en-US" dirty="0"/>
              <a:t> is an immutable sequence. It's like a list, but no mutation allowed!</a:t>
            </a:r>
          </a:p>
          <a:p>
            <a:r>
              <a:rPr lang="en-US" dirty="0"/>
              <a:t>An empty tuple:</a:t>
            </a:r>
          </a:p>
          <a:p>
            <a:endParaRPr lang="en-US" dirty="0"/>
          </a:p>
          <a:p>
            <a:endParaRPr lang="en-US" dirty="0"/>
          </a:p>
          <a:p>
            <a:r>
              <a:rPr lang="en-US" dirty="0"/>
              <a:t>A tuple with multiple elements:</a:t>
            </a:r>
          </a:p>
          <a:p>
            <a:endParaRPr lang="en-US" dirty="0"/>
          </a:p>
          <a:p>
            <a:endParaRPr lang="en-US" dirty="0"/>
          </a:p>
          <a:p>
            <a:r>
              <a:rPr lang="en-US" dirty="0"/>
              <a:t>A tuple with a single element: 🙀</a:t>
            </a:r>
          </a:p>
        </p:txBody>
      </p:sp>
      <p:sp>
        <p:nvSpPr>
          <p:cNvPr id="4" name="TextBox 3">
            <a:extLst>
              <a:ext uri="{FF2B5EF4-FFF2-40B4-BE49-F238E27FC236}">
                <a16:creationId xmlns:a16="http://schemas.microsoft.com/office/drawing/2014/main" id="{AA9E6124-1396-FF0C-844A-09ECAAF6AF79}"/>
              </a:ext>
            </a:extLst>
          </p:cNvPr>
          <p:cNvSpPr txBox="1"/>
          <p:nvPr/>
        </p:nvSpPr>
        <p:spPr>
          <a:xfrm>
            <a:off x="1000542" y="3065925"/>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empty = ()</a:t>
            </a:r>
          </a:p>
          <a:p>
            <a:r>
              <a:rPr lang="en-US" b="1" dirty="0">
                <a:latin typeface="Courier New" panose="02070309020205020404" pitchFamily="49" charset="0"/>
                <a:cs typeface="Courier New" panose="02070309020205020404" pitchFamily="49" charset="0"/>
              </a:rPr>
              <a:t># or</a:t>
            </a:r>
          </a:p>
          <a:p>
            <a:r>
              <a:rPr lang="en-US" b="1" dirty="0">
                <a:latin typeface="Courier New" panose="02070309020205020404" pitchFamily="49" charset="0"/>
                <a:cs typeface="Courier New" panose="02070309020205020404" pitchFamily="49" charset="0"/>
              </a:rPr>
              <a:t>empty = tuple()</a:t>
            </a:r>
          </a:p>
        </p:txBody>
      </p:sp>
      <p:sp>
        <p:nvSpPr>
          <p:cNvPr id="6" name="TextBox 5">
            <a:extLst>
              <a:ext uri="{FF2B5EF4-FFF2-40B4-BE49-F238E27FC236}">
                <a16:creationId xmlns:a16="http://schemas.microsoft.com/office/drawing/2014/main" id="{B4CBCAA7-BC94-9110-4D62-E39011EFD4CB}"/>
              </a:ext>
            </a:extLst>
          </p:cNvPr>
          <p:cNvSpPr txBox="1"/>
          <p:nvPr/>
        </p:nvSpPr>
        <p:spPr>
          <a:xfrm>
            <a:off x="1000542" y="4349542"/>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conditions = ('rain', 'shine')</a:t>
            </a:r>
          </a:p>
          <a:p>
            <a:r>
              <a:rPr lang="en-US" b="1" dirty="0">
                <a:latin typeface="Courier New" panose="02070309020205020404" pitchFamily="49" charset="0"/>
                <a:cs typeface="Courier New" panose="02070309020205020404" pitchFamily="49" charset="0"/>
              </a:rPr>
              <a:t># or</a:t>
            </a:r>
          </a:p>
          <a:p>
            <a:r>
              <a:rPr lang="en-US" b="1" dirty="0">
                <a:latin typeface="Courier New" panose="02070309020205020404" pitchFamily="49" charset="0"/>
                <a:cs typeface="Courier New" panose="02070309020205020404" pitchFamily="49" charset="0"/>
              </a:rPr>
              <a:t>conditions = 'rain', 'shine'</a:t>
            </a:r>
          </a:p>
        </p:txBody>
      </p:sp>
      <p:sp>
        <p:nvSpPr>
          <p:cNvPr id="7" name="TextBox 6">
            <a:extLst>
              <a:ext uri="{FF2B5EF4-FFF2-40B4-BE49-F238E27FC236}">
                <a16:creationId xmlns:a16="http://schemas.microsoft.com/office/drawing/2014/main" id="{5D3FC248-0192-0C5B-8C0F-E183DCFAC322}"/>
              </a:ext>
            </a:extLst>
          </p:cNvPr>
          <p:cNvSpPr txBox="1"/>
          <p:nvPr/>
        </p:nvSpPr>
        <p:spPr>
          <a:xfrm>
            <a:off x="1000542" y="5645565"/>
            <a:ext cx="8273460"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oogly</a:t>
            </a:r>
            <a:r>
              <a:rPr lang="en-US" b="1" dirty="0">
                <a:latin typeface="Courier New" panose="02070309020205020404" pitchFamily="49" charset="0"/>
                <a:cs typeface="Courier New" panose="02070309020205020404" pitchFamily="49" charset="0"/>
              </a:rPr>
              <a:t> = (61,)</a:t>
            </a:r>
          </a:p>
          <a:p>
            <a:r>
              <a:rPr lang="en-US" b="1" dirty="0">
                <a:latin typeface="Courier New" panose="02070309020205020404" pitchFamily="49" charset="0"/>
                <a:cs typeface="Courier New" panose="02070309020205020404" pitchFamily="49" charset="0"/>
              </a:rPr>
              <a:t># or</a:t>
            </a:r>
          </a:p>
          <a:p>
            <a:r>
              <a:rPr lang="en-US" b="1" dirty="0" err="1">
                <a:latin typeface="Courier New" panose="02070309020205020404" pitchFamily="49" charset="0"/>
                <a:cs typeface="Courier New" panose="02070309020205020404" pitchFamily="49" charset="0"/>
              </a:rPr>
              <a:t>oogly</a:t>
            </a:r>
            <a:r>
              <a:rPr lang="en-US" b="1" dirty="0">
                <a:latin typeface="Courier New" panose="02070309020205020404" pitchFamily="49" charset="0"/>
                <a:cs typeface="Courier New" panose="02070309020205020404" pitchFamily="49" charset="0"/>
              </a:rPr>
              <a:t> = 61,</a:t>
            </a:r>
          </a:p>
        </p:txBody>
      </p:sp>
    </p:spTree>
    <p:extLst>
      <p:ext uri="{BB962C8B-B14F-4D97-AF65-F5344CB8AC3E}">
        <p14:creationId xmlns:p14="http://schemas.microsoft.com/office/powerpoint/2010/main" val="1480216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87614-671F-C2D9-273A-41964F9E44B3}"/>
              </a:ext>
            </a:extLst>
          </p:cNvPr>
          <p:cNvSpPr>
            <a:spLocks noGrp="1"/>
          </p:cNvSpPr>
          <p:nvPr>
            <p:ph type="title"/>
          </p:nvPr>
        </p:nvSpPr>
        <p:spPr/>
        <p:txBody>
          <a:bodyPr/>
          <a:lstStyle/>
          <a:p>
            <a:r>
              <a:rPr lang="en-US" dirty="0"/>
              <a:t>Creating a tuple from another sequence</a:t>
            </a:r>
          </a:p>
        </p:txBody>
      </p:sp>
      <p:sp>
        <p:nvSpPr>
          <p:cNvPr id="3" name="Content Placeholder 2">
            <a:extLst>
              <a:ext uri="{FF2B5EF4-FFF2-40B4-BE49-F238E27FC236}">
                <a16:creationId xmlns:a16="http://schemas.microsoft.com/office/drawing/2014/main" id="{485A5EDD-A92A-6C1E-399D-E1305730BA2C}"/>
              </a:ext>
            </a:extLst>
          </p:cNvPr>
          <p:cNvSpPr>
            <a:spLocks noGrp="1"/>
          </p:cNvSpPr>
          <p:nvPr>
            <p:ph idx="1"/>
          </p:nvPr>
        </p:nvSpPr>
        <p:spPr/>
        <p:txBody>
          <a:bodyPr/>
          <a:lstStyle/>
          <a:p>
            <a:r>
              <a:rPr lang="en-US" dirty="0"/>
              <a:t>Just like the list() function creates a list from an </a:t>
            </a:r>
            <a:r>
              <a:rPr lang="en-US" dirty="0" err="1"/>
              <a:t>iterable</a:t>
            </a:r>
            <a:r>
              <a:rPr lang="en-US" dirty="0"/>
              <a:t> sequence (like a list or string), the </a:t>
            </a:r>
            <a:r>
              <a:rPr lang="en-US" b="1" i="1" dirty="0"/>
              <a:t>tuple() </a:t>
            </a:r>
            <a:r>
              <a:rPr lang="en-US" dirty="0"/>
              <a:t>functions creates a tuple from an </a:t>
            </a:r>
            <a:r>
              <a:rPr lang="en-US" dirty="0" err="1"/>
              <a:t>iterable</a:t>
            </a:r>
            <a:r>
              <a:rPr lang="en-US" dirty="0"/>
              <a:t> sequence</a:t>
            </a:r>
          </a:p>
        </p:txBody>
      </p:sp>
      <p:sp>
        <p:nvSpPr>
          <p:cNvPr id="4" name="TextBox 3">
            <a:extLst>
              <a:ext uri="{FF2B5EF4-FFF2-40B4-BE49-F238E27FC236}">
                <a16:creationId xmlns:a16="http://schemas.microsoft.com/office/drawing/2014/main" id="{A1A653AA-4556-3DC2-9BBF-095056BF5E27}"/>
              </a:ext>
            </a:extLst>
          </p:cNvPr>
          <p:cNvSpPr txBox="1"/>
          <p:nvPr/>
        </p:nvSpPr>
        <p:spPr>
          <a:xfrm>
            <a:off x="1091982" y="3003055"/>
            <a:ext cx="8273460"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digit_list</a:t>
            </a:r>
            <a:r>
              <a:rPr lang="en-US" b="1" dirty="0">
                <a:latin typeface="Courier New" panose="02070309020205020404" pitchFamily="49" charset="0"/>
                <a:cs typeface="Courier New" panose="02070309020205020404" pitchFamily="49" charset="0"/>
              </a:rPr>
              <a:t> = [0,1,2,3,4,5,6,7,8,9]</a:t>
            </a:r>
          </a:p>
          <a:p>
            <a:r>
              <a:rPr lang="en-US" b="1" dirty="0" err="1">
                <a:latin typeface="Courier New" panose="02070309020205020404" pitchFamily="49" charset="0"/>
                <a:cs typeface="Courier New" panose="02070309020205020404" pitchFamily="49" charset="0"/>
              </a:rPr>
              <a:t>digit_tuple</a:t>
            </a:r>
            <a:r>
              <a:rPr lang="en-US" b="1" dirty="0">
                <a:latin typeface="Courier New" panose="02070309020205020404" pitchFamily="49" charset="0"/>
                <a:cs typeface="Courier New" panose="02070309020205020404" pitchFamily="49" charset="0"/>
              </a:rPr>
              <a:t> = tuple(</a:t>
            </a:r>
            <a:r>
              <a:rPr lang="en-US" b="1" dirty="0" err="1">
                <a:latin typeface="Courier New" panose="02070309020205020404" pitchFamily="49" charset="0"/>
                <a:cs typeface="Courier New" panose="02070309020205020404" pitchFamily="49" charset="0"/>
              </a:rPr>
              <a:t>digit_list</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0718AB79-BC76-A6B7-38C8-FE942D158B77}"/>
              </a:ext>
            </a:extLst>
          </p:cNvPr>
          <p:cNvSpPr txBox="1"/>
          <p:nvPr/>
        </p:nvSpPr>
        <p:spPr>
          <a:xfrm>
            <a:off x="5885805" y="3280054"/>
            <a:ext cx="3479637"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(0,1,2,3,4,5,6,7,8,9)</a:t>
            </a:r>
          </a:p>
        </p:txBody>
      </p:sp>
    </p:spTree>
    <p:extLst>
      <p:ext uri="{BB962C8B-B14F-4D97-AF65-F5344CB8AC3E}">
        <p14:creationId xmlns:p14="http://schemas.microsoft.com/office/powerpoint/2010/main" val="399247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4B011-8511-EA5D-894D-969E746F0705}"/>
              </a:ext>
            </a:extLst>
          </p:cNvPr>
          <p:cNvSpPr>
            <a:spLocks noGrp="1"/>
          </p:cNvSpPr>
          <p:nvPr>
            <p:ph type="title"/>
          </p:nvPr>
        </p:nvSpPr>
        <p:spPr/>
        <p:txBody>
          <a:bodyPr/>
          <a:lstStyle/>
          <a:p>
            <a:r>
              <a:rPr lang="en-US" dirty="0"/>
              <a:t>Tuple operations</a:t>
            </a:r>
          </a:p>
        </p:txBody>
      </p:sp>
      <p:sp>
        <p:nvSpPr>
          <p:cNvPr id="3" name="Content Placeholder 2">
            <a:extLst>
              <a:ext uri="{FF2B5EF4-FFF2-40B4-BE49-F238E27FC236}">
                <a16:creationId xmlns:a16="http://schemas.microsoft.com/office/drawing/2014/main" id="{6A4C391C-9F2A-0854-E0ED-8A1816DC7810}"/>
              </a:ext>
            </a:extLst>
          </p:cNvPr>
          <p:cNvSpPr>
            <a:spLocks noGrp="1"/>
          </p:cNvSpPr>
          <p:nvPr>
            <p:ph idx="1"/>
          </p:nvPr>
        </p:nvSpPr>
        <p:spPr/>
        <p:txBody>
          <a:bodyPr/>
          <a:lstStyle/>
          <a:p>
            <a:r>
              <a:rPr lang="en-US" dirty="0"/>
              <a:t>Many of a list's read-only operations work on tuples.</a:t>
            </a:r>
          </a:p>
          <a:p>
            <a:r>
              <a:rPr lang="en-US" dirty="0"/>
              <a:t>Combining tuples into a new tuple:</a:t>
            </a:r>
          </a:p>
          <a:p>
            <a:endParaRPr lang="en-US" dirty="0"/>
          </a:p>
          <a:p>
            <a:r>
              <a:rPr lang="en-US" dirty="0"/>
              <a:t>Checking containment:</a:t>
            </a:r>
          </a:p>
          <a:p>
            <a:endParaRPr lang="en-US" dirty="0"/>
          </a:p>
          <a:p>
            <a:r>
              <a:rPr lang="en-US" dirty="0"/>
              <a:t>Accessing elements:</a:t>
            </a:r>
          </a:p>
          <a:p>
            <a:endParaRPr lang="en-US" sz="1600" dirty="0"/>
          </a:p>
          <a:p>
            <a:endParaRPr lang="en-US" sz="1600" dirty="0"/>
          </a:p>
          <a:p>
            <a:r>
              <a:rPr lang="en-US" dirty="0"/>
              <a:t>Slicing:</a:t>
            </a:r>
          </a:p>
        </p:txBody>
      </p:sp>
      <p:sp>
        <p:nvSpPr>
          <p:cNvPr id="4" name="TextBox 3">
            <a:extLst>
              <a:ext uri="{FF2B5EF4-FFF2-40B4-BE49-F238E27FC236}">
                <a16:creationId xmlns:a16="http://schemas.microsoft.com/office/drawing/2014/main" id="{A82F2BCA-D3EB-0C22-F232-4CEBA3D896FC}"/>
              </a:ext>
            </a:extLst>
          </p:cNvPr>
          <p:cNvSpPr txBox="1"/>
          <p:nvPr/>
        </p:nvSpPr>
        <p:spPr>
          <a:xfrm>
            <a:off x="1000542" y="2729966"/>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('come', '☂') + ('or', '☼') </a:t>
            </a:r>
          </a:p>
        </p:txBody>
      </p:sp>
      <p:sp>
        <p:nvSpPr>
          <p:cNvPr id="6" name="TextBox 5">
            <a:extLst>
              <a:ext uri="{FF2B5EF4-FFF2-40B4-BE49-F238E27FC236}">
                <a16:creationId xmlns:a16="http://schemas.microsoft.com/office/drawing/2014/main" id="{38D07354-1D75-B61E-0DD1-9EA970DAFE70}"/>
              </a:ext>
            </a:extLst>
          </p:cNvPr>
          <p:cNvSpPr txBox="1"/>
          <p:nvPr/>
        </p:nvSpPr>
        <p:spPr>
          <a:xfrm>
            <a:off x="1000542" y="3637153"/>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wally</a:t>
            </a:r>
            <a:r>
              <a:rPr lang="en-US" b="1" dirty="0">
                <a:latin typeface="Courier New" panose="02070309020205020404" pitchFamily="49" charset="0"/>
                <a:cs typeface="Courier New" panose="02070309020205020404" pitchFamily="49" charset="0"/>
              </a:rPr>
              <a:t>' in ('wall-e', '</a:t>
            </a:r>
            <a:r>
              <a:rPr lang="en-US" b="1" dirty="0" err="1">
                <a:latin typeface="Courier New" panose="02070309020205020404" pitchFamily="49" charset="0"/>
                <a:cs typeface="Courier New" panose="02070309020205020404" pitchFamily="49" charset="0"/>
              </a:rPr>
              <a:t>wallace</a:t>
            </a:r>
            <a:r>
              <a:rPr lang="en-US" b="1" dirty="0">
                <a:latin typeface="Courier New" panose="02070309020205020404" pitchFamily="49" charset="0"/>
                <a:cs typeface="Courier New" panose="02070309020205020404" pitchFamily="49" charset="0"/>
              </a:rPr>
              <a:t>', 'waldo')</a:t>
            </a:r>
          </a:p>
        </p:txBody>
      </p:sp>
      <p:sp>
        <p:nvSpPr>
          <p:cNvPr id="7" name="TextBox 6">
            <a:extLst>
              <a:ext uri="{FF2B5EF4-FFF2-40B4-BE49-F238E27FC236}">
                <a16:creationId xmlns:a16="http://schemas.microsoft.com/office/drawing/2014/main" id="{3AFF2ABD-743E-15DF-E3FC-00F80C1CBAAA}"/>
              </a:ext>
            </a:extLst>
          </p:cNvPr>
          <p:cNvSpPr txBox="1"/>
          <p:nvPr/>
        </p:nvSpPr>
        <p:spPr>
          <a:xfrm>
            <a:off x="4975668" y="2729965"/>
            <a:ext cx="4298334"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('come', '☂', 'or', '☼')</a:t>
            </a:r>
          </a:p>
        </p:txBody>
      </p:sp>
      <p:sp>
        <p:nvSpPr>
          <p:cNvPr id="9" name="TextBox 8">
            <a:extLst>
              <a:ext uri="{FF2B5EF4-FFF2-40B4-BE49-F238E27FC236}">
                <a16:creationId xmlns:a16="http://schemas.microsoft.com/office/drawing/2014/main" id="{12BB5590-5868-8CD5-BF1C-9790E9F2B5EC}"/>
              </a:ext>
            </a:extLst>
          </p:cNvPr>
          <p:cNvSpPr txBox="1"/>
          <p:nvPr/>
        </p:nvSpPr>
        <p:spPr>
          <a:xfrm>
            <a:off x="7006987" y="3637153"/>
            <a:ext cx="1448856"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False</a:t>
            </a:r>
          </a:p>
        </p:txBody>
      </p:sp>
      <p:sp>
        <p:nvSpPr>
          <p:cNvPr id="5" name="TextBox 4">
            <a:extLst>
              <a:ext uri="{FF2B5EF4-FFF2-40B4-BE49-F238E27FC236}">
                <a16:creationId xmlns:a16="http://schemas.microsoft.com/office/drawing/2014/main" id="{3CE9B7BB-655B-BD90-4C4E-5285F05FF740}"/>
              </a:ext>
            </a:extLst>
          </p:cNvPr>
          <p:cNvSpPr txBox="1"/>
          <p:nvPr/>
        </p:nvSpPr>
        <p:spPr>
          <a:xfrm>
            <a:off x="1000542" y="4506856"/>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conditions = ('rain', 'shine')</a:t>
            </a:r>
          </a:p>
          <a:p>
            <a:r>
              <a:rPr lang="en-US" b="1" dirty="0">
                <a:latin typeface="Courier New" panose="02070309020205020404" pitchFamily="49" charset="0"/>
                <a:cs typeface="Courier New" panose="02070309020205020404" pitchFamily="49" charset="0"/>
              </a:rPr>
              <a:t>conditions[1]</a:t>
            </a:r>
          </a:p>
        </p:txBody>
      </p:sp>
      <p:sp>
        <p:nvSpPr>
          <p:cNvPr id="8" name="TextBox 7">
            <a:extLst>
              <a:ext uri="{FF2B5EF4-FFF2-40B4-BE49-F238E27FC236}">
                <a16:creationId xmlns:a16="http://schemas.microsoft.com/office/drawing/2014/main" id="{7EBD30FB-807F-96D1-95E4-39AE81CFE08B}"/>
              </a:ext>
            </a:extLst>
          </p:cNvPr>
          <p:cNvSpPr txBox="1"/>
          <p:nvPr/>
        </p:nvSpPr>
        <p:spPr>
          <a:xfrm>
            <a:off x="7006987" y="4783855"/>
            <a:ext cx="1448856"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'shine'</a:t>
            </a:r>
          </a:p>
        </p:txBody>
      </p:sp>
      <p:sp>
        <p:nvSpPr>
          <p:cNvPr id="10" name="TextBox 9">
            <a:extLst>
              <a:ext uri="{FF2B5EF4-FFF2-40B4-BE49-F238E27FC236}">
                <a16:creationId xmlns:a16="http://schemas.microsoft.com/office/drawing/2014/main" id="{93C87E56-D458-9478-7EAD-C3789CDA224A}"/>
              </a:ext>
            </a:extLst>
          </p:cNvPr>
          <p:cNvSpPr txBox="1"/>
          <p:nvPr/>
        </p:nvSpPr>
        <p:spPr>
          <a:xfrm>
            <a:off x="1000542" y="5663959"/>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digits = (0,1,2,3,4,5,6,7,8,9)</a:t>
            </a:r>
          </a:p>
          <a:p>
            <a:r>
              <a:rPr lang="en-US" b="1" dirty="0">
                <a:latin typeface="Courier New" panose="02070309020205020404" pitchFamily="49" charset="0"/>
                <a:cs typeface="Courier New" panose="02070309020205020404" pitchFamily="49" charset="0"/>
              </a:rPr>
              <a:t>numbers = digits[3:8]</a:t>
            </a:r>
          </a:p>
        </p:txBody>
      </p:sp>
      <p:sp>
        <p:nvSpPr>
          <p:cNvPr id="11" name="TextBox 10">
            <a:extLst>
              <a:ext uri="{FF2B5EF4-FFF2-40B4-BE49-F238E27FC236}">
                <a16:creationId xmlns:a16="http://schemas.microsoft.com/office/drawing/2014/main" id="{6DE3A9DD-FA8E-41AA-8BCA-F1342E917A2E}"/>
              </a:ext>
            </a:extLst>
          </p:cNvPr>
          <p:cNvSpPr txBox="1"/>
          <p:nvPr/>
        </p:nvSpPr>
        <p:spPr>
          <a:xfrm>
            <a:off x="7006987" y="5922216"/>
            <a:ext cx="2178506"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(3,4,5,6,7)</a:t>
            </a:r>
          </a:p>
        </p:txBody>
      </p:sp>
    </p:spTree>
    <p:extLst>
      <p:ext uri="{BB962C8B-B14F-4D97-AF65-F5344CB8AC3E}">
        <p14:creationId xmlns:p14="http://schemas.microsoft.com/office/powerpoint/2010/main" val="383898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8"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50662-0050-628B-72BA-0E5A887FAAD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CD0A3B-3C7A-03AC-5E82-C1E93FB7EAD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3268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58703-D376-EE79-28DA-6227FA474681}"/>
              </a:ext>
            </a:extLst>
          </p:cNvPr>
          <p:cNvSpPr>
            <a:spLocks noGrp="1"/>
          </p:cNvSpPr>
          <p:nvPr>
            <p:ph type="title"/>
          </p:nvPr>
        </p:nvSpPr>
        <p:spPr/>
        <p:txBody>
          <a:bodyPr/>
          <a:lstStyle/>
          <a:p>
            <a:r>
              <a:rPr lang="en-US" dirty="0"/>
              <a:t>Dictionaries</a:t>
            </a:r>
          </a:p>
        </p:txBody>
      </p:sp>
      <p:sp>
        <p:nvSpPr>
          <p:cNvPr id="3" name="Text Placeholder 2">
            <a:extLst>
              <a:ext uri="{FF2B5EF4-FFF2-40B4-BE49-F238E27FC236}">
                <a16:creationId xmlns:a16="http://schemas.microsoft.com/office/drawing/2014/main" id="{D4E5A0A7-E3FC-A802-4438-67ACD0CD472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85248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24ED5-4820-77DB-E07E-AE135640E9F6}"/>
              </a:ext>
            </a:extLst>
          </p:cNvPr>
          <p:cNvSpPr>
            <a:spLocks noGrp="1"/>
          </p:cNvSpPr>
          <p:nvPr>
            <p:ph type="title"/>
          </p:nvPr>
        </p:nvSpPr>
        <p:spPr/>
        <p:txBody>
          <a:bodyPr/>
          <a:lstStyle/>
          <a:p>
            <a:r>
              <a:rPr lang="en-US" dirty="0"/>
              <a:t>Dictionaries</a:t>
            </a:r>
          </a:p>
        </p:txBody>
      </p:sp>
      <p:sp>
        <p:nvSpPr>
          <p:cNvPr id="3" name="Content Placeholder 2">
            <a:extLst>
              <a:ext uri="{FF2B5EF4-FFF2-40B4-BE49-F238E27FC236}">
                <a16:creationId xmlns:a16="http://schemas.microsoft.com/office/drawing/2014/main" id="{8E1337C2-C27C-94B1-CA69-F993C2EF63EB}"/>
              </a:ext>
            </a:extLst>
          </p:cNvPr>
          <p:cNvSpPr>
            <a:spLocks noGrp="1"/>
          </p:cNvSpPr>
          <p:nvPr>
            <p:ph idx="1"/>
          </p:nvPr>
        </p:nvSpPr>
        <p:spPr/>
        <p:txBody>
          <a:bodyPr/>
          <a:lstStyle/>
          <a:p>
            <a:r>
              <a:rPr lang="en-US" dirty="0"/>
              <a:t>A </a:t>
            </a:r>
            <a:r>
              <a:rPr lang="en-US" dirty="0" err="1"/>
              <a:t>dict</a:t>
            </a:r>
            <a:r>
              <a:rPr lang="en-US" dirty="0"/>
              <a:t> is a mapping of key-value pairs</a:t>
            </a:r>
          </a:p>
        </p:txBody>
      </p:sp>
      <p:sp>
        <p:nvSpPr>
          <p:cNvPr id="4" name="TextBox 3">
            <a:extLst>
              <a:ext uri="{FF2B5EF4-FFF2-40B4-BE49-F238E27FC236}">
                <a16:creationId xmlns:a16="http://schemas.microsoft.com/office/drawing/2014/main" id="{9A7206B1-6CE5-14B6-C780-0AFE9BB46EEA}"/>
              </a:ext>
            </a:extLst>
          </p:cNvPr>
          <p:cNvSpPr txBox="1"/>
          <p:nvPr/>
        </p:nvSpPr>
        <p:spPr>
          <a:xfrm>
            <a:off x="1000542" y="2305615"/>
            <a:ext cx="8273460"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states = {</a:t>
            </a:r>
          </a:p>
          <a:p>
            <a:r>
              <a:rPr lang="en-US" b="1" dirty="0">
                <a:latin typeface="Courier New" panose="02070309020205020404" pitchFamily="49" charset="0"/>
                <a:cs typeface="Courier New" panose="02070309020205020404" pitchFamily="49" charset="0"/>
              </a:rPr>
              <a:t>	"CA": "California",</a:t>
            </a:r>
          </a:p>
          <a:p>
            <a:r>
              <a:rPr lang="en-US" b="1" dirty="0">
                <a:latin typeface="Courier New" panose="02070309020205020404" pitchFamily="49" charset="0"/>
                <a:cs typeface="Courier New" panose="02070309020205020404" pitchFamily="49" charset="0"/>
              </a:rPr>
              <a:t>	"DE": "Delaware",</a:t>
            </a:r>
          </a:p>
          <a:p>
            <a:r>
              <a:rPr lang="en-US" b="1" dirty="0">
                <a:latin typeface="Courier New" panose="02070309020205020404" pitchFamily="49" charset="0"/>
                <a:cs typeface="Courier New" panose="02070309020205020404" pitchFamily="49" charset="0"/>
              </a:rPr>
              <a:t>	"NY": "New York",</a:t>
            </a:r>
          </a:p>
          <a:p>
            <a:r>
              <a:rPr lang="en-US" b="1" dirty="0">
                <a:latin typeface="Courier New" panose="02070309020205020404" pitchFamily="49" charset="0"/>
                <a:cs typeface="Courier New" panose="02070309020205020404" pitchFamily="49" charset="0"/>
              </a:rPr>
              <a:t>	"TX": "Texas",</a:t>
            </a:r>
          </a:p>
          <a:p>
            <a:r>
              <a:rPr lang="en-US" b="1" dirty="0">
                <a:latin typeface="Courier New" panose="02070309020205020404" pitchFamily="49" charset="0"/>
                <a:cs typeface="Courier New" panose="02070309020205020404" pitchFamily="49" charset="0"/>
              </a:rPr>
              <a:t>	"WY": "Wyoming"</a:t>
            </a:r>
          </a:p>
          <a:p>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9A7F103C-A44E-C0C5-C04D-1A1828B0A0C9}"/>
              </a:ext>
            </a:extLst>
          </p:cNvPr>
          <p:cNvSpPr txBox="1"/>
          <p:nvPr/>
        </p:nvSpPr>
        <p:spPr>
          <a:xfrm>
            <a:off x="1000542" y="4507322"/>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(states)</a:t>
            </a:r>
          </a:p>
          <a:p>
            <a:r>
              <a:rPr lang="en-US" b="1" dirty="0">
                <a:latin typeface="Courier New" panose="02070309020205020404" pitchFamily="49" charset="0"/>
                <a:cs typeface="Courier New" panose="02070309020205020404" pitchFamily="49" charset="0"/>
              </a:rPr>
              <a:t>5</a:t>
            </a:r>
          </a:p>
        </p:txBody>
      </p:sp>
      <p:sp>
        <p:nvSpPr>
          <p:cNvPr id="6" name="TextBox 5">
            <a:extLst>
              <a:ext uri="{FF2B5EF4-FFF2-40B4-BE49-F238E27FC236}">
                <a16:creationId xmlns:a16="http://schemas.microsoft.com/office/drawing/2014/main" id="{8FFA72F4-338E-7B8D-49BA-6C34A1B008DD}"/>
              </a:ext>
            </a:extLst>
          </p:cNvPr>
          <p:cNvSpPr txBox="1"/>
          <p:nvPr/>
        </p:nvSpPr>
        <p:spPr>
          <a:xfrm>
            <a:off x="1000542" y="5274055"/>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"CA" in states</a:t>
            </a:r>
          </a:p>
          <a:p>
            <a:r>
              <a:rPr lang="en-US" b="1" dirty="0">
                <a:latin typeface="Courier New" panose="02070309020205020404" pitchFamily="49" charset="0"/>
                <a:cs typeface="Courier New" panose="02070309020205020404" pitchFamily="49" charset="0"/>
              </a:rPr>
              <a:t>True</a:t>
            </a:r>
          </a:p>
        </p:txBody>
      </p:sp>
      <p:sp>
        <p:nvSpPr>
          <p:cNvPr id="7" name="TextBox 6">
            <a:extLst>
              <a:ext uri="{FF2B5EF4-FFF2-40B4-BE49-F238E27FC236}">
                <a16:creationId xmlns:a16="http://schemas.microsoft.com/office/drawing/2014/main" id="{B2B4D29E-7476-D5C8-1433-7DF3CC469C79}"/>
              </a:ext>
            </a:extLst>
          </p:cNvPr>
          <p:cNvSpPr txBox="1"/>
          <p:nvPr/>
        </p:nvSpPr>
        <p:spPr>
          <a:xfrm>
            <a:off x="1000542" y="6040788"/>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"ZZ" in states</a:t>
            </a:r>
          </a:p>
          <a:p>
            <a:r>
              <a:rPr lang="en-US" b="1" dirty="0">
                <a:latin typeface="Courier New" panose="02070309020205020404" pitchFamily="49" charset="0"/>
                <a:cs typeface="Courier New" panose="02070309020205020404" pitchFamily="49" charset="0"/>
              </a:rPr>
              <a:t>False</a:t>
            </a:r>
          </a:p>
        </p:txBody>
      </p:sp>
    </p:spTree>
    <p:extLst>
      <p:ext uri="{BB962C8B-B14F-4D97-AF65-F5344CB8AC3E}">
        <p14:creationId xmlns:p14="http://schemas.microsoft.com/office/powerpoint/2010/main" val="350127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a:xfrm>
            <a:off x="621792" y="2404534"/>
            <a:ext cx="8652211" cy="1646302"/>
          </a:xfrm>
        </p:spPr>
        <p:txBody>
          <a:bodyPr/>
          <a:lstStyle/>
          <a:p>
            <a:r>
              <a:rPr lang="en-US" dirty="0"/>
              <a:t>Incremental Development,</a:t>
            </a:r>
            <a:br>
              <a:rPr lang="en-US" dirty="0"/>
            </a:br>
            <a:r>
              <a:rPr lang="en-US" dirty="0"/>
              <a:t> Tuples, &amp; Dictionaries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7EEE2-46DD-B453-00A6-303FAF81C8C9}"/>
              </a:ext>
            </a:extLst>
          </p:cNvPr>
          <p:cNvSpPr>
            <a:spLocks noGrp="1"/>
          </p:cNvSpPr>
          <p:nvPr>
            <p:ph type="title"/>
          </p:nvPr>
        </p:nvSpPr>
        <p:spPr/>
        <p:txBody>
          <a:bodyPr/>
          <a:lstStyle/>
          <a:p>
            <a:r>
              <a:rPr lang="en-US" dirty="0"/>
              <a:t>Dictionary selection</a:t>
            </a:r>
          </a:p>
        </p:txBody>
      </p:sp>
      <p:sp>
        <p:nvSpPr>
          <p:cNvPr id="3" name="Content Placeholder 2">
            <a:extLst>
              <a:ext uri="{FF2B5EF4-FFF2-40B4-BE49-F238E27FC236}">
                <a16:creationId xmlns:a16="http://schemas.microsoft.com/office/drawing/2014/main" id="{97197E01-AFD5-40E4-605B-F51676F4A5C1}"/>
              </a:ext>
            </a:extLst>
          </p:cNvPr>
          <p:cNvSpPr>
            <a:spLocks noGrp="1"/>
          </p:cNvSpPr>
          <p:nvPr>
            <p:ph idx="1"/>
          </p:nvPr>
        </p:nvSpPr>
        <p:spPr>
          <a:xfrm>
            <a:off x="677334" y="3284617"/>
            <a:ext cx="8596668" cy="2756745"/>
          </a:xfrm>
        </p:spPr>
        <p:txBody>
          <a:bodyPr/>
          <a:lstStyle/>
          <a:p>
            <a:r>
              <a:rPr lang="en-US" dirty="0"/>
              <a:t>Select a value:</a:t>
            </a:r>
          </a:p>
        </p:txBody>
      </p:sp>
      <p:sp>
        <p:nvSpPr>
          <p:cNvPr id="4" name="TextBox 3">
            <a:extLst>
              <a:ext uri="{FF2B5EF4-FFF2-40B4-BE49-F238E27FC236}">
                <a16:creationId xmlns:a16="http://schemas.microsoft.com/office/drawing/2014/main" id="{C5090CA0-C0DA-AC2B-C9AC-60FDEB6C3465}"/>
              </a:ext>
            </a:extLst>
          </p:cNvPr>
          <p:cNvSpPr txBox="1"/>
          <p:nvPr/>
        </p:nvSpPr>
        <p:spPr>
          <a:xfrm>
            <a:off x="1000542" y="1930400"/>
            <a:ext cx="8273460" cy="135421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words = {</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más</a:t>
            </a:r>
            <a:r>
              <a:rPr lang="en-US" sz="1600" b="1" dirty="0">
                <a:latin typeface="Courier New" panose="02070309020205020404" pitchFamily="49" charset="0"/>
                <a:cs typeface="Courier New" panose="02070309020205020404" pitchFamily="49" charset="0"/>
              </a:rPr>
              <a:t>": "more",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otro</a:t>
            </a:r>
            <a:r>
              <a:rPr lang="en-US" sz="1600" b="1" dirty="0">
                <a:latin typeface="Courier New" panose="02070309020205020404" pitchFamily="49" charset="0"/>
                <a:cs typeface="Courier New" panose="02070309020205020404" pitchFamily="49" charset="0"/>
              </a:rPr>
              <a:t>": "other",</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agua</a:t>
            </a:r>
            <a:r>
              <a:rPr lang="en-US" sz="1600" b="1" dirty="0">
                <a:latin typeface="Courier New" panose="02070309020205020404" pitchFamily="49" charset="0"/>
                <a:cs typeface="Courier New" panose="02070309020205020404" pitchFamily="49" charset="0"/>
              </a:rPr>
              <a:t>": "water"</a:t>
            </a:r>
          </a:p>
          <a:p>
            <a:r>
              <a:rPr lang="en-US" sz="1600"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5A87E166-44DB-A7E3-26EB-4936410BE04B}"/>
              </a:ext>
            </a:extLst>
          </p:cNvPr>
          <p:cNvSpPr txBox="1"/>
          <p:nvPr/>
        </p:nvSpPr>
        <p:spPr>
          <a:xfrm>
            <a:off x="1000542" y="3670481"/>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words["</a:t>
            </a:r>
            <a:r>
              <a:rPr lang="en-US" sz="1600" b="1" dirty="0" err="1">
                <a:latin typeface="Courier New" panose="02070309020205020404" pitchFamily="49" charset="0"/>
                <a:cs typeface="Courier New" panose="02070309020205020404" pitchFamily="49" charset="0"/>
              </a:rPr>
              <a:t>otro</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'other'</a:t>
            </a:r>
          </a:p>
        </p:txBody>
      </p:sp>
      <p:sp>
        <p:nvSpPr>
          <p:cNvPr id="6" name="TextBox 5">
            <a:extLst>
              <a:ext uri="{FF2B5EF4-FFF2-40B4-BE49-F238E27FC236}">
                <a16:creationId xmlns:a16="http://schemas.microsoft.com/office/drawing/2014/main" id="{EB2EE000-4071-1273-012B-8F0F44D46A6C}"/>
              </a:ext>
            </a:extLst>
          </p:cNvPr>
          <p:cNvSpPr txBox="1"/>
          <p:nvPr/>
        </p:nvSpPr>
        <p:spPr>
          <a:xfrm>
            <a:off x="1000542" y="4339784"/>
            <a:ext cx="8273460" cy="861774"/>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a:t>
            </a:r>
            <a:r>
              <a:rPr lang="en-US" sz="1600" b="1" dirty="0" err="1">
                <a:latin typeface="Courier New" panose="02070309020205020404" pitchFamily="49" charset="0"/>
                <a:cs typeface="Courier New" panose="02070309020205020404" pitchFamily="49" charset="0"/>
              </a:rPr>
              <a:t>first_word</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agua</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&gt;&gt;&gt; words[</a:t>
            </a:r>
            <a:r>
              <a:rPr lang="en-US" sz="1600" b="1" dirty="0" err="1">
                <a:latin typeface="Courier New" panose="02070309020205020404" pitchFamily="49" charset="0"/>
                <a:cs typeface="Courier New" panose="02070309020205020404" pitchFamily="49" charset="0"/>
              </a:rPr>
              <a:t>first_word</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'water'</a:t>
            </a:r>
          </a:p>
        </p:txBody>
      </p:sp>
      <p:sp>
        <p:nvSpPr>
          <p:cNvPr id="7" name="TextBox 6">
            <a:extLst>
              <a:ext uri="{FF2B5EF4-FFF2-40B4-BE49-F238E27FC236}">
                <a16:creationId xmlns:a16="http://schemas.microsoft.com/office/drawing/2014/main" id="{C078147D-08DB-C7F7-6C49-81D99FEF8685}"/>
              </a:ext>
            </a:extLst>
          </p:cNvPr>
          <p:cNvSpPr txBox="1"/>
          <p:nvPr/>
        </p:nvSpPr>
        <p:spPr>
          <a:xfrm>
            <a:off x="1000542" y="5286086"/>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words["</a:t>
            </a:r>
            <a:r>
              <a:rPr lang="en-US" sz="1600" b="1" dirty="0" err="1">
                <a:latin typeface="Courier New" panose="02070309020205020404" pitchFamily="49" charset="0"/>
                <a:cs typeface="Courier New" panose="02070309020205020404" pitchFamily="49" charset="0"/>
              </a:rPr>
              <a:t>pavo</a:t>
            </a:r>
            <a:r>
              <a:rPr lang="en-US" sz="1600" b="1" dirty="0">
                <a:latin typeface="Courier New" panose="02070309020205020404" pitchFamily="49" charset="0"/>
                <a:cs typeface="Courier New" panose="02070309020205020404" pitchFamily="49" charset="0"/>
              </a:rPr>
              <a:t>"]</a:t>
            </a:r>
          </a:p>
          <a:p>
            <a:r>
              <a:rPr lang="en-US" sz="1600" b="1" dirty="0" err="1">
                <a:latin typeface="Courier New" panose="02070309020205020404" pitchFamily="49" charset="0"/>
                <a:cs typeface="Courier New" panose="02070309020205020404" pitchFamily="49" charset="0"/>
              </a:rPr>
              <a:t>KeyError</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pavo</a:t>
            </a:r>
            <a:endParaRPr lang="en-US" sz="1600"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B50BB67F-BDBD-C528-026D-FAED36D6A203}"/>
              </a:ext>
            </a:extLst>
          </p:cNvPr>
          <p:cNvSpPr txBox="1"/>
          <p:nvPr/>
        </p:nvSpPr>
        <p:spPr>
          <a:xfrm>
            <a:off x="1000542" y="5956012"/>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a:t>
            </a:r>
            <a:r>
              <a:rPr lang="en-US" sz="1600" b="1" dirty="0" err="1">
                <a:latin typeface="Courier New" panose="02070309020205020404" pitchFamily="49" charset="0"/>
                <a:cs typeface="Courier New" panose="02070309020205020404" pitchFamily="49" charset="0"/>
              </a:rPr>
              <a:t>words.get</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pavo</a:t>
            </a:r>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01206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D1C8-572B-D32B-BB42-32006D5EEC3F}"/>
              </a:ext>
            </a:extLst>
          </p:cNvPr>
          <p:cNvSpPr>
            <a:spLocks noGrp="1"/>
          </p:cNvSpPr>
          <p:nvPr>
            <p:ph type="title"/>
          </p:nvPr>
        </p:nvSpPr>
        <p:spPr/>
        <p:txBody>
          <a:bodyPr/>
          <a:lstStyle/>
          <a:p>
            <a:r>
              <a:rPr lang="en-US" dirty="0"/>
              <a:t>Dictionary rules</a:t>
            </a:r>
          </a:p>
        </p:txBody>
      </p:sp>
      <p:sp>
        <p:nvSpPr>
          <p:cNvPr id="3" name="Content Placeholder 2">
            <a:extLst>
              <a:ext uri="{FF2B5EF4-FFF2-40B4-BE49-F238E27FC236}">
                <a16:creationId xmlns:a16="http://schemas.microsoft.com/office/drawing/2014/main" id="{94569C07-050F-7EF6-97FC-F398EFC4E358}"/>
              </a:ext>
            </a:extLst>
          </p:cNvPr>
          <p:cNvSpPr>
            <a:spLocks noGrp="1"/>
          </p:cNvSpPr>
          <p:nvPr>
            <p:ph idx="1"/>
          </p:nvPr>
        </p:nvSpPr>
        <p:spPr/>
        <p:txBody>
          <a:bodyPr/>
          <a:lstStyle/>
          <a:p>
            <a:r>
              <a:rPr lang="en-US" dirty="0"/>
              <a:t>A key </a:t>
            </a:r>
            <a:r>
              <a:rPr lang="en-US" b="1" dirty="0"/>
              <a:t>cannot</a:t>
            </a:r>
            <a:r>
              <a:rPr lang="en-US" dirty="0"/>
              <a:t> be a list or dictionary (or any mutable type)</a:t>
            </a:r>
          </a:p>
          <a:p>
            <a:r>
              <a:rPr lang="en-US" dirty="0"/>
              <a:t>All keys in a dictionary are distinct (there can only be one value per key)</a:t>
            </a:r>
          </a:p>
          <a:p>
            <a:r>
              <a:rPr lang="en-US" dirty="0"/>
              <a:t>The values can be any type, however!</a:t>
            </a:r>
          </a:p>
          <a:p>
            <a:endParaRPr lang="en-US" dirty="0"/>
          </a:p>
        </p:txBody>
      </p:sp>
      <p:sp>
        <p:nvSpPr>
          <p:cNvPr id="4" name="TextBox 3">
            <a:extLst>
              <a:ext uri="{FF2B5EF4-FFF2-40B4-BE49-F238E27FC236}">
                <a16:creationId xmlns:a16="http://schemas.microsoft.com/office/drawing/2014/main" id="{1B32E871-3DA0-A67A-C944-3F2D624A2AD9}"/>
              </a:ext>
            </a:extLst>
          </p:cNvPr>
          <p:cNvSpPr txBox="1"/>
          <p:nvPr/>
        </p:nvSpPr>
        <p:spPr>
          <a:xfrm>
            <a:off x="1000542" y="3491346"/>
            <a:ext cx="8273460"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spiders =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smeringopus</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"name": "Pale Daddy Long-leg",</a:t>
            </a:r>
          </a:p>
          <a:p>
            <a:r>
              <a:rPr lang="en-US" b="1" dirty="0">
                <a:latin typeface="Courier New" panose="02070309020205020404" pitchFamily="49" charset="0"/>
                <a:cs typeface="Courier New" panose="02070309020205020404" pitchFamily="49" charset="0"/>
              </a:rPr>
              <a:t>    "length": 7</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holocnemus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pluchei</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"name": "Marbled cellar spider",</a:t>
            </a:r>
          </a:p>
          <a:p>
            <a:r>
              <a:rPr lang="en-US" b="1" dirty="0">
                <a:latin typeface="Courier New" panose="02070309020205020404" pitchFamily="49" charset="0"/>
                <a:cs typeface="Courier New" panose="02070309020205020404" pitchFamily="49" charset="0"/>
              </a:rPr>
              <a:t>    "length": (5, 7)</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814105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7E5FC-AF0E-967D-DABC-FAFAF2A79497}"/>
              </a:ext>
            </a:extLst>
          </p:cNvPr>
          <p:cNvSpPr>
            <a:spLocks noGrp="1"/>
          </p:cNvSpPr>
          <p:nvPr>
            <p:ph type="title"/>
          </p:nvPr>
        </p:nvSpPr>
        <p:spPr/>
        <p:txBody>
          <a:bodyPr/>
          <a:lstStyle/>
          <a:p>
            <a:r>
              <a:rPr lang="en-US" dirty="0"/>
              <a:t>Dictionary iteration</a:t>
            </a:r>
          </a:p>
        </p:txBody>
      </p:sp>
      <p:sp>
        <p:nvSpPr>
          <p:cNvPr id="3" name="Content Placeholder 2">
            <a:extLst>
              <a:ext uri="{FF2B5EF4-FFF2-40B4-BE49-F238E27FC236}">
                <a16:creationId xmlns:a16="http://schemas.microsoft.com/office/drawing/2014/main" id="{4D37E3F0-271E-74BC-300E-2CA251ABE51B}"/>
              </a:ext>
            </a:extLst>
          </p:cNvPr>
          <p:cNvSpPr>
            <a:spLocks noGrp="1"/>
          </p:cNvSpPr>
          <p:nvPr>
            <p:ph idx="1"/>
          </p:nvPr>
        </p:nvSpPr>
        <p:spPr>
          <a:xfrm>
            <a:off x="677334" y="2853731"/>
            <a:ext cx="8596668" cy="3187632"/>
          </a:xfrm>
        </p:spPr>
        <p:txBody>
          <a:bodyPr/>
          <a:lstStyle/>
          <a:p>
            <a:r>
              <a:rPr lang="en-US" dirty="0"/>
              <a:t>What will be the order of items?</a:t>
            </a:r>
          </a:p>
          <a:p>
            <a:endParaRPr lang="en-US" dirty="0"/>
          </a:p>
          <a:p>
            <a:r>
              <a:rPr lang="en-US" dirty="0"/>
              <a:t> Keys are iterated over in the order they are first added. </a:t>
            </a:r>
          </a:p>
        </p:txBody>
      </p:sp>
      <p:sp>
        <p:nvSpPr>
          <p:cNvPr id="4" name="TextBox 3">
            <a:extLst>
              <a:ext uri="{FF2B5EF4-FFF2-40B4-BE49-F238E27FC236}">
                <a16:creationId xmlns:a16="http://schemas.microsoft.com/office/drawing/2014/main" id="{38CF81D4-01B3-E949-BAB3-1048588E2D98}"/>
              </a:ext>
            </a:extLst>
          </p:cNvPr>
          <p:cNvSpPr txBox="1"/>
          <p:nvPr/>
        </p:nvSpPr>
        <p:spPr>
          <a:xfrm>
            <a:off x="1000542" y="1930400"/>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insects = {"spiders": 8, "centipedes": 100, "bees": 6}</a:t>
            </a:r>
          </a:p>
          <a:p>
            <a:r>
              <a:rPr lang="en-US" b="1" dirty="0">
                <a:latin typeface="Courier New" panose="02070309020205020404" pitchFamily="49" charset="0"/>
                <a:cs typeface="Courier New" panose="02070309020205020404" pitchFamily="49" charset="0"/>
              </a:rPr>
              <a:t>for name in insects:</a:t>
            </a:r>
          </a:p>
          <a:p>
            <a:r>
              <a:rPr lang="en-US" b="1" dirty="0">
                <a:latin typeface="Courier New" panose="02070309020205020404" pitchFamily="49" charset="0"/>
                <a:cs typeface="Courier New" panose="02070309020205020404" pitchFamily="49" charset="0"/>
              </a:rPr>
              <a:t>    print(insects[name])</a:t>
            </a:r>
          </a:p>
        </p:txBody>
      </p:sp>
      <p:sp>
        <p:nvSpPr>
          <p:cNvPr id="5" name="TextBox 4">
            <a:extLst>
              <a:ext uri="{FF2B5EF4-FFF2-40B4-BE49-F238E27FC236}">
                <a16:creationId xmlns:a16="http://schemas.microsoft.com/office/drawing/2014/main" id="{E00A8161-BA1B-3BE7-1E04-9CF1BA352FDE}"/>
              </a:ext>
            </a:extLst>
          </p:cNvPr>
          <p:cNvSpPr txBox="1"/>
          <p:nvPr/>
        </p:nvSpPr>
        <p:spPr>
          <a:xfrm>
            <a:off x="1000542" y="3271982"/>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8 100 6</a:t>
            </a:r>
          </a:p>
        </p:txBody>
      </p:sp>
    </p:spTree>
    <p:extLst>
      <p:ext uri="{BB962C8B-B14F-4D97-AF65-F5344CB8AC3E}">
        <p14:creationId xmlns:p14="http://schemas.microsoft.com/office/powerpoint/2010/main" val="3659735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8FCBF-7C6F-3BF2-966B-103483F0B043}"/>
              </a:ext>
            </a:extLst>
          </p:cNvPr>
          <p:cNvSpPr>
            <a:spLocks noGrp="1"/>
          </p:cNvSpPr>
          <p:nvPr>
            <p:ph type="title"/>
          </p:nvPr>
        </p:nvSpPr>
        <p:spPr/>
        <p:txBody>
          <a:bodyPr/>
          <a:lstStyle/>
          <a:p>
            <a:r>
              <a:rPr lang="en-US" dirty="0"/>
              <a:t>Dictionary comprehensions</a:t>
            </a:r>
          </a:p>
        </p:txBody>
      </p:sp>
      <p:sp>
        <p:nvSpPr>
          <p:cNvPr id="3" name="Content Placeholder 2">
            <a:extLst>
              <a:ext uri="{FF2B5EF4-FFF2-40B4-BE49-F238E27FC236}">
                <a16:creationId xmlns:a16="http://schemas.microsoft.com/office/drawing/2014/main" id="{50E98959-2A96-6C50-5F7E-A666EA290949}"/>
              </a:ext>
            </a:extLst>
          </p:cNvPr>
          <p:cNvSpPr>
            <a:spLocks noGrp="1"/>
          </p:cNvSpPr>
          <p:nvPr>
            <p:ph idx="1"/>
          </p:nvPr>
        </p:nvSpPr>
        <p:spPr/>
        <p:txBody>
          <a:bodyPr/>
          <a:lstStyle/>
          <a:p>
            <a:r>
              <a:rPr lang="en-US" dirty="0"/>
              <a:t>General syntax</a:t>
            </a:r>
          </a:p>
          <a:p>
            <a:endParaRPr lang="en-US" sz="1600" dirty="0"/>
          </a:p>
          <a:p>
            <a:pPr lvl="1"/>
            <a:r>
              <a:rPr lang="en-US" dirty="0"/>
              <a:t>Notice the curly braces {} instead of brackets []</a:t>
            </a:r>
          </a:p>
          <a:p>
            <a:pPr lvl="1"/>
            <a:r>
              <a:rPr lang="en-US" dirty="0"/>
              <a:t>There are two items before the for keyword: the key and the value separated by a colon</a:t>
            </a:r>
          </a:p>
          <a:p>
            <a:endParaRPr lang="en-US" dirty="0"/>
          </a:p>
          <a:p>
            <a:r>
              <a:rPr lang="en-US" dirty="0"/>
              <a:t>Example</a:t>
            </a:r>
          </a:p>
          <a:p>
            <a:endParaRPr lang="en-US" dirty="0"/>
          </a:p>
        </p:txBody>
      </p:sp>
      <p:sp>
        <p:nvSpPr>
          <p:cNvPr id="4" name="TextBox 3">
            <a:extLst>
              <a:ext uri="{FF2B5EF4-FFF2-40B4-BE49-F238E27FC236}">
                <a16:creationId xmlns:a16="http://schemas.microsoft.com/office/drawing/2014/main" id="{14672ABE-01CD-27FC-E5CD-027CC1907009}"/>
              </a:ext>
            </a:extLst>
          </p:cNvPr>
          <p:cNvSpPr txBox="1"/>
          <p:nvPr/>
        </p:nvSpPr>
        <p:spPr>
          <a:xfrm>
            <a:off x="1000542" y="4622390"/>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x*x for x in range(3,6)}</a:t>
            </a:r>
          </a:p>
        </p:txBody>
      </p:sp>
      <p:sp>
        <p:nvSpPr>
          <p:cNvPr id="5" name="TextBox 4">
            <a:extLst>
              <a:ext uri="{FF2B5EF4-FFF2-40B4-BE49-F238E27FC236}">
                <a16:creationId xmlns:a16="http://schemas.microsoft.com/office/drawing/2014/main" id="{EE47FAE0-F7EF-2E43-4609-4C7C1EBD6DB7}"/>
              </a:ext>
            </a:extLst>
          </p:cNvPr>
          <p:cNvSpPr txBox="1"/>
          <p:nvPr/>
        </p:nvSpPr>
        <p:spPr>
          <a:xfrm>
            <a:off x="1000542" y="2333398"/>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{key: value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a:t>
            </a:r>
          </a:p>
        </p:txBody>
      </p:sp>
      <p:sp>
        <p:nvSpPr>
          <p:cNvPr id="6" name="TextBox 5">
            <a:extLst>
              <a:ext uri="{FF2B5EF4-FFF2-40B4-BE49-F238E27FC236}">
                <a16:creationId xmlns:a16="http://schemas.microsoft.com/office/drawing/2014/main" id="{645A2BB0-92A2-3C3E-249A-2C7F44BEB15C}"/>
              </a:ext>
            </a:extLst>
          </p:cNvPr>
          <p:cNvSpPr txBox="1"/>
          <p:nvPr/>
        </p:nvSpPr>
        <p:spPr>
          <a:xfrm>
            <a:off x="5954730" y="4624012"/>
            <a:ext cx="3319272"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{3: 9, 4: 16, 5: 25}</a:t>
            </a:r>
          </a:p>
        </p:txBody>
      </p:sp>
    </p:spTree>
    <p:extLst>
      <p:ext uri="{BB962C8B-B14F-4D97-AF65-F5344CB8AC3E}">
        <p14:creationId xmlns:p14="http://schemas.microsoft.com/office/powerpoint/2010/main" val="313922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3BF22-A36A-3687-8E7B-4FD5E4A7F1A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37844CD-66C8-8595-4F5D-D1AA8F4DC56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00008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21115B-24B4-C6DF-CB74-A0CC2CE0076F}"/>
              </a:ext>
            </a:extLst>
          </p:cNvPr>
          <p:cNvSpPr>
            <a:spLocks noGrp="1"/>
          </p:cNvSpPr>
          <p:nvPr>
            <p:ph type="title"/>
          </p:nvPr>
        </p:nvSpPr>
        <p:spPr/>
        <p:txBody>
          <a:bodyPr/>
          <a:lstStyle/>
          <a:p>
            <a:r>
              <a:rPr lang="en-US" dirty="0"/>
              <a:t>Software Development Basics</a:t>
            </a:r>
          </a:p>
        </p:txBody>
      </p:sp>
      <p:sp>
        <p:nvSpPr>
          <p:cNvPr id="5" name="Text Placeholder 4">
            <a:extLst>
              <a:ext uri="{FF2B5EF4-FFF2-40B4-BE49-F238E27FC236}">
                <a16:creationId xmlns:a16="http://schemas.microsoft.com/office/drawing/2014/main" id="{72A8C003-9EBF-760B-FB5F-BE618B2F567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58825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92E2B405-433E-F6A7-F030-5BDBA38D0CF3}"/>
              </a:ext>
            </a:extLst>
          </p:cNvPr>
          <p:cNvGraphicFramePr>
            <a:graphicFrameLocks/>
          </p:cNvGraphicFramePr>
          <p:nvPr>
            <p:extLst>
              <p:ext uri="{D42A27DB-BD31-4B8C-83A1-F6EECF244321}">
                <p14:modId xmlns:p14="http://schemas.microsoft.com/office/powerpoint/2010/main" val="56604514"/>
              </p:ext>
            </p:extLst>
          </p:nvPr>
        </p:nvGraphicFramePr>
        <p:xfrm>
          <a:off x="1549167" y="0"/>
          <a:ext cx="9093666"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264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3B09D736-6E21-1E26-5BFF-3D39B056A51A}"/>
              </a:ext>
            </a:extLst>
          </p:cNvPr>
          <p:cNvGraphicFramePr>
            <a:graphicFrameLocks/>
          </p:cNvGraphicFramePr>
          <p:nvPr>
            <p:extLst>
              <p:ext uri="{D42A27DB-BD31-4B8C-83A1-F6EECF244321}">
                <p14:modId xmlns:p14="http://schemas.microsoft.com/office/powerpoint/2010/main" val="793750676"/>
              </p:ext>
            </p:extLst>
          </p:nvPr>
        </p:nvGraphicFramePr>
        <p:xfrm>
          <a:off x="1050022" y="0"/>
          <a:ext cx="10091956"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15615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85A8BC96-A38D-64BC-643A-D430E02B26A6}"/>
              </a:ext>
            </a:extLst>
          </p:cNvPr>
          <p:cNvGraphicFramePr>
            <a:graphicFrameLocks/>
          </p:cNvGraphicFramePr>
          <p:nvPr>
            <p:extLst>
              <p:ext uri="{D42A27DB-BD31-4B8C-83A1-F6EECF244321}">
                <p14:modId xmlns:p14="http://schemas.microsoft.com/office/powerpoint/2010/main" val="1651822728"/>
              </p:ext>
            </p:extLst>
          </p:nvPr>
        </p:nvGraphicFramePr>
        <p:xfrm>
          <a:off x="1154884" y="0"/>
          <a:ext cx="9882231"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45914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0D4A9-50B7-F482-60DF-1381E45331AD}"/>
              </a:ext>
            </a:extLst>
          </p:cNvPr>
          <p:cNvSpPr>
            <a:spLocks noGrp="1"/>
          </p:cNvSpPr>
          <p:nvPr>
            <p:ph type="title"/>
          </p:nvPr>
        </p:nvSpPr>
        <p:spPr/>
        <p:txBody>
          <a:bodyPr/>
          <a:lstStyle/>
          <a:p>
            <a:r>
              <a:rPr lang="en-US" dirty="0"/>
              <a:t>Getting Started</a:t>
            </a:r>
          </a:p>
        </p:txBody>
      </p:sp>
      <p:sp>
        <p:nvSpPr>
          <p:cNvPr id="3" name="Content Placeholder 2">
            <a:extLst>
              <a:ext uri="{FF2B5EF4-FFF2-40B4-BE49-F238E27FC236}">
                <a16:creationId xmlns:a16="http://schemas.microsoft.com/office/drawing/2014/main" id="{882408E9-10AE-F72D-D398-E6AB5163AAB7}"/>
              </a:ext>
            </a:extLst>
          </p:cNvPr>
          <p:cNvSpPr>
            <a:spLocks noGrp="1"/>
          </p:cNvSpPr>
          <p:nvPr>
            <p:ph idx="1"/>
          </p:nvPr>
        </p:nvSpPr>
        <p:spPr/>
        <p:txBody>
          <a:bodyPr/>
          <a:lstStyle/>
          <a:p>
            <a:r>
              <a:rPr lang="en-US" dirty="0"/>
              <a:t>There is often the desire to just start writing code</a:t>
            </a:r>
          </a:p>
          <a:p>
            <a:pPr lvl="1"/>
            <a:r>
              <a:rPr lang="en-US" dirty="0"/>
              <a:t>We think we know what we need to do</a:t>
            </a:r>
          </a:p>
          <a:p>
            <a:pPr lvl="1"/>
            <a:r>
              <a:rPr lang="en-US" dirty="0"/>
              <a:t>We like to make things – code appearing feels good</a:t>
            </a:r>
          </a:p>
          <a:p>
            <a:pPr lvl="1"/>
            <a:r>
              <a:rPr lang="en-US" dirty="0"/>
              <a:t>We just want to get done - writing code looks like progress toward the end</a:t>
            </a:r>
          </a:p>
          <a:p>
            <a:r>
              <a:rPr lang="en-US" dirty="0"/>
              <a:t>However, jumping in without a plan has many potential drawbacks</a:t>
            </a:r>
          </a:p>
          <a:p>
            <a:pPr lvl="1"/>
            <a:r>
              <a:rPr lang="en-US" dirty="0"/>
              <a:t>Lots of bugs – more time debugging</a:t>
            </a:r>
          </a:p>
          <a:p>
            <a:pPr lvl="1"/>
            <a:r>
              <a:rPr lang="en-US" dirty="0"/>
              <a:t>Having to rewrite early code when we see how later code needs to work</a:t>
            </a:r>
          </a:p>
          <a:p>
            <a:pPr lvl="1"/>
            <a:r>
              <a:rPr lang="en-US" dirty="0"/>
              <a:t>Not fulling understanding requirements results in code to be thrown away</a:t>
            </a:r>
          </a:p>
          <a:p>
            <a:endParaRPr lang="en-US" dirty="0"/>
          </a:p>
        </p:txBody>
      </p:sp>
      <p:sp>
        <p:nvSpPr>
          <p:cNvPr id="4" name="TextBox 3">
            <a:extLst>
              <a:ext uri="{FF2B5EF4-FFF2-40B4-BE49-F238E27FC236}">
                <a16:creationId xmlns:a16="http://schemas.microsoft.com/office/drawing/2014/main" id="{42D0C5CE-DA05-6381-FC19-248032EC7B27}"/>
              </a:ext>
            </a:extLst>
          </p:cNvPr>
          <p:cNvSpPr txBox="1"/>
          <p:nvPr/>
        </p:nvSpPr>
        <p:spPr>
          <a:xfrm>
            <a:off x="1101049" y="5811503"/>
            <a:ext cx="7749237" cy="738664"/>
          </a:xfrm>
          <a:prstGeom prst="rect">
            <a:avLst/>
          </a:prstGeom>
          <a:noFill/>
        </p:spPr>
        <p:txBody>
          <a:bodyPr wrap="none" rtlCol="0">
            <a:spAutoFit/>
          </a:bodyPr>
          <a:lstStyle/>
          <a:p>
            <a:r>
              <a:rPr lang="en-US" sz="2400" b="1" i="1" dirty="0"/>
              <a:t>An hour of planning can save you 10 hours of doing.</a:t>
            </a:r>
          </a:p>
          <a:p>
            <a:pPr algn="r"/>
            <a:r>
              <a:rPr lang="en-US" dirty="0"/>
              <a:t>- Dale Carnegie </a:t>
            </a:r>
          </a:p>
        </p:txBody>
      </p:sp>
      <p:sp>
        <p:nvSpPr>
          <p:cNvPr id="5" name="TextBox 4">
            <a:extLst>
              <a:ext uri="{FF2B5EF4-FFF2-40B4-BE49-F238E27FC236}">
                <a16:creationId xmlns:a16="http://schemas.microsoft.com/office/drawing/2014/main" id="{3D121502-4C1C-E7EC-D855-3AB063B761C3}"/>
              </a:ext>
            </a:extLst>
          </p:cNvPr>
          <p:cNvSpPr txBox="1"/>
          <p:nvPr/>
        </p:nvSpPr>
        <p:spPr>
          <a:xfrm>
            <a:off x="5138928" y="162004"/>
            <a:ext cx="4403254" cy="1107996"/>
          </a:xfrm>
          <a:prstGeom prst="rect">
            <a:avLst/>
          </a:prstGeom>
          <a:noFill/>
        </p:spPr>
        <p:txBody>
          <a:bodyPr wrap="square" rtlCol="0">
            <a:spAutoFit/>
          </a:bodyPr>
          <a:lstStyle/>
          <a:p>
            <a:r>
              <a:rPr lang="en-US" sz="2400" b="1" i="1" dirty="0"/>
              <a:t>Weeks of coding can save you hours of planning</a:t>
            </a:r>
          </a:p>
          <a:p>
            <a:pPr algn="r"/>
            <a:r>
              <a:rPr lang="en-US" dirty="0"/>
              <a:t>- Unknown </a:t>
            </a:r>
          </a:p>
        </p:txBody>
      </p:sp>
    </p:spTree>
    <p:extLst>
      <p:ext uri="{BB962C8B-B14F-4D97-AF65-F5344CB8AC3E}">
        <p14:creationId xmlns:p14="http://schemas.microsoft.com/office/powerpoint/2010/main" val="80945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D8DDC-C9E2-760C-0A94-8CA8BF551D10}"/>
              </a:ext>
            </a:extLst>
          </p:cNvPr>
          <p:cNvSpPr>
            <a:spLocks noGrp="1"/>
          </p:cNvSpPr>
          <p:nvPr>
            <p:ph type="title"/>
          </p:nvPr>
        </p:nvSpPr>
        <p:spPr/>
        <p:txBody>
          <a:bodyPr/>
          <a:lstStyle/>
          <a:p>
            <a:r>
              <a:rPr lang="en-US" dirty="0"/>
              <a:t>Think before you code</a:t>
            </a:r>
          </a:p>
        </p:txBody>
      </p:sp>
      <p:sp>
        <p:nvSpPr>
          <p:cNvPr id="3" name="Content Placeholder 2">
            <a:extLst>
              <a:ext uri="{FF2B5EF4-FFF2-40B4-BE49-F238E27FC236}">
                <a16:creationId xmlns:a16="http://schemas.microsoft.com/office/drawing/2014/main" id="{3E602F20-3F41-AC96-1DFC-2668A8134D28}"/>
              </a:ext>
            </a:extLst>
          </p:cNvPr>
          <p:cNvSpPr>
            <a:spLocks noGrp="1"/>
          </p:cNvSpPr>
          <p:nvPr>
            <p:ph idx="1"/>
          </p:nvPr>
        </p:nvSpPr>
        <p:spPr/>
        <p:txBody>
          <a:bodyPr/>
          <a:lstStyle/>
          <a:p>
            <a:r>
              <a:rPr lang="en-US" dirty="0"/>
              <a:t>Read the entire specification</a:t>
            </a:r>
          </a:p>
          <a:p>
            <a:pPr lvl="1"/>
            <a:r>
              <a:rPr lang="en-US" dirty="0"/>
              <a:t>For class, this means read the entire assignment before you do anything else.</a:t>
            </a:r>
          </a:p>
          <a:p>
            <a:pPr lvl="1"/>
            <a:r>
              <a:rPr lang="en-US" dirty="0"/>
              <a:t>In general, this means gather all the information about what the program is supposed to do – this often changes, so gather as much as you can</a:t>
            </a:r>
          </a:p>
          <a:p>
            <a:r>
              <a:rPr lang="en-US" dirty="0"/>
              <a:t>Spend time thinking about how the different parts of the program should work and interact</a:t>
            </a:r>
          </a:p>
          <a:p>
            <a:r>
              <a:rPr lang="en-US" dirty="0"/>
              <a:t>Write down notes (physically or digitally)</a:t>
            </a:r>
          </a:p>
          <a:p>
            <a:r>
              <a:rPr lang="en-US" dirty="0"/>
              <a:t>Think about potential problems and how to solve them.</a:t>
            </a:r>
          </a:p>
          <a:p>
            <a:r>
              <a:rPr lang="en-US" dirty="0"/>
              <a:t>Is there knowledge you need you don't have?  Where will you find that?</a:t>
            </a:r>
          </a:p>
        </p:txBody>
      </p:sp>
    </p:spTree>
    <p:extLst>
      <p:ext uri="{BB962C8B-B14F-4D97-AF65-F5344CB8AC3E}">
        <p14:creationId xmlns:p14="http://schemas.microsoft.com/office/powerpoint/2010/main" val="202143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8D02-8B5F-41A3-9392-82FE33BB177B}"/>
              </a:ext>
            </a:extLst>
          </p:cNvPr>
          <p:cNvSpPr>
            <a:spLocks noGrp="1"/>
          </p:cNvSpPr>
          <p:nvPr>
            <p:ph type="title"/>
          </p:nvPr>
        </p:nvSpPr>
        <p:spPr/>
        <p:txBody>
          <a:bodyPr/>
          <a:lstStyle/>
          <a:p>
            <a:r>
              <a:rPr lang="en-US" dirty="0"/>
              <a:t>Stepwise Refinement</a:t>
            </a:r>
          </a:p>
        </p:txBody>
      </p:sp>
      <p:sp>
        <p:nvSpPr>
          <p:cNvPr id="3" name="Content Placeholder 2">
            <a:extLst>
              <a:ext uri="{FF2B5EF4-FFF2-40B4-BE49-F238E27FC236}">
                <a16:creationId xmlns:a16="http://schemas.microsoft.com/office/drawing/2014/main" id="{57A1891E-80D1-49B0-974E-999EF64FC8E8}"/>
              </a:ext>
            </a:extLst>
          </p:cNvPr>
          <p:cNvSpPr>
            <a:spLocks noGrp="1"/>
          </p:cNvSpPr>
          <p:nvPr>
            <p:ph idx="1"/>
          </p:nvPr>
        </p:nvSpPr>
        <p:spPr/>
        <p:txBody>
          <a:bodyPr>
            <a:normAutofit/>
          </a:bodyPr>
          <a:lstStyle/>
          <a:p>
            <a:r>
              <a:rPr lang="en-US" dirty="0"/>
              <a:t>Stepwise refinement is a process for designing your program based on the specifications</a:t>
            </a:r>
          </a:p>
          <a:p>
            <a:pPr lvl="1"/>
            <a:r>
              <a:rPr lang="en-US" dirty="0"/>
              <a:t>You start by taking a large problem and dividing it into smaller ones</a:t>
            </a:r>
          </a:p>
          <a:p>
            <a:pPr lvl="1"/>
            <a:r>
              <a:rPr lang="en-US" dirty="0"/>
              <a:t>You then divide the smaller ones into yet smaller chunks,</a:t>
            </a:r>
          </a:p>
          <a:p>
            <a:pPr lvl="1"/>
            <a:r>
              <a:rPr lang="en-US" dirty="0"/>
              <a:t>Repeat this process until you are the point where you are starting to think in terms of code.</a:t>
            </a:r>
          </a:p>
          <a:p>
            <a:r>
              <a:rPr lang="en-US" dirty="0"/>
              <a:t>This is often done on paper (physical or digital) separate from the code. Or you might do it as comments in the code files themselves.</a:t>
            </a:r>
          </a:p>
          <a:p>
            <a:r>
              <a:rPr lang="en-US" dirty="0"/>
              <a:t>You now have a detailed plan of what needs to be built</a:t>
            </a:r>
          </a:p>
          <a:p>
            <a:r>
              <a:rPr lang="en-US" dirty="0"/>
              <a:t>These smallest chunks are the perfect size for the next step, incremental development</a:t>
            </a:r>
          </a:p>
        </p:txBody>
      </p:sp>
    </p:spTree>
    <p:extLst>
      <p:ext uri="{BB962C8B-B14F-4D97-AF65-F5344CB8AC3E}">
        <p14:creationId xmlns:p14="http://schemas.microsoft.com/office/powerpoint/2010/main" val="214039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CS111-Template</Template>
  <TotalTime>1981</TotalTime>
  <Words>1163</Words>
  <Application>Microsoft Office PowerPoint</Application>
  <PresentationFormat>Widescreen</PresentationFormat>
  <Paragraphs>156</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Courier New</vt:lpstr>
      <vt:lpstr>Trebuchet MS</vt:lpstr>
      <vt:lpstr>Wingdings 3</vt:lpstr>
      <vt:lpstr>Facet</vt:lpstr>
      <vt:lpstr>PowerPoint Presentation</vt:lpstr>
      <vt:lpstr>Incremental Development,  Tuples, &amp; Dictionaries</vt:lpstr>
      <vt:lpstr>Software Development Basics</vt:lpstr>
      <vt:lpstr>PowerPoint Presentation</vt:lpstr>
      <vt:lpstr>PowerPoint Presentation</vt:lpstr>
      <vt:lpstr>PowerPoint Presentation</vt:lpstr>
      <vt:lpstr>Getting Started</vt:lpstr>
      <vt:lpstr>Think before you code</vt:lpstr>
      <vt:lpstr>Stepwise Refinement</vt:lpstr>
      <vt:lpstr>Incremental Program Development</vt:lpstr>
      <vt:lpstr>Modelling SR &amp; ID in your assignments</vt:lpstr>
      <vt:lpstr>PowerPoint Presentation</vt:lpstr>
      <vt:lpstr>Tuples</vt:lpstr>
      <vt:lpstr>Tuples</vt:lpstr>
      <vt:lpstr>Creating a tuple from another sequence</vt:lpstr>
      <vt:lpstr>Tuple operations</vt:lpstr>
      <vt:lpstr>PowerPoint Presentation</vt:lpstr>
      <vt:lpstr>Dictionaries</vt:lpstr>
      <vt:lpstr>Dictionaries</vt:lpstr>
      <vt:lpstr>Dictionary selection</vt:lpstr>
      <vt:lpstr>Dictionary rules</vt:lpstr>
      <vt:lpstr>Dictionary iteration</vt:lpstr>
      <vt:lpstr>Dictionary comprehensions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12</cp:revision>
  <dcterms:created xsi:type="dcterms:W3CDTF">2024-01-03T18:30:57Z</dcterms:created>
  <dcterms:modified xsi:type="dcterms:W3CDTF">2024-09-18T21:11:16Z</dcterms:modified>
</cp:coreProperties>
</file>