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312" r:id="rId2"/>
    <p:sldId id="256" r:id="rId3"/>
    <p:sldId id="257" r:id="rId4"/>
    <p:sldId id="285" r:id="rId5"/>
    <p:sldId id="286" r:id="rId6"/>
    <p:sldId id="307" r:id="rId7"/>
    <p:sldId id="284" r:id="rId8"/>
    <p:sldId id="287" r:id="rId9"/>
    <p:sldId id="288" r:id="rId10"/>
    <p:sldId id="289" r:id="rId11"/>
    <p:sldId id="290" r:id="rId12"/>
    <p:sldId id="291" r:id="rId13"/>
    <p:sldId id="258" r:id="rId14"/>
    <p:sldId id="308" r:id="rId15"/>
    <p:sldId id="309" r:id="rId16"/>
    <p:sldId id="292" r:id="rId17"/>
    <p:sldId id="293" r:id="rId18"/>
    <p:sldId id="294" r:id="rId19"/>
    <p:sldId id="295" r:id="rId20"/>
    <p:sldId id="310" r:id="rId21"/>
    <p:sldId id="296" r:id="rId22"/>
    <p:sldId id="297" r:id="rId23"/>
    <p:sldId id="298" r:id="rId24"/>
    <p:sldId id="299" r:id="rId25"/>
    <p:sldId id="300" r:id="rId26"/>
    <p:sldId id="301" r:id="rId27"/>
    <p:sldId id="311" r:id="rId28"/>
    <p:sldId id="302" r:id="rId29"/>
    <p:sldId id="303" r:id="rId30"/>
    <p:sldId id="304" r:id="rId31"/>
    <p:sldId id="305" r:id="rId32"/>
    <p:sldId id="306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special-method-name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artoon of a cartoon of a child and a person&#10;&#10;Description automatically generated">
            <a:extLst>
              <a:ext uri="{FF2B5EF4-FFF2-40B4-BE49-F238E27FC236}">
                <a16:creationId xmlns:a16="http://schemas.microsoft.com/office/drawing/2014/main" id="{311F82A0-BD47-385F-2080-D6B671CF7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9" y="793750"/>
            <a:ext cx="12162691" cy="527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03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'Lamb named Lil lamb'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 named Lil lamb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⟨__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main__.Lamb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eval(Fraction.__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Fraction(1, 2)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f"Lamb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"Lamb('Lil lamb')"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38CE-93F8-7801-6821-90EC0D8B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1183-1E69-3DBA-3B78-C992F944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35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3A5AAA-7AF5-CF27-6F0D-36481520A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Special Methods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8AD723-77DB-AF3D-2116-F1B52A9ECB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6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B5F07-053A-F761-9776-3B9FA7EE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F4D7-7A28-6E74-4C1C-6465A1F95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Certain names are special because they have built-in behavior. Those method names always start and end with double underscores.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See all special method names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30C38C5-BC0E-D27F-6589-DDCB06D3C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329880"/>
              </p:ext>
            </p:extLst>
          </p:nvPr>
        </p:nvGraphicFramePr>
        <p:xfrm>
          <a:off x="677333" y="2705484"/>
          <a:ext cx="8596668" cy="323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4812">
                  <a:extLst>
                    <a:ext uri="{9D8B030D-6E8A-4147-A177-3AD203B41FA5}">
                      <a16:colId xmlns:a16="http://schemas.microsoft.com/office/drawing/2014/main" val="3449967080"/>
                    </a:ext>
                  </a:extLst>
                </a:gridCol>
                <a:gridCol w="7001856">
                  <a:extLst>
                    <a:ext uri="{9D8B030D-6E8A-4147-A177-3AD203B41FA5}">
                      <a16:colId xmlns:a16="http://schemas.microsoft.com/office/drawing/2014/main" val="486822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Name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Behavior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30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init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automatically when an object is constructed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469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repr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display an object as a Python expression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1071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__str__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</a:t>
                      </a:r>
                      <a:r>
                        <a:rPr lang="en-US" dirty="0" err="1"/>
                        <a:t>stringify</a:t>
                      </a:r>
                      <a:r>
                        <a:rPr lang="en-US" dirty="0"/>
                        <a:t> an object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66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__add__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add one object to another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545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__bool__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True or False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78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__float__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a float (real number)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43030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260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8AA36-CDB7-A6CE-DBA2-86004FC1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 examples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83650F3-6099-6C9B-A307-175CB5D825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696252"/>
              </p:ext>
            </p:extLst>
          </p:nvPr>
        </p:nvGraphicFramePr>
        <p:xfrm>
          <a:off x="1000184" y="3010170"/>
          <a:ext cx="827346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6731">
                  <a:extLst>
                    <a:ext uri="{9D8B030D-6E8A-4147-A177-3AD203B41FA5}">
                      <a16:colId xmlns:a16="http://schemas.microsoft.com/office/drawing/2014/main" val="90229336"/>
                    </a:ext>
                  </a:extLst>
                </a:gridCol>
                <a:gridCol w="4136731">
                  <a:extLst>
                    <a:ext uri="{9D8B030D-6E8A-4147-A177-3AD203B41FA5}">
                      <a16:colId xmlns:a16="http://schemas.microsoft.com/office/drawing/2014/main" val="3589657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🍭 Syntactic sugar 🍩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Dunder</a:t>
                      </a:r>
                      <a:r>
                        <a:rPr lang="en-US" sz="2400" b="1" dirty="0"/>
                        <a:t> equivalent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075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 + two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one.__add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__(two)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57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bool(zero)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zero.__bool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253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bool(one)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89492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A3AB51B-4C33-DEA9-95E9-ADF733BB91B6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zero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two = 2</a:t>
            </a:r>
          </a:p>
        </p:txBody>
      </p:sp>
    </p:spTree>
    <p:extLst>
      <p:ext uri="{BB962C8B-B14F-4D97-AF65-F5344CB8AC3E}">
        <p14:creationId xmlns:p14="http://schemas.microsoft.com/office/powerpoint/2010/main" val="1506796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2592-532A-2713-EB4C-25D71BBC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together custom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1418-1112-5BA0-92CA-938C564F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410249" cy="4830322"/>
          </a:xfrm>
        </p:spPr>
        <p:txBody>
          <a:bodyPr>
            <a:normAutofit/>
          </a:bodyPr>
          <a:lstStyle/>
          <a:p>
            <a:r>
              <a:rPr lang="en-US" dirty="0"/>
              <a:t>Consider the following class: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Will this work?</a:t>
            </a:r>
          </a:p>
          <a:p>
            <a:endParaRPr lang="en-US" dirty="0"/>
          </a:p>
          <a:p>
            <a:r>
              <a:rPr lang="en-US" dirty="0"/>
              <a:t>🚫 </a:t>
            </a:r>
            <a:r>
              <a:rPr lang="en-US" dirty="0" err="1"/>
              <a:t>TypeError</a:t>
            </a:r>
            <a:r>
              <a:rPr lang="en-US" dirty="0"/>
              <a:t>: unsupported operand type(s) for +: 'Rational' and 'Rational'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C7954-868E-8686-406F-F2463BB6164E}"/>
              </a:ext>
            </a:extLst>
          </p:cNvPr>
          <p:cNvSpPr txBox="1"/>
          <p:nvPr/>
        </p:nvSpPr>
        <p:spPr>
          <a:xfrm>
            <a:off x="1000542" y="2339039"/>
            <a:ext cx="8273460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f"{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}/{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f"Rational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C9EE40-BE85-229A-8BB1-E6D25AC1B79C}"/>
              </a:ext>
            </a:extLst>
          </p:cNvPr>
          <p:cNvSpPr txBox="1"/>
          <p:nvPr/>
        </p:nvSpPr>
        <p:spPr>
          <a:xfrm>
            <a:off x="1000542" y="581176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34207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73591-1DDE-5FDE-C6D1-A1FAE5E76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dunder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A4916-3059-9B93-6767-A66FE320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We can make instances of custom classes addable by defining the </a:t>
            </a:r>
            <a:r>
              <a:rPr lang="en-US" i="1" dirty="0"/>
              <a:t>__add__() </a:t>
            </a:r>
            <a:r>
              <a:rPr lang="en-US" dirty="0"/>
              <a:t>method: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Now try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E46E1-871D-C21B-67C4-3CD22CA49BD8}"/>
              </a:ext>
            </a:extLst>
          </p:cNvPr>
          <p:cNvSpPr txBox="1"/>
          <p:nvPr/>
        </p:nvSpPr>
        <p:spPr>
          <a:xfrm>
            <a:off x="1000542" y="266977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__add__(self, other):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Rational(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The rest...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B708D8-C2C5-6C54-C53C-802EA2CA2D7F}"/>
              </a:ext>
            </a:extLst>
          </p:cNvPr>
          <p:cNvSpPr txBox="1"/>
          <p:nvPr/>
        </p:nvSpPr>
        <p:spPr>
          <a:xfrm>
            <a:off x="1000542" y="580203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102739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 &amp; Random Numbers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DDAEA-4100-6453-1BDD-0E52BB04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FF05A-ECE2-A481-E8F3-15B36CB68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28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FBF550-B7E8-679B-CBF4-335FFDE8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D2C0A-06EB-3537-D60C-8CF2FD44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4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1012-D974-A2C7-B590-3C7CF3B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5116-22CA-E4BD-3359-341C8AC3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Polymorphic function: A function that applies to many (poly) different forms (morph) of data</a:t>
            </a:r>
          </a:p>
          <a:p>
            <a:r>
              <a:rPr lang="en-US" i="1" dirty="0"/>
              <a:t>str() </a:t>
            </a:r>
            <a:r>
              <a:rPr lang="en-US" dirty="0"/>
              <a:t>and </a:t>
            </a:r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are both polymorphic; they apply to any object</a:t>
            </a:r>
          </a:p>
          <a:p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invokes a zero-argument method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on its argument: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str() </a:t>
            </a:r>
            <a:r>
              <a:rPr lang="en-US" dirty="0"/>
              <a:t>invokes a zero-argument method </a:t>
            </a:r>
            <a:r>
              <a:rPr lang="en-US" i="1" dirty="0"/>
              <a:t>__str__() </a:t>
            </a:r>
            <a:r>
              <a:rPr lang="en-US" dirty="0"/>
              <a:t>on its argument: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6EFCB-BE68-DAC7-0BAC-BA87DD77CD0A}"/>
              </a:ext>
            </a:extLst>
          </p:cNvPr>
          <p:cNvSpPr txBox="1"/>
          <p:nvPr/>
        </p:nvSpPr>
        <p:spPr>
          <a:xfrm>
            <a:off x="1000542" y="352576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one_half.__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'Rational(1, 2)'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8D1D3-81FB-818C-89CD-CBB746C2E91F}"/>
              </a:ext>
            </a:extLst>
          </p:cNvPr>
          <p:cNvSpPr txBox="1"/>
          <p:nvPr/>
        </p:nvSpPr>
        <p:spPr>
          <a:xfrm>
            <a:off x="1000542" y="480302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'1/2'</a:t>
            </a:r>
          </a:p>
        </p:txBody>
      </p:sp>
    </p:spTree>
    <p:extLst>
      <p:ext uri="{BB962C8B-B14F-4D97-AF65-F5344CB8AC3E}">
        <p14:creationId xmlns:p14="http://schemas.microsoft.com/office/powerpoint/2010/main" val="1708782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45E8-CC27-20E5-E5F9-FC34D70E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95D-EBA9-12B0-ED45-71178500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generic function </a:t>
            </a:r>
            <a:r>
              <a:rPr lang="en-US" dirty="0"/>
              <a:t>can apply to arguments of different types.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Anything summable!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sum_two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A19A5-C207-8286-EC6C-99E680D82575}"/>
              </a:ext>
            </a:extLst>
          </p:cNvPr>
          <p:cNvSpPr txBox="1"/>
          <p:nvPr/>
        </p:nvSpPr>
        <p:spPr>
          <a:xfrm>
            <a:off x="1000542" y="235165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def sum_two(a, b):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return a + 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37A9-DB36-7AA0-643B-6F26706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D926-FBF4-95CB-E440-C803E0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2684172"/>
          </a:xfrm>
        </p:spPr>
        <p:txBody>
          <a:bodyPr>
            <a:normAutofit/>
          </a:bodyPr>
          <a:lstStyle/>
          <a:p>
            <a:r>
              <a:rPr lang="en-US" dirty="0"/>
              <a:t>What could </a:t>
            </a:r>
            <a:r>
              <a:rPr lang="en-US" i="1" dirty="0"/>
              <a:t>items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summable values.</a:t>
            </a:r>
          </a:p>
          <a:p>
            <a:r>
              <a:rPr lang="en-US" dirty="0"/>
              <a:t>What could </a:t>
            </a:r>
            <a:r>
              <a:rPr lang="en-US" i="1" dirty="0" err="1"/>
              <a:t>initial_value</a:t>
            </a:r>
            <a:r>
              <a:rPr lang="en-US" i="1" dirty="0"/>
              <a:t> </a:t>
            </a:r>
            <a:r>
              <a:rPr lang="en-US" dirty="0"/>
              <a:t>be? </a:t>
            </a:r>
          </a:p>
          <a:p>
            <a:pPr lvl="1"/>
            <a:r>
              <a:rPr lang="en-US" dirty="0"/>
              <a:t>Any value that can be summed with the values in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sum_em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/>
              <a:t>items</a:t>
            </a:r>
            <a:r>
              <a:rPr lang="en-US" dirty="0"/>
              <a:t> and the type of </a:t>
            </a:r>
            <a:r>
              <a:rPr lang="en-US" i="1" dirty="0" err="1"/>
              <a:t>initial_value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4DC58-CE33-A760-8299-09AD9A590A0C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(items,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ITEMS,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starting with a value of INITIAL_VALUE."""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items: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item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10196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A0EC-6B9D-0843-E643-51C82300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dispatching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48A-F5D0-1C26-417A-CA405158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way to make generic functions is to select a behavior based on the type of the argument.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/>
              <a:t>month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Either an int or string.</a:t>
            </a:r>
          </a:p>
          <a:p>
            <a:r>
              <a:rPr lang="en-US" dirty="0"/>
              <a:t>The function </a:t>
            </a:r>
            <a:r>
              <a:rPr lang="en-US" i="1" dirty="0" err="1"/>
              <a:t>is_valid_month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month.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DCF5F-D62D-4084-47DC-BED60BDB82FE}"/>
              </a:ext>
            </a:extLst>
          </p:cNvPr>
          <p:cNvSpPr txBox="1"/>
          <p:nvPr/>
        </p:nvSpPr>
        <p:spPr>
          <a:xfrm>
            <a:off x="1000541" y="2552569"/>
            <a:ext cx="982142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is_valid_month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 == 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["J", "F", "M", "A", "S", "O", "N", "D"]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&gt;= 1 and month &lt;= 12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["January", "February", "March", "April",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"May", "June", "July", "August", "September",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"October", "November", "December"]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2394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3C2C-3088-66D0-EFAA-193721DF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coercion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742E-F62A-4EBA-9133-A57979D4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38044"/>
          </a:xfrm>
        </p:spPr>
        <p:txBody>
          <a:bodyPr/>
          <a:lstStyle/>
          <a:p>
            <a:r>
              <a:rPr lang="en-US" dirty="0"/>
              <a:t>Another way to make generic functions is to coerce an argument into the desired type.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 err="1"/>
              <a:t>nums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</a:t>
            </a:r>
            <a:r>
              <a:rPr lang="en-US" dirty="0" err="1"/>
              <a:t>ints</a:t>
            </a:r>
            <a:r>
              <a:rPr lang="en-US" dirty="0"/>
              <a:t> or </a:t>
            </a:r>
            <a:r>
              <a:rPr lang="en-US" dirty="0" err="1"/>
              <a:t>Rationals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sum_numbers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 err="1"/>
              <a:t>nums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A8A1BA-372F-60BA-E900-3C87850285EE}"/>
              </a:ext>
            </a:extLst>
          </p:cNvPr>
          <p:cNvSpPr txBox="1"/>
          <p:nvPr/>
        </p:nvSpPr>
        <p:spPr>
          <a:xfrm>
            <a:off x="1000542" y="261855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Rational(0,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num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num = Rational(num,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num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5865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62E39-20AC-1898-BD28-35C7D8BEF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4D98F-1C7F-F76F-D2C8-A6AC862C4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484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60055-D313-BDE1-B5E0-65F1D051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98135-BA29-7BF9-BB32-F3691480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55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5B2CD2-9454-C9B9-9052-DEE12067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DBC66D-111E-D5AC-29A9-9E726934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cases where we might need to generate a random number in a program</a:t>
            </a:r>
          </a:p>
          <a:p>
            <a:pPr lvl="1"/>
            <a:r>
              <a:rPr lang="en-US" dirty="0"/>
              <a:t>Games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If you think about it, program are deterministic</a:t>
            </a:r>
          </a:p>
          <a:p>
            <a:r>
              <a:rPr lang="en-US" dirty="0"/>
              <a:t>So how does a computer generate a random number?</a:t>
            </a:r>
          </a:p>
        </p:txBody>
      </p:sp>
    </p:spTree>
    <p:extLst>
      <p:ext uri="{BB962C8B-B14F-4D97-AF65-F5344CB8AC3E}">
        <p14:creationId xmlns:p14="http://schemas.microsoft.com/office/powerpoint/2010/main" val="25407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318255-91BB-F39C-D721-352BC82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3A854-656A-DEE4-CCB7-99C993B22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378A-249B-5A4A-2C40-B60B19F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Pseudo-random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60D2-8E44-870A-6530-55CD4759A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4435"/>
          </a:xfrm>
        </p:spPr>
        <p:txBody>
          <a:bodyPr/>
          <a:lstStyle/>
          <a:p>
            <a:r>
              <a:rPr lang="en-US" dirty="0"/>
              <a:t>Except in special cases with special hardware, computers don't generate truly random numbers</a:t>
            </a:r>
          </a:p>
          <a:p>
            <a:r>
              <a:rPr lang="en-US" dirty="0"/>
              <a:t>Instead, they generate what we call pseudo-random numbers</a:t>
            </a:r>
          </a:p>
          <a:p>
            <a:pPr lvl="1"/>
            <a:r>
              <a:rPr lang="en-US" dirty="0"/>
              <a:t>Determined algorithmically</a:t>
            </a:r>
          </a:p>
          <a:p>
            <a:pPr lvl="1"/>
            <a:r>
              <a:rPr lang="en-US" dirty="0"/>
              <a:t>Appear to be random</a:t>
            </a:r>
          </a:p>
          <a:p>
            <a:r>
              <a:rPr lang="en-US"/>
              <a:t>How?</a:t>
            </a:r>
            <a:endParaRPr lang="en-US" dirty="0"/>
          </a:p>
          <a:p>
            <a:pPr lvl="1"/>
            <a:r>
              <a:rPr lang="en-US" dirty="0"/>
              <a:t>Start with a "seed" value</a:t>
            </a:r>
          </a:p>
          <a:p>
            <a:pPr lvl="1"/>
            <a:r>
              <a:rPr lang="en-US" dirty="0"/>
              <a:t>Perform some mathematical computation on the seed</a:t>
            </a:r>
          </a:p>
          <a:p>
            <a:pPr lvl="2"/>
            <a:r>
              <a:rPr lang="en-US" dirty="0"/>
              <a:t>This relies on "overflow" with the computer's representation of numbers</a:t>
            </a:r>
          </a:p>
          <a:p>
            <a:pPr lvl="1"/>
            <a:r>
              <a:rPr lang="en-US" dirty="0"/>
              <a:t>Store the seed for the next random number request</a:t>
            </a:r>
          </a:p>
          <a:p>
            <a:pPr lvl="1"/>
            <a:r>
              <a:rPr lang="en-US" dirty="0"/>
              <a:t>Convert the seed value to a number in the range requested and return that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2B4-E43B-A98C-A5C6-9DFAC01B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random numbers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836F-4D4F-1174-1445-B7634FDF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12144"/>
          </a:xfrm>
        </p:spPr>
        <p:txBody>
          <a:bodyPr/>
          <a:lstStyle/>
          <a:p>
            <a:r>
              <a:rPr lang="en-US" dirty="0"/>
              <a:t>Basic random numbers in Python are provided by the </a:t>
            </a:r>
            <a:r>
              <a:rPr lang="en-US" b="1" i="1" dirty="0"/>
              <a:t>random</a:t>
            </a:r>
            <a:r>
              <a:rPr lang="en-US" dirty="0"/>
              <a:t> library</a:t>
            </a:r>
          </a:p>
          <a:p>
            <a:endParaRPr lang="en-US" dirty="0"/>
          </a:p>
          <a:p>
            <a:r>
              <a:rPr lang="en-US" dirty="0"/>
              <a:t>Commonly used functions:</a:t>
            </a:r>
          </a:p>
          <a:p>
            <a:pPr lvl="1"/>
            <a:r>
              <a:rPr lang="en-US" b="1" i="1" dirty="0"/>
              <a:t>seed(n)</a:t>
            </a:r>
            <a:r>
              <a:rPr lang="en-US" dirty="0"/>
              <a:t> – sets the initial seed value. If no argument given or </a:t>
            </a:r>
            <a:r>
              <a:rPr lang="en-US" i="1" dirty="0"/>
              <a:t>n</a:t>
            </a:r>
            <a:r>
              <a:rPr lang="en-US" dirty="0"/>
              <a:t>=None, uses the system time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(stop) </a:t>
            </a:r>
            <a:r>
              <a:rPr lang="en-US" dirty="0"/>
              <a:t>– generate a random number from 0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</a:t>
            </a:r>
            <a:r>
              <a:rPr lang="en-US" b="1" i="1" dirty="0" err="1"/>
              <a:t>start,stop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start</a:t>
            </a:r>
            <a:r>
              <a:rPr lang="en-US" dirty="0"/>
              <a:t>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randint</a:t>
            </a:r>
            <a:r>
              <a:rPr lang="en-US" b="1" i="1" dirty="0"/>
              <a:t>(</a:t>
            </a:r>
            <a:r>
              <a:rPr lang="en-US" b="1" i="1" dirty="0" err="1"/>
              <a:t>a,b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(inclusive)</a:t>
            </a:r>
          </a:p>
          <a:p>
            <a:pPr lvl="1"/>
            <a:r>
              <a:rPr lang="en-US" b="1" i="1" dirty="0"/>
              <a:t>random() </a:t>
            </a:r>
            <a:r>
              <a:rPr lang="en-US" dirty="0"/>
              <a:t>– generate a floating-point number between 0.0 and 1.0</a:t>
            </a:r>
          </a:p>
          <a:p>
            <a:pPr lvl="1"/>
            <a:r>
              <a:rPr lang="en-US" b="1" i="1" dirty="0"/>
              <a:t>uniform(a, b) </a:t>
            </a:r>
            <a:r>
              <a:rPr lang="en-US" dirty="0"/>
              <a:t>– generate a floating-point number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</a:p>
          <a:p>
            <a:pPr lvl="1"/>
            <a:r>
              <a:rPr lang="en-US" b="1" i="1" dirty="0"/>
              <a:t>choice(seq) </a:t>
            </a:r>
            <a:r>
              <a:rPr lang="en-US" dirty="0"/>
              <a:t>– randomly select an item from the sequence </a:t>
            </a:r>
            <a:r>
              <a:rPr lang="en-US" i="1" dirty="0"/>
              <a:t>seq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0ED02-2326-A90F-1934-C49B35CB966D}"/>
              </a:ext>
            </a:extLst>
          </p:cNvPr>
          <p:cNvSpPr txBox="1"/>
          <p:nvPr/>
        </p:nvSpPr>
        <p:spPr>
          <a:xfrm>
            <a:off x="1000542" y="23414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</p:txBody>
      </p:sp>
    </p:spTree>
    <p:extLst>
      <p:ext uri="{BB962C8B-B14F-4D97-AF65-F5344CB8AC3E}">
        <p14:creationId xmlns:p14="http://schemas.microsoft.com/office/powerpoint/2010/main" val="5086562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83EE-FB91-3311-4F3C-7C8DD84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129F-324C-CC9E-07D2-C9D2CBD0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5C612-AB5F-02FA-2FA8-F3F3DB30A8CC}"/>
              </a:ext>
            </a:extLst>
          </p:cNvPr>
          <p:cNvSpPr txBox="1"/>
          <p:nvPr/>
        </p:nvSpPr>
        <p:spPr>
          <a:xfrm>
            <a:off x="677334" y="1644073"/>
            <a:ext cx="8273460" cy="5047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random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seed, random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sqrt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sqrt(x * x + y * y) &lt;= 1.0: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count +=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n={n:9}, pi = {4 * count / n}")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s in [1,1,2,3]: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seed(s)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f"seed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{s}:",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100),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9):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 **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3D044-297C-C96C-63FA-F79735B1A9F7}"/>
              </a:ext>
            </a:extLst>
          </p:cNvPr>
          <p:cNvSpPr txBox="1"/>
          <p:nvPr/>
        </p:nvSpPr>
        <p:spPr>
          <a:xfrm>
            <a:off x="6934970" y="2647054"/>
            <a:ext cx="4841393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2: 8 12 11 47 22 95 86 40 33 78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3: 31 76 70 17 48 78 61 81 75 9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 10, pi = 3.2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100, pi = 3.16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1000, pi = 3.248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10000, pi = 3.1488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100000, pi = 3.14748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1000000, pi = 3.14196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10000000, pi = 3.1410592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n=100000000, pi = 3.14151612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C33442A-EED9-8D00-4CE1-B1F5BA3D5175}"/>
              </a:ext>
            </a:extLst>
          </p:cNvPr>
          <p:cNvSpPr/>
          <p:nvPr/>
        </p:nvSpPr>
        <p:spPr>
          <a:xfrm>
            <a:off x="6096000" y="3833091"/>
            <a:ext cx="757382" cy="4525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2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5C9935-AE5B-16DD-38B9-CBFFB4E5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all objects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ABD49F-7142-7FF1-0F16-8F189B52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built-in types inherit from </a:t>
            </a:r>
            <a:r>
              <a:rPr lang="en-US" i="1" dirty="0"/>
              <a:t>object</a:t>
            </a:r>
            <a:r>
              <a:rPr lang="en-US" dirty="0"/>
              <a:t>:</a:t>
            </a:r>
          </a:p>
        </p:txBody>
      </p:sp>
      <p:pic>
        <p:nvPicPr>
          <p:cNvPr id="9" name="Picture 8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A81E5589-5AA2-CC7E-63B8-697BB21B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28721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7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4CEE-3F9E-CCB1-AF3E-3D1FBF836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177EB-1824-B73F-DABD-7CFE24BA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58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637E1-CB51-984C-B904-4BF6C0CA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CA5C0-A15F-34E3-6726-6091EBAE6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74B3-F591-F63E-6B25-510A64DB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7F8A-E79E-1768-5273-F3E0E81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__str__() </a:t>
            </a:r>
            <a:r>
              <a:rPr lang="en-US" dirty="0"/>
              <a:t>method returns a human readable string representation of an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FB766-C7D0-A766-6E01-5B52DFBA638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89E86-0EB7-3872-E389-56809679B5DC}"/>
              </a:ext>
            </a:extLst>
          </p:cNvPr>
          <p:cNvSpPr txBox="1"/>
          <p:nvPr/>
        </p:nvSpPr>
        <p:spPr>
          <a:xfrm>
            <a:off x="1000542" y="398588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Fraction.__str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778C3-138B-8999-7182-D64CE66A0D97}"/>
              </a:ext>
            </a:extLst>
          </p:cNvPr>
          <p:cNvSpPr txBox="1"/>
          <p:nvPr/>
        </p:nvSpPr>
        <p:spPr>
          <a:xfrm>
            <a:off x="4975668" y="3985882"/>
            <a:ext cx="31949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</p:txBody>
      </p:sp>
    </p:spTree>
    <p:extLst>
      <p:ext uri="{BB962C8B-B14F-4D97-AF65-F5344CB8AC3E}">
        <p14:creationId xmlns:p14="http://schemas.microsoft.com/office/powerpoint/2010/main" val="110927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933-FD72-4B10-152A-EEC41BA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AE8F-74BD-9659-956D-5444C7B8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_</a:t>
            </a:r>
            <a:r>
              <a:rPr lang="en-US" i="1" dirty="0"/>
              <a:t>_str__() </a:t>
            </a:r>
            <a:r>
              <a:rPr lang="en-US" dirty="0"/>
              <a:t>method is used in multiple places by Python: </a:t>
            </a:r>
            <a:r>
              <a:rPr lang="en-US" i="1" dirty="0"/>
              <a:t>print() </a:t>
            </a:r>
            <a:r>
              <a:rPr lang="en-US" dirty="0"/>
              <a:t>function, </a:t>
            </a:r>
            <a:r>
              <a:rPr lang="en-US" i="1" dirty="0"/>
              <a:t>str() </a:t>
            </a:r>
            <a:r>
              <a:rPr lang="en-US" dirty="0"/>
              <a:t>constructor, f-strings, and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D9179-18C8-BFA5-EA5E-A35298E543A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01E0-0BDC-685E-097F-35C964C05AE1}"/>
              </a:ext>
            </a:extLst>
          </p:cNvPr>
          <p:cNvSpPr txBox="1"/>
          <p:nvPr/>
        </p:nvSpPr>
        <p:spPr>
          <a:xfrm>
            <a:off x="1000542" y="398588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f"{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&gt; 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BD286-1729-E581-E54D-9376CA715AD6}"/>
              </a:ext>
            </a:extLst>
          </p:cNvPr>
          <p:cNvSpPr txBox="1"/>
          <p:nvPr/>
        </p:nvSpPr>
        <p:spPr>
          <a:xfrm>
            <a:off x="4975668" y="3985882"/>
            <a:ext cx="4154164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1/2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 &gt; 0.3333333333333333'</a:t>
            </a:r>
          </a:p>
        </p:txBody>
      </p:sp>
    </p:spTree>
    <p:extLst>
      <p:ext uri="{BB962C8B-B14F-4D97-AF65-F5344CB8AC3E}">
        <p14:creationId xmlns:p14="http://schemas.microsoft.com/office/powerpoint/2010/main" val="2907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12548</TotalTime>
  <Words>2232</Words>
  <Application>Microsoft Office PowerPoint</Application>
  <PresentationFormat>Widescreen</PresentationFormat>
  <Paragraphs>339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Courier New</vt:lpstr>
      <vt:lpstr>Trebuchet MS</vt:lpstr>
      <vt:lpstr>Wingdings 3</vt:lpstr>
      <vt:lpstr>Facet</vt:lpstr>
      <vt:lpstr>PowerPoint Presentation</vt:lpstr>
      <vt:lpstr>Dunder Functions &amp; Random Numbers</vt:lpstr>
      <vt:lpstr>Dunder Functions</vt:lpstr>
      <vt:lpstr>It's all objects</vt:lpstr>
      <vt:lpstr>Built-in object attributes</vt:lpstr>
      <vt:lpstr>PowerPoint Presentation</vt:lpstr>
      <vt:lpstr>Representation</vt:lpstr>
      <vt:lpstr>__str__</vt:lpstr>
      <vt:lpstr>__str__ usage</vt:lpstr>
      <vt:lpstr>Custom __str__ behavior</vt:lpstr>
      <vt:lpstr>__repr__</vt:lpstr>
      <vt:lpstr>__repr__ usage</vt:lpstr>
      <vt:lpstr>Custom __repr__ behavior</vt:lpstr>
      <vt:lpstr>PowerPoint Presentation</vt:lpstr>
      <vt:lpstr>Other Special Methods</vt:lpstr>
      <vt:lpstr>Special methods</vt:lpstr>
      <vt:lpstr>Special method examples</vt:lpstr>
      <vt:lpstr>Adding together custom objects</vt:lpstr>
      <vt:lpstr>Implementing dunder methods</vt:lpstr>
      <vt:lpstr>PowerPoint Presentation</vt:lpstr>
      <vt:lpstr>Polymorphism</vt:lpstr>
      <vt:lpstr>Polymorphic functions</vt:lpstr>
      <vt:lpstr>Generic functions</vt:lpstr>
      <vt:lpstr>Generic function #2</vt:lpstr>
      <vt:lpstr>Type dispatching</vt:lpstr>
      <vt:lpstr>Type coercion</vt:lpstr>
      <vt:lpstr>PowerPoint Presentation</vt:lpstr>
      <vt:lpstr>Random Numbers</vt:lpstr>
      <vt:lpstr>Random numbers</vt:lpstr>
      <vt:lpstr>Pseudo-random numbers</vt:lpstr>
      <vt:lpstr>Simple random numbers in Python</vt:lpstr>
      <vt:lpstr>Random number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12</cp:revision>
  <dcterms:created xsi:type="dcterms:W3CDTF">2023-07-04T19:35:12Z</dcterms:created>
  <dcterms:modified xsi:type="dcterms:W3CDTF">2024-10-07T15:12:26Z</dcterms:modified>
</cp:coreProperties>
</file>