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2" r:id="rId2"/>
    <p:sldId id="283" r:id="rId3"/>
    <p:sldId id="284" r:id="rId4"/>
    <p:sldId id="285" r:id="rId5"/>
    <p:sldId id="286" r:id="rId6"/>
    <p:sldId id="256" r:id="rId7"/>
    <p:sldId id="257" r:id="rId8"/>
    <p:sldId id="258" r:id="rId9"/>
    <p:sldId id="259" r:id="rId10"/>
    <p:sldId id="260" r:id="rId11"/>
    <p:sldId id="261" r:id="rId12"/>
    <p:sldId id="278" r:id="rId13"/>
    <p:sldId id="262" r:id="rId14"/>
    <p:sldId id="263" r:id="rId15"/>
    <p:sldId id="264" r:id="rId16"/>
    <p:sldId id="265" r:id="rId17"/>
    <p:sldId id="279" r:id="rId18"/>
    <p:sldId id="266" r:id="rId19"/>
    <p:sldId id="267" r:id="rId20"/>
    <p:sldId id="268" r:id="rId21"/>
    <p:sldId id="269" r:id="rId22"/>
    <p:sldId id="280" r:id="rId23"/>
    <p:sldId id="270" r:id="rId24"/>
    <p:sldId id="271" r:id="rId25"/>
    <p:sldId id="272" r:id="rId26"/>
    <p:sldId id="273" r:id="rId27"/>
    <p:sldId id="281" r:id="rId28"/>
    <p:sldId id="274" r:id="rId29"/>
    <p:sldId id="275" r:id="rId30"/>
    <p:sldId id="276" r:id="rId31"/>
    <p:sldId id="27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Nn7NZI_LN4?feature=oembe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dit.com/r/compsci/comments/44syr6/understanding_the_recursive_leap_of_faith/czspoy4/?utm_source=reddit&amp;utm_medium=web2x&amp;context=3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make_withdraw_account%28initial%29%3A%0A%20%20%20%20balance%20%3D%20%5Binitial%5D%0A%20%20%20%20%0A%20%20%20%20def%20withdraw%28amount%29%3A%0A%20%20%20%20%20%20%20%20if%20balance%5B0%5D%20-%20amount%20%3C%200%3A%0A%20%20%20%20%20%20%20%20%20%20%20%20return%20'Insufficient%20funds'%0A%20%20%20%20%20%20%20%20balance%5B0%5D%20-%3D%20amount%0A%20%20%20%20%20%20%20%20return%20balance%5B0%5D%0A%20%20%20%20%0A%20%20%20%20return%20withdraw%0A%20%20%20%20%0Awithdraw%20%3D%20make_withdraw_account%28100%29%0Awithdraw%2825%29%0Awithdraw%2825%29&amp;cumulative=true&amp;curInstr=19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hat&#10;&#10;Description automatically generated">
            <a:extLst>
              <a:ext uri="{FF2B5EF4-FFF2-40B4-BE49-F238E27FC236}">
                <a16:creationId xmlns:a16="http://schemas.microsoft.com/office/drawing/2014/main" id="{763224DE-3C04-CBD5-0E75-E60C22E6C5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036" y="288036"/>
            <a:ext cx="8481928" cy="628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042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C631-2587-9BD7-C1E7-8EE10865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 without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A76A3-C13D-7114-0B26-A90BC3B15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0B63FB-FCE3-4634-AF3F-CE84F90748C2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sum of the digits of positive integer 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(6)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(2023)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</p:spTree>
    <p:extLst>
      <p:ext uri="{BB962C8B-B14F-4D97-AF65-F5344CB8AC3E}">
        <p14:creationId xmlns:p14="http://schemas.microsoft.com/office/powerpoint/2010/main" val="42303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42FC-429B-0FE0-E5F0-C4308521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recursive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05EB-1C5A-60FB-8305-0E0DDAC8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Base case</a:t>
            </a:r>
            <a:r>
              <a:rPr lang="en-US" dirty="0"/>
              <a:t>: Evaluated without a recursive call (the smallest subproblem).</a:t>
            </a:r>
          </a:p>
          <a:p>
            <a:r>
              <a:rPr lang="en-US" b="1" dirty="0"/>
              <a:t>Recursive case</a:t>
            </a:r>
            <a:r>
              <a:rPr lang="en-US" dirty="0"/>
              <a:t>: Evaluated with a recursive call (breaking down the problem further)</a:t>
            </a:r>
          </a:p>
          <a:p>
            <a:r>
              <a:rPr lang="en-US" b="1" dirty="0"/>
              <a:t>Conditional statement </a:t>
            </a:r>
            <a:r>
              <a:rPr lang="en-US" dirty="0"/>
              <a:t>to decide if it's a base case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7BA65-DC37-B745-7E27-CFF7BF29054D}"/>
              </a:ext>
            </a:extLst>
          </p:cNvPr>
          <p:cNvSpPr txBox="1"/>
          <p:nvPr/>
        </p:nvSpPr>
        <p:spPr>
          <a:xfrm>
            <a:off x="1000542" y="382125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6AACF4-4D05-23FE-CC8E-2A5D1020BF7F}"/>
              </a:ext>
            </a:extLst>
          </p:cNvPr>
          <p:cNvSpPr/>
          <p:nvPr/>
        </p:nvSpPr>
        <p:spPr>
          <a:xfrm>
            <a:off x="1555423" y="4147795"/>
            <a:ext cx="1951348" cy="51847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FB582-EB64-0355-AD66-7E4F32AA2C89}"/>
              </a:ext>
            </a:extLst>
          </p:cNvPr>
          <p:cNvSpPr/>
          <p:nvPr/>
        </p:nvSpPr>
        <p:spPr>
          <a:xfrm>
            <a:off x="1555423" y="4703241"/>
            <a:ext cx="5891752" cy="1149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E5768-425A-9E63-99FD-686FDA4E0433}"/>
              </a:ext>
            </a:extLst>
          </p:cNvPr>
          <p:cNvSpPr txBox="1"/>
          <p:nvPr/>
        </p:nvSpPr>
        <p:spPr>
          <a:xfrm>
            <a:off x="4061652" y="4222365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Base Case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0BC2C8-C7AA-2832-2A26-72A24C1AF7D0}"/>
              </a:ext>
            </a:extLst>
          </p:cNvPr>
          <p:cNvSpPr txBox="1"/>
          <p:nvPr/>
        </p:nvSpPr>
        <p:spPr>
          <a:xfrm>
            <a:off x="7447175" y="4037699"/>
            <a:ext cx="17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Recursive Case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5E82D40-B7AA-AFBD-8CED-82E86D158F01}"/>
              </a:ext>
            </a:extLst>
          </p:cNvPr>
          <p:cNvCxnSpPr>
            <a:stCxn id="7" idx="1"/>
            <a:endCxn id="5" idx="3"/>
          </p:cNvCxnSpPr>
          <p:nvPr/>
        </p:nvCxnSpPr>
        <p:spPr>
          <a:xfrm flipH="1">
            <a:off x="3506771" y="4407031"/>
            <a:ext cx="554881" cy="1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46A5C5-E67E-4C6F-022B-48D3F3A656CB}"/>
              </a:ext>
            </a:extLst>
          </p:cNvPr>
          <p:cNvCxnSpPr>
            <a:cxnSpLocks/>
            <a:stCxn id="8" idx="2"/>
            <a:endCxn id="6" idx="3"/>
          </p:cNvCxnSpPr>
          <p:nvPr/>
        </p:nvCxnSpPr>
        <p:spPr>
          <a:xfrm flipH="1">
            <a:off x="7447175" y="4407031"/>
            <a:ext cx="857094" cy="870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4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4C6B-EF18-08F4-6D53-7D285828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9F9FA-01BF-F3B5-57E2-36C35DD53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50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D532-89DA-0C94-318F-EE5C1C078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recursion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B560-0031-C8D9-0C3E-B6F8750E3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30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44631-AD41-4F59-DA7C-755D583B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factorial of a number is defined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!=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E952D3C-8C6C-8412-14DF-E751B3E4EA67}"/>
              </a:ext>
            </a:extLst>
          </p:cNvPr>
          <p:cNvSpPr txBox="1"/>
          <p:nvPr/>
        </p:nvSpPr>
        <p:spPr>
          <a:xfrm>
            <a:off x="1000542" y="34290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fact(0)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fact(4)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205473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call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fact(3)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5DA8A6B-41DE-FAED-7D3F-4D3190C9A1DD}"/>
              </a:ext>
            </a:extLst>
          </p:cNvPr>
          <p:cNvCxnSpPr/>
          <p:nvPr/>
        </p:nvCxnSpPr>
        <p:spPr>
          <a:xfrm flipV="1">
            <a:off x="6619671" y="487928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A8DB9E9-70BA-8F9D-7590-22D7B05B46A3}"/>
              </a:ext>
            </a:extLst>
          </p:cNvPr>
          <p:cNvCxnSpPr/>
          <p:nvPr/>
        </p:nvCxnSpPr>
        <p:spPr>
          <a:xfrm flipV="1">
            <a:off x="6619671" y="3748313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963FCB-5BA1-0782-BB9C-784B4EF200E4}"/>
              </a:ext>
            </a:extLst>
          </p:cNvPr>
          <p:cNvCxnSpPr/>
          <p:nvPr/>
        </p:nvCxnSpPr>
        <p:spPr>
          <a:xfrm flipV="1">
            <a:off x="6619671" y="261673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9672E6-ED92-A7D2-7988-F857502A08FC}"/>
              </a:ext>
            </a:extLst>
          </p:cNvPr>
          <p:cNvCxnSpPr>
            <a:cxnSpLocks/>
          </p:cNvCxnSpPr>
          <p:nvPr/>
        </p:nvCxnSpPr>
        <p:spPr>
          <a:xfrm flipV="1">
            <a:off x="6433224" y="1381328"/>
            <a:ext cx="0" cy="79672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A471FA-3D74-01BB-C0D6-A984E9364F29}"/>
              </a:ext>
            </a:extLst>
          </p:cNvPr>
          <p:cNvSpPr/>
          <p:nvPr/>
        </p:nvSpPr>
        <p:spPr>
          <a:xfrm>
            <a:off x="5846322" y="4451269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76C604-6C96-C53D-1649-15DC6681EC22}"/>
              </a:ext>
            </a:extLst>
          </p:cNvPr>
          <p:cNvSpPr/>
          <p:nvPr/>
        </p:nvSpPr>
        <p:spPr>
          <a:xfrm>
            <a:off x="6198140" y="1618223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D75F20-809C-7F78-C699-1FBAD2A5D2FA}"/>
              </a:ext>
            </a:extLst>
          </p:cNvPr>
          <p:cNvSpPr/>
          <p:nvPr/>
        </p:nvSpPr>
        <p:spPr>
          <a:xfrm>
            <a:off x="6395935" y="2749495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1B9F26-4CBC-5BB4-82A6-43191699387F}"/>
              </a:ext>
            </a:extLst>
          </p:cNvPr>
          <p:cNvSpPr/>
          <p:nvPr/>
        </p:nvSpPr>
        <p:spPr>
          <a:xfrm>
            <a:off x="6395935" y="3880768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5C9CE9-F51B-50ED-DB60-C3FA8A18B084}"/>
              </a:ext>
            </a:extLst>
          </p:cNvPr>
          <p:cNvSpPr/>
          <p:nvPr/>
        </p:nvSpPr>
        <p:spPr>
          <a:xfrm>
            <a:off x="6395935" y="5012041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CB0748D-7F13-F879-95F6-61BA3D1C52F2}"/>
              </a:ext>
            </a:extLst>
          </p:cNvPr>
          <p:cNvCxnSpPr>
            <a:cxnSpLocks/>
          </p:cNvCxnSpPr>
          <p:nvPr/>
        </p:nvCxnSpPr>
        <p:spPr>
          <a:xfrm>
            <a:off x="6117075" y="489779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1E22DCC-BDAD-035D-D994-EA56CACADD12}"/>
              </a:ext>
            </a:extLst>
          </p:cNvPr>
          <p:cNvCxnSpPr>
            <a:cxnSpLocks/>
          </p:cNvCxnSpPr>
          <p:nvPr/>
        </p:nvCxnSpPr>
        <p:spPr>
          <a:xfrm>
            <a:off x="6141393" y="3753958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4DC545-7E1E-20F7-5D06-2A220A1CE53E}"/>
              </a:ext>
            </a:extLst>
          </p:cNvPr>
          <p:cNvCxnSpPr>
            <a:cxnSpLocks/>
          </p:cNvCxnSpPr>
          <p:nvPr/>
        </p:nvCxnSpPr>
        <p:spPr>
          <a:xfrm>
            <a:off x="6141393" y="262646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3DB0C15-96DC-6AE4-4B1D-D2F57F92B192}"/>
              </a:ext>
            </a:extLst>
          </p:cNvPr>
          <p:cNvSpPr/>
          <p:nvPr/>
        </p:nvSpPr>
        <p:spPr>
          <a:xfrm>
            <a:off x="5846322" y="5582541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fact(0)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E1F95A8-372D-D3E9-9BBC-47210C702934}"/>
              </a:ext>
            </a:extLst>
          </p:cNvPr>
          <p:cNvSpPr/>
          <p:nvPr/>
        </p:nvSpPr>
        <p:spPr>
          <a:xfrm>
            <a:off x="5846322" y="2188723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fact(3)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2940FB8-4B52-6B37-3F9A-CFE69ED40E10}"/>
              </a:ext>
            </a:extLst>
          </p:cNvPr>
          <p:cNvSpPr/>
          <p:nvPr/>
        </p:nvSpPr>
        <p:spPr>
          <a:xfrm>
            <a:off x="5846322" y="3319996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fact(2)</a:t>
            </a:r>
          </a:p>
        </p:txBody>
      </p:sp>
    </p:spTree>
    <p:extLst>
      <p:ext uri="{BB962C8B-B14F-4D97-AF65-F5344CB8AC3E}">
        <p14:creationId xmlns:p14="http://schemas.microsoft.com/office/powerpoint/2010/main" val="315389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8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in environment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47133"/>
            <a:ext cx="5755890" cy="2910867"/>
          </a:xfrm>
        </p:spPr>
        <p:txBody>
          <a:bodyPr>
            <a:normAutofit/>
          </a:bodyPr>
          <a:lstStyle/>
          <a:p>
            <a:r>
              <a:rPr lang="en-US" dirty="0"/>
              <a:t>The same function </a:t>
            </a:r>
            <a:r>
              <a:rPr lang="en-US" i="1" dirty="0"/>
              <a:t>fact</a:t>
            </a:r>
            <a:r>
              <a:rPr lang="en-US" dirty="0"/>
              <a:t> is called multiple times</a:t>
            </a:r>
          </a:p>
          <a:p>
            <a:r>
              <a:rPr lang="en-US" dirty="0"/>
              <a:t>Different frames keep track of the different arguments in each call</a:t>
            </a:r>
          </a:p>
          <a:p>
            <a:r>
              <a:rPr lang="en-US" i="1" dirty="0"/>
              <a:t>n</a:t>
            </a:r>
            <a:r>
              <a:rPr lang="en-US" dirty="0"/>
              <a:t> depends on the current environment</a:t>
            </a:r>
          </a:p>
          <a:p>
            <a:r>
              <a:rPr lang="en-US" dirty="0"/>
              <a:t>Each call to </a:t>
            </a:r>
            <a:r>
              <a:rPr lang="en-US" i="1" dirty="0"/>
              <a:t>fact</a:t>
            </a:r>
            <a:r>
              <a:rPr lang="en-US" dirty="0"/>
              <a:t> solves a simpler problem than the last: smaller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fact(3)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D005C6-E187-C8D9-F7A0-419F18A5D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043" y="1310620"/>
            <a:ext cx="5228833" cy="554738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9AB5B843-15BC-33D4-3A34-5C9D0D3BF406}"/>
              </a:ext>
            </a:extLst>
          </p:cNvPr>
          <p:cNvGrpSpPr/>
          <p:nvPr/>
        </p:nvGrpSpPr>
        <p:grpSpPr>
          <a:xfrm>
            <a:off x="6806152" y="2373275"/>
            <a:ext cx="2189455" cy="4138017"/>
            <a:chOff x="6806152" y="2373275"/>
            <a:chExt cx="2189455" cy="413801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480FF1-1275-24D5-5507-680402AC95E0}"/>
                </a:ext>
              </a:extLst>
            </p:cNvPr>
            <p:cNvSpPr txBox="1"/>
            <p:nvPr/>
          </p:nvSpPr>
          <p:spPr>
            <a:xfrm>
              <a:off x="6806152" y="2373275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FD9BA48-D254-32BA-B799-F69D247719AF}"/>
                </a:ext>
              </a:extLst>
            </p:cNvPr>
            <p:cNvSpPr txBox="1"/>
            <p:nvPr/>
          </p:nvSpPr>
          <p:spPr>
            <a:xfrm>
              <a:off x="6806152" y="3477782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9964734-81E5-341D-9151-7E36E4B25AAE}"/>
                </a:ext>
              </a:extLst>
            </p:cNvPr>
            <p:cNvSpPr txBox="1"/>
            <p:nvPr/>
          </p:nvSpPr>
          <p:spPr>
            <a:xfrm>
              <a:off x="6806152" y="4594903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0840EA-409C-1D02-201D-F900B28823C6}"/>
                </a:ext>
              </a:extLst>
            </p:cNvPr>
            <p:cNvSpPr txBox="1"/>
            <p:nvPr/>
          </p:nvSpPr>
          <p:spPr>
            <a:xfrm>
              <a:off x="6806152" y="5693170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DB956C-B78D-41C5-A4A2-9BE6610BD42F}"/>
                </a:ext>
              </a:extLst>
            </p:cNvPr>
            <p:cNvSpPr txBox="1"/>
            <p:nvPr/>
          </p:nvSpPr>
          <p:spPr>
            <a:xfrm>
              <a:off x="8730791" y="2665399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3</a:t>
              </a:r>
            </a:p>
            <a:p>
              <a:r>
                <a:rPr lang="en-US" sz="1200" dirty="0"/>
                <a:t>6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BA70E2-6208-B394-4B6B-9C387A5ED794}"/>
                </a:ext>
              </a:extLst>
            </p:cNvPr>
            <p:cNvSpPr txBox="1"/>
            <p:nvPr/>
          </p:nvSpPr>
          <p:spPr>
            <a:xfrm>
              <a:off x="8712643" y="3775670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2</a:t>
              </a:r>
            </a:p>
            <a:p>
              <a:r>
                <a:rPr lang="en-US" sz="1200" dirty="0"/>
                <a:t>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F5209F-2694-608E-88A2-5B112BEA51DA}"/>
                </a:ext>
              </a:extLst>
            </p:cNvPr>
            <p:cNvSpPr txBox="1"/>
            <p:nvPr/>
          </p:nvSpPr>
          <p:spPr>
            <a:xfrm>
              <a:off x="8712643" y="4885941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1</a:t>
              </a:r>
            </a:p>
            <a:p>
              <a:r>
                <a:rPr lang="en-US" sz="1200" dirty="0"/>
                <a:t>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EFC581-958C-BE77-F243-A1B1334B34BB}"/>
                </a:ext>
              </a:extLst>
            </p:cNvPr>
            <p:cNvSpPr txBox="1"/>
            <p:nvPr/>
          </p:nvSpPr>
          <p:spPr>
            <a:xfrm>
              <a:off x="8712643" y="5985507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0</a:t>
              </a:r>
            </a:p>
            <a:p>
              <a:r>
                <a:rPr lang="en-US" sz="1200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876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6C86-7436-DB74-ADC1-D88DE36CE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63352-A61C-1EDA-7ACF-1050FADC9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97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C411A-B504-938B-3C23-4C8CA7E7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recursive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781F9-17B2-880E-BE33-DE3434A2B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03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26A5EF-5ACA-77A7-5C95-C2F6F805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Falling Dominos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C8C86-3AEE-A7A6-0E40-8BC30E3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million dominoes are equally spaced out and we tip the first one, will they all fall?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one domino will fall, if tipped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Assume that any given domino falling over will tip the next one over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tipping the first domino tips over the next one </a:t>
            </a:r>
          </a:p>
        </p:txBody>
      </p:sp>
      <p:pic>
        <p:nvPicPr>
          <p:cNvPr id="6" name="Online Media 5" title="Cats and Domino">
            <a:hlinkClick r:id="" action="ppaction://media"/>
            <a:extLst>
              <a:ext uri="{FF2B5EF4-FFF2-40B4-BE49-F238E27FC236}">
                <a16:creationId xmlns:a16="http://schemas.microsoft.com/office/drawing/2014/main" id="{C7E35F58-DFB8-BA23-7E61-3E24083A2B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5596" y="4068910"/>
            <a:ext cx="4277402" cy="241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E30285-4DF4-EDD8-F415-24533DBA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92970-45F1-A249-F072-D9F019B1F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740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2D1C-419E-B0EB-BB99-2B8DAD798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leap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6B4A-3617-02AD-5280-221C78A19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84725"/>
            <a:ext cx="8596668" cy="2356637"/>
          </a:xfrm>
        </p:spPr>
        <p:txBody>
          <a:bodyPr>
            <a:normAutofit/>
          </a:bodyPr>
          <a:lstStyle/>
          <a:p>
            <a:r>
              <a:rPr lang="en-US" dirty="0"/>
              <a:t>Is </a:t>
            </a:r>
            <a:r>
              <a:rPr lang="en-US" i="1" dirty="0"/>
              <a:t>fact</a:t>
            </a:r>
            <a:r>
              <a:rPr lang="en-US" dirty="0"/>
              <a:t> implemented correctly?</a:t>
            </a:r>
          </a:p>
          <a:p>
            <a:pPr lvl="1"/>
            <a:r>
              <a:rPr lang="en-US" dirty="0"/>
              <a:t>Verify the base case</a:t>
            </a:r>
          </a:p>
          <a:p>
            <a:pPr lvl="1"/>
            <a:r>
              <a:rPr lang="en-US" dirty="0"/>
              <a:t>Treat </a:t>
            </a:r>
            <a:r>
              <a:rPr lang="en-US" i="1" dirty="0"/>
              <a:t>fact</a:t>
            </a:r>
            <a:r>
              <a:rPr lang="en-US" dirty="0"/>
              <a:t> as a functional abstraction!</a:t>
            </a:r>
          </a:p>
          <a:p>
            <a:pPr lvl="1"/>
            <a:r>
              <a:rPr lang="en-US" dirty="0"/>
              <a:t>Assume that </a:t>
            </a:r>
            <a:r>
              <a:rPr lang="en-US" i="1" dirty="0"/>
              <a:t>fact(n-1) </a:t>
            </a:r>
            <a:r>
              <a:rPr lang="en-US" dirty="0"/>
              <a:t>is correct (← the leap!)</a:t>
            </a:r>
          </a:p>
          <a:p>
            <a:pPr lvl="1"/>
            <a:r>
              <a:rPr lang="en-US" dirty="0"/>
              <a:t>Verify that </a:t>
            </a:r>
            <a:r>
              <a:rPr lang="en-US" i="1" dirty="0"/>
              <a:t>fact(n)</a:t>
            </a:r>
            <a:r>
              <a:rPr lang="en-US" dirty="0"/>
              <a:t> is correct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CFFCF-DEB8-4132-7EF6-AC59508B3932}"/>
              </a:ext>
            </a:extLst>
          </p:cNvPr>
          <p:cNvSpPr txBox="1"/>
          <p:nvPr/>
        </p:nvSpPr>
        <p:spPr>
          <a:xfrm>
            <a:off x="1000542" y="19304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factorial of N."""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5817201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2969-840D-6AEC-B4DD-499DE27E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elf's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4D988-7FEC-B545-0504-EDEA9D13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we're trying to compute 5!</a:t>
            </a:r>
          </a:p>
          <a:p>
            <a:r>
              <a:rPr lang="en-US" dirty="0"/>
              <a:t>🤔 We ask ourselves, "If I somehow knew how to compute 4!, could I compute 5!?"</a:t>
            </a:r>
          </a:p>
          <a:p>
            <a:r>
              <a:rPr lang="en-US" dirty="0"/>
              <a:t>💡 Yep, 5! = 5 * 4!</a:t>
            </a:r>
          </a:p>
          <a:p>
            <a:r>
              <a:rPr lang="en-US" dirty="0"/>
              <a:t>🧝🏽‍♀️ The fact() function promises, "hey friend, tell you what, while you're working hard on 5!, I'll compute 4! for you, and you can finish it off!"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Credit: </a:t>
            </a:r>
            <a:r>
              <a:rPr lang="en-US" dirty="0" err="1">
                <a:hlinkClick r:id="rId2"/>
              </a:rPr>
              <a:t>FuschiaKnight</a:t>
            </a:r>
            <a:r>
              <a:rPr lang="en-US" dirty="0">
                <a:hlinkClick r:id="rId2"/>
              </a:rPr>
              <a:t>, r/</a:t>
            </a:r>
            <a:r>
              <a:rPr lang="en-US" dirty="0" err="1">
                <a:hlinkClick r:id="rId2"/>
              </a:rPr>
              <a:t>compsci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08D5-46EB-B693-EF35-2360B7951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4BC87-4AA6-AD67-C619-55634A998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78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7B9555-D760-BF2A-D907-1252A693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68684-421F-7AA7-EE87-0ECBC0DC8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1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22D4-DF18-6FC5-97D9-B07BC468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594E-97BE-F0A4-B3C8-A662A778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verify that a credit card number is valid.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From the rightmost digit, which is the check digit, moving left, double the value of every second digit; if the product of this doubling operation is greater than 9 (e.g., 7 * 2 = 14), then sum the digits of that product (e.g., 14: 1 + 4 = 5)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the sum of all the digits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sum of a valid credit card number is a multiple of 10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9E1E08B-E749-868D-8FDC-8D55744C6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802799"/>
              </p:ext>
            </p:extLst>
          </p:nvPr>
        </p:nvGraphicFramePr>
        <p:xfrm>
          <a:off x="677334" y="4224030"/>
          <a:ext cx="813816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3608651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366596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442373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98859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5385471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6380492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1802185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30287632"/>
                    </a:ext>
                  </a:extLst>
                </a:gridCol>
              </a:tblGrid>
              <a:tr h="377153"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873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Processed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88076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954C8F9-2A8B-FAC7-527C-EBC8705F0D23}"/>
              </a:ext>
            </a:extLst>
          </p:cNvPr>
          <p:cNvSpPr txBox="1"/>
          <p:nvPr/>
        </p:nvSpPr>
        <p:spPr>
          <a:xfrm>
            <a:off x="2725839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EA9591-C819-9D7B-8F6D-D92593630688}"/>
              </a:ext>
            </a:extLst>
          </p:cNvPr>
          <p:cNvSpPr txBox="1"/>
          <p:nvPr/>
        </p:nvSpPr>
        <p:spPr>
          <a:xfrm>
            <a:off x="3641377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8481F-581D-415E-3DF9-09A9D9A7E796}"/>
              </a:ext>
            </a:extLst>
          </p:cNvPr>
          <p:cNvSpPr txBox="1"/>
          <p:nvPr/>
        </p:nvSpPr>
        <p:spPr>
          <a:xfrm>
            <a:off x="4270443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1+6=7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DA05E-966E-A5C8-5878-15CDA1EA1EA5}"/>
              </a:ext>
            </a:extLst>
          </p:cNvPr>
          <p:cNvSpPr txBox="1"/>
          <p:nvPr/>
        </p:nvSpPr>
        <p:spPr>
          <a:xfrm>
            <a:off x="5472453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ACF097-15F4-EC62-D60E-CE03F1AA34CA}"/>
              </a:ext>
            </a:extLst>
          </p:cNvPr>
          <p:cNvSpPr txBox="1"/>
          <p:nvPr/>
        </p:nvSpPr>
        <p:spPr>
          <a:xfrm>
            <a:off x="638799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077BA0-CEF9-D4D1-8B17-FBE6CFBCF2C9}"/>
              </a:ext>
            </a:extLst>
          </p:cNvPr>
          <p:cNvSpPr txBox="1"/>
          <p:nvPr/>
        </p:nvSpPr>
        <p:spPr>
          <a:xfrm>
            <a:off x="730353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32AF4F-4E9B-87ED-9588-D3E4021611F4}"/>
              </a:ext>
            </a:extLst>
          </p:cNvPr>
          <p:cNvSpPr txBox="1"/>
          <p:nvPr/>
        </p:nvSpPr>
        <p:spPr>
          <a:xfrm>
            <a:off x="8043639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=30</a:t>
            </a:r>
          </a:p>
        </p:txBody>
      </p:sp>
    </p:spTree>
    <p:extLst>
      <p:ext uri="{BB962C8B-B14F-4D97-AF65-F5344CB8AC3E}">
        <p14:creationId xmlns:p14="http://schemas.microsoft.com/office/powerpoint/2010/main" val="16523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1989-12A5-6FD9-7413-334646EE6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</a:t>
            </a:r>
            <a:r>
              <a:rPr lang="en-US" dirty="0" err="1"/>
              <a:t>Luhn</a:t>
            </a:r>
            <a:r>
              <a:rPr lang="en-US" dirty="0"/>
              <a:t>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E95A7-9BAD-66EB-B68A-11BE7E2E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with…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39B44-E1C9-B816-CED7-1944F4F01EC7}"/>
              </a:ext>
            </a:extLst>
          </p:cNvPr>
          <p:cNvSpPr txBox="1"/>
          <p:nvPr/>
        </p:nvSpPr>
        <p:spPr>
          <a:xfrm>
            <a:off x="1000542" y="2326326"/>
            <a:ext cx="8273460" cy="44319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last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sum for the positive number N.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(5105105105105100)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8828703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CF5D-CC7C-3277-760B-BA66FBF3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Luhn</a:t>
            </a:r>
            <a:r>
              <a:rPr lang="en-US" dirty="0"/>
              <a:t> sum with mutual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2C69-DDE3-C9FF-1ED8-F0CD3DBE0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8626F-30C8-E950-8255-E1432549A9F9}"/>
              </a:ext>
            </a:extLst>
          </p:cNvPr>
          <p:cNvSpPr txBox="1"/>
          <p:nvPr/>
        </p:nvSpPr>
        <p:spPr>
          <a:xfrm>
            <a:off x="1000542" y="1930400"/>
            <a:ext cx="8273460" cy="4031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last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luhn_sum_double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luhn_sum_double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(last * 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93152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D7DB-088F-8E8A-0FFC-D8E082A14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CC42B-59A5-E6E1-BFB7-C80FA464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292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B8D62-43F8-1837-733D-7CA11F0E6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and Iteration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EB7A5-36A7-5574-1321-541589932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11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7B90D9-BCDA-3597-BE34-27ACB5B5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vs. iteration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01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!= 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∙</m:t>
                                        </m:r>
                                        <m:d>
                                          <m:dPr>
                                            <m:ctrlPr>
                                              <a:rPr lang="en-US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!</m:t>
                                        </m:r>
                                      </m:e>
                                    </m:eqArr>
                                  </m:e>
                                </m:d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f>
                                  <m:fPr>
                                    <m:type m:val="noBar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𝑖𝑓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=0</m:t>
                                    </m:r>
                                  </m:num>
                                  <m:den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𝑜𝑡h𝑒𝑟𝑤𝑖𝑠𝑒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!=</m:t>
                                </m:r>
                                <m:nary>
                                  <m:naryPr>
                                    <m:chr m:val="∏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4822" t="-227179" r="-69822" b="-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8298" t="-227179" r="-426" b="-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18431DB-0CA2-63C7-1B48-1F92F4521105}"/>
              </a:ext>
            </a:extLst>
          </p:cNvPr>
          <p:cNvSpPr txBox="1"/>
          <p:nvPr/>
        </p:nvSpPr>
        <p:spPr>
          <a:xfrm>
            <a:off x="2226027" y="2647632"/>
            <a:ext cx="419402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7B5D8-8278-B713-276F-8CD0D3223B8E}"/>
              </a:ext>
            </a:extLst>
          </p:cNvPr>
          <p:cNvSpPr txBox="1"/>
          <p:nvPr/>
        </p:nvSpPr>
        <p:spPr>
          <a:xfrm>
            <a:off x="6759756" y="2647632"/>
            <a:ext cx="2514246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total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while n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*=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 -=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total</a:t>
            </a:r>
          </a:p>
        </p:txBody>
      </p:sp>
    </p:spTree>
    <p:extLst>
      <p:ext uri="{BB962C8B-B14F-4D97-AF65-F5344CB8AC3E}">
        <p14:creationId xmlns:p14="http://schemas.microsoft.com/office/powerpoint/2010/main" val="3602885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9D90-5EF1-8830-9F7E-0868DDA8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function with changing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BCEC-65CE-EFE6-9129-6DFE3BC9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Goal: Use a function to repeatedly withdraw from a bank account that starts with $100.</a:t>
            </a:r>
          </a:p>
          <a:p>
            <a:r>
              <a:rPr lang="en-US" dirty="0"/>
              <a:t>What makes it possible?</a:t>
            </a:r>
          </a:p>
          <a:p>
            <a:endParaRPr lang="en-US" dirty="0"/>
          </a:p>
          <a:p>
            <a:r>
              <a:rPr lang="en-US" dirty="0"/>
              <a:t>First call to the function:</a:t>
            </a:r>
          </a:p>
          <a:p>
            <a:endParaRPr lang="en-US" dirty="0"/>
          </a:p>
          <a:p>
            <a:r>
              <a:rPr lang="en-US" dirty="0"/>
              <a:t>Second call to the function:</a:t>
            </a:r>
          </a:p>
          <a:p>
            <a:endParaRPr lang="en-US" dirty="0"/>
          </a:p>
          <a:p>
            <a:r>
              <a:rPr lang="en-US" dirty="0"/>
              <a:t>Third call to the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EF77F-4B7F-B49B-E8B3-FC8517E687A4}"/>
              </a:ext>
            </a:extLst>
          </p:cNvPr>
          <p:cNvSpPr txBox="1"/>
          <p:nvPr/>
        </p:nvSpPr>
        <p:spPr>
          <a:xfrm>
            <a:off x="1000542" y="306653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(100) # Contains a 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58C55C-39DD-302F-1985-F1B727AECB7F}"/>
              </a:ext>
            </a:extLst>
          </p:cNvPr>
          <p:cNvSpPr txBox="1"/>
          <p:nvPr/>
        </p:nvSpPr>
        <p:spPr>
          <a:xfrm>
            <a:off x="1000542" y="393461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2C53B0-95C3-84B6-87A4-F4580ACBECBB}"/>
              </a:ext>
            </a:extLst>
          </p:cNvPr>
          <p:cNvSpPr txBox="1"/>
          <p:nvPr/>
        </p:nvSpPr>
        <p:spPr>
          <a:xfrm>
            <a:off x="1000542" y="48091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23DA9-A0D2-134E-54F1-E38CE93DE385}"/>
              </a:ext>
            </a:extLst>
          </p:cNvPr>
          <p:cNvSpPr txBox="1"/>
          <p:nvPr/>
        </p:nvSpPr>
        <p:spPr>
          <a:xfrm>
            <a:off x="1000542" y="565419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withdraw(60)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'Insufficient funds'</a:t>
            </a:r>
          </a:p>
        </p:txBody>
      </p:sp>
    </p:spTree>
    <p:extLst>
      <p:ext uri="{BB962C8B-B14F-4D97-AF65-F5344CB8AC3E}">
        <p14:creationId xmlns:p14="http://schemas.microsoft.com/office/powerpoint/2010/main" val="106586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F9FF-422C-974B-0F3D-7F24713D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recursion to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FAF91-4B9F-9443-185A-9D8D9C6B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tricky: Iteration is a special case of recursion.</a:t>
            </a:r>
          </a:p>
          <a:p>
            <a:r>
              <a:rPr lang="en-US" dirty="0"/>
              <a:t>Figure out what state must be maintained by the iterative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1EE82-E495-E79E-203F-47E604A034FF}"/>
              </a:ext>
            </a:extLst>
          </p:cNvPr>
          <p:cNvSpPr txBox="1"/>
          <p:nvPr/>
        </p:nvSpPr>
        <p:spPr>
          <a:xfrm>
            <a:off x="1000542" y="2788239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89193B-5A47-636E-B536-BF35B1C179BD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last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D2FFAF-49AC-301B-7ECF-666AA54A4AAB}"/>
              </a:ext>
            </a:extLst>
          </p:cNvPr>
          <p:cNvSpPr/>
          <p:nvPr/>
        </p:nvSpPr>
        <p:spPr>
          <a:xfrm>
            <a:off x="2384980" y="4292691"/>
            <a:ext cx="3863419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465A538-FBC4-637F-2358-6E5F34643AE8}"/>
              </a:ext>
            </a:extLst>
          </p:cNvPr>
          <p:cNvSpPr/>
          <p:nvPr/>
        </p:nvSpPr>
        <p:spPr>
          <a:xfrm>
            <a:off x="3781424" y="4292691"/>
            <a:ext cx="1447801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DC47D2-3C89-3F7C-DA73-7D3AE63C714B}"/>
              </a:ext>
            </a:extLst>
          </p:cNvPr>
          <p:cNvSpPr/>
          <p:nvPr/>
        </p:nvSpPr>
        <p:spPr>
          <a:xfrm>
            <a:off x="2027252" y="5767043"/>
            <a:ext cx="14779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5EE007B-D354-B594-FE4B-D680486B6427}"/>
              </a:ext>
            </a:extLst>
          </p:cNvPr>
          <p:cNvSpPr/>
          <p:nvPr/>
        </p:nvSpPr>
        <p:spPr>
          <a:xfrm>
            <a:off x="2027252" y="6019229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1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6DCA-A208-B1D6-593F-CDD9A609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iteration to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01F07-4D07-B7F3-75B4-DA5B9A663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formulaic: Iteration is a special case of recursion.</a:t>
            </a:r>
          </a:p>
          <a:p>
            <a:r>
              <a:rPr lang="en-US" dirty="0"/>
              <a:t>The state of an iteration can be passed as arguments.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A52842-E581-121E-B965-0A5F95F1AB9E}"/>
              </a:ext>
            </a:extLst>
          </p:cNvPr>
          <p:cNvSpPr txBox="1"/>
          <p:nvPr/>
        </p:nvSpPr>
        <p:spPr>
          <a:xfrm>
            <a:off x="1000542" y="2740811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last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F1270B-548C-D794-A45A-8188CCA5013F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last)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A5AF985-401A-85C5-560B-4F04E8AD60CB}"/>
              </a:ext>
            </a:extLst>
          </p:cNvPr>
          <p:cNvSpPr/>
          <p:nvPr/>
        </p:nvSpPr>
        <p:spPr>
          <a:xfrm>
            <a:off x="2036777" y="3985882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277138-9A8A-48F1-93A8-0A0E6BD45E6B}"/>
              </a:ext>
            </a:extLst>
          </p:cNvPr>
          <p:cNvSpPr/>
          <p:nvPr/>
        </p:nvSpPr>
        <p:spPr>
          <a:xfrm>
            <a:off x="2036777" y="3743947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2C8DA11-CDCB-BA02-53D3-08F393459DF8}"/>
              </a:ext>
            </a:extLst>
          </p:cNvPr>
          <p:cNvSpPr/>
          <p:nvPr/>
        </p:nvSpPr>
        <p:spPr>
          <a:xfrm>
            <a:off x="4200525" y="6235256"/>
            <a:ext cx="1581150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9980B3E-B8B2-1361-86BC-875ED2EF677B}"/>
              </a:ext>
            </a:extLst>
          </p:cNvPr>
          <p:cNvSpPr/>
          <p:nvPr/>
        </p:nvSpPr>
        <p:spPr>
          <a:xfrm>
            <a:off x="5942027" y="6248400"/>
            <a:ext cx="2020873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3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82C0-D6AB-7DE4-3D1C-7423B16A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state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B179-1A79-260B-B128-D3588D28E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mutable value in the parent frame can maintain the local state for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97C51-23A5-C9F3-4727-5AB7C2DADB8D}"/>
              </a:ext>
            </a:extLst>
          </p:cNvPr>
          <p:cNvSpPr txBox="1"/>
          <p:nvPr/>
        </p:nvSpPr>
        <p:spPr>
          <a:xfrm>
            <a:off x="1000542" y="261239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(initial):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balance = [initial]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withdraw(amount):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balance[0] - amount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'Insufficient funds'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balance[0] -= amount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balance[0]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withdraw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E8E389-A14A-3559-FA1D-E95403F54643}"/>
              </a:ext>
            </a:extLst>
          </p:cNvPr>
          <p:cNvGrpSpPr/>
          <p:nvPr/>
        </p:nvGrpSpPr>
        <p:grpSpPr>
          <a:xfrm>
            <a:off x="1000542" y="556746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46B2D84-8996-BF38-C8DD-D0E27A6EA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19377-5DEA-3C02-0D82-E30FDCF819EE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806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F38A9-B5FF-0331-857C-E691FBDFF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 in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CC162-1996-F8F5-4180-EE82E3463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features of functional programming is immutability of objects.</a:t>
            </a:r>
          </a:p>
          <a:p>
            <a:r>
              <a:rPr lang="en-US" dirty="0"/>
              <a:t>Functions shouldn't be changing the values of variables passed in</a:t>
            </a:r>
          </a:p>
          <a:p>
            <a:pPr lvl="1"/>
            <a:r>
              <a:rPr lang="en-US" dirty="0"/>
              <a:t>This is considered a side effect</a:t>
            </a:r>
          </a:p>
          <a:p>
            <a:r>
              <a:rPr lang="en-US" dirty="0"/>
              <a:t>Instead of changing objects, they create copies with the new values and return those copies.  The original object </a:t>
            </a:r>
            <a:r>
              <a:rPr lang="en-US"/>
              <a:t>remains unchanged.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2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559C1-63FC-3B7C-53A0-4F8C9AEBA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26885-4C6D-067B-21E9-B24931D1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is recursive if the body of that function calls itself, either directly or indirectly.</a:t>
            </a:r>
          </a:p>
          <a:p>
            <a:r>
              <a:rPr lang="en-US" dirty="0"/>
              <a:t>Recursive functions often operate on increasingly smaller instances of a problem.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Circle Limit, by M.C. Escher</a:t>
            </a:r>
          </a:p>
        </p:txBody>
      </p:sp>
      <p:pic>
        <p:nvPicPr>
          <p:cNvPr id="5" name="Picture 4" descr="A circular pattern of colorful fish&#10;&#10;Description automatically generated">
            <a:extLst>
              <a:ext uri="{FF2B5EF4-FFF2-40B4-BE49-F238E27FC236}">
                <a16:creationId xmlns:a16="http://schemas.microsoft.com/office/drawing/2014/main" id="{BB245EB2-6D74-F417-EBE8-2AE6C071A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92594"/>
            <a:ext cx="30099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798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67A1-3571-FE4B-6B36-F04659DA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D5214-AE53-0BE8-A741-62740249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wanted to find out the sum of the digits in a number?</a:t>
            </a:r>
          </a:p>
          <a:p>
            <a:r>
              <a:rPr lang="en-US" dirty="0"/>
              <a:t>i.e. the sum of the digits in the number 2023?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2 + 0 + 2 + 3 = 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would we go about doing that using recursion?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9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8A0D-9180-BD94-93E5-FAD53241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problems within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9A606-C550-CCE9-D69C-2D2C5F75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digits of 6 is simply 6.</a:t>
            </a:r>
          </a:p>
          <a:p>
            <a:r>
              <a:rPr lang="en-US" dirty="0"/>
              <a:t>Generally: the sum of any one-digit, non-negative number is that number.</a:t>
            </a:r>
          </a:p>
          <a:p>
            <a:r>
              <a:rPr lang="en-US" dirty="0"/>
              <a:t>The sum of the digits of 2023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Generally: the sum of a number is the sum of the first digits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// 10</a:t>
            </a:r>
            <a:r>
              <a:rPr lang="en-US" dirty="0"/>
              <a:t>), plus the last digit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% 10</a:t>
            </a:r>
            <a:r>
              <a:rPr lang="en-US" dirty="0"/>
              <a:t>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BBBC97-9C10-056A-9B0A-CEA0B10584AB}"/>
              </a:ext>
            </a:extLst>
          </p:cNvPr>
          <p:cNvGrpSpPr/>
          <p:nvPr/>
        </p:nvGrpSpPr>
        <p:grpSpPr>
          <a:xfrm>
            <a:off x="1432875" y="3591613"/>
            <a:ext cx="3364062" cy="1157402"/>
            <a:chOff x="8559539" y="772998"/>
            <a:chExt cx="3364062" cy="115740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A0D895F-5BE8-F2F1-1E96-9D36BF9DC429}"/>
                </a:ext>
              </a:extLst>
            </p:cNvPr>
            <p:cNvSpPr txBox="1"/>
            <p:nvPr/>
          </p:nvSpPr>
          <p:spPr>
            <a:xfrm>
              <a:off x="9587060" y="772998"/>
              <a:ext cx="1085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2  0  2  3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36D9E22-158A-2114-BBFD-8AEC489D6340}"/>
                </a:ext>
              </a:extLst>
            </p:cNvPr>
            <p:cNvSpPr txBox="1"/>
            <p:nvPr/>
          </p:nvSpPr>
          <p:spPr>
            <a:xfrm>
              <a:off x="8559539" y="1561068"/>
              <a:ext cx="3364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Sum of these digits + This digit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865581A-6862-A3F1-530D-2FEB390A819A}"/>
                </a:ext>
              </a:extLst>
            </p:cNvPr>
            <p:cNvSpPr/>
            <p:nvPr/>
          </p:nvSpPr>
          <p:spPr>
            <a:xfrm>
              <a:off x="9587060" y="772998"/>
              <a:ext cx="782425" cy="369332"/>
            </a:xfrm>
            <a:prstGeom prst="roundRect">
              <a:avLst>
                <a:gd name="adj" fmla="val 26877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6951CC-D8BA-6377-2ADE-C9735F6A93D0}"/>
                </a:ext>
              </a:extLst>
            </p:cNvPr>
            <p:cNvCxnSpPr>
              <a:endCxn id="7" idx="2"/>
            </p:cNvCxnSpPr>
            <p:nvPr/>
          </p:nvCxnSpPr>
          <p:spPr>
            <a:xfrm flipV="1">
              <a:off x="9417377" y="1142330"/>
              <a:ext cx="560896" cy="4187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799C898-6586-572C-E6CE-85831D924FCB}"/>
                </a:ext>
              </a:extLst>
            </p:cNvPr>
            <p:cNvCxnSpPr/>
            <p:nvPr/>
          </p:nvCxnSpPr>
          <p:spPr>
            <a:xfrm flipH="1" flipV="1">
              <a:off x="10539168" y="1142329"/>
              <a:ext cx="707009" cy="4187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87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7465</TotalTime>
  <Words>1688</Words>
  <Application>Microsoft Office PowerPoint</Application>
  <PresentationFormat>Widescreen</PresentationFormat>
  <Paragraphs>282</Paragraphs>
  <Slides>31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Cambria Math</vt:lpstr>
      <vt:lpstr>Courier New</vt:lpstr>
      <vt:lpstr>Trebuchet MS</vt:lpstr>
      <vt:lpstr>Wingdings 3</vt:lpstr>
      <vt:lpstr>Facet</vt:lpstr>
      <vt:lpstr>PowerPoint Presentation</vt:lpstr>
      <vt:lpstr>Mutable functions</vt:lpstr>
      <vt:lpstr>A function with changing state</vt:lpstr>
      <vt:lpstr>Implementing state in functions</vt:lpstr>
      <vt:lpstr>Mutability in functional programming</vt:lpstr>
      <vt:lpstr>Recursion</vt:lpstr>
      <vt:lpstr>Recursive functions</vt:lpstr>
      <vt:lpstr>Summing Digits</vt:lpstr>
      <vt:lpstr>The problems within the problem</vt:lpstr>
      <vt:lpstr>Summing digits without a loop</vt:lpstr>
      <vt:lpstr>Anatomy of a recursive function</vt:lpstr>
      <vt:lpstr>PowerPoint Presentation</vt:lpstr>
      <vt:lpstr>Visualizing recursion</vt:lpstr>
      <vt:lpstr>Recursive factorial</vt:lpstr>
      <vt:lpstr>Recursive call visualization</vt:lpstr>
      <vt:lpstr>Recursion in environment diagrams</vt:lpstr>
      <vt:lpstr>PowerPoint Presentation</vt:lpstr>
      <vt:lpstr>Verifying recursive functions</vt:lpstr>
      <vt:lpstr>Falling Dominos</vt:lpstr>
      <vt:lpstr>The recursive leap of faith</vt:lpstr>
      <vt:lpstr>The recursive elf's promise</vt:lpstr>
      <vt:lpstr>PowerPoint Presentation</vt:lpstr>
      <vt:lpstr>Mutual Recursion</vt:lpstr>
      <vt:lpstr>The Luhn algorithm</vt:lpstr>
      <vt:lpstr>Calculating the Luhn sum</vt:lpstr>
      <vt:lpstr>Luhn sum with mutual recursion</vt:lpstr>
      <vt:lpstr>PowerPoint Presentation</vt:lpstr>
      <vt:lpstr>Recursion and Iteration</vt:lpstr>
      <vt:lpstr>Recursion vs. iteration</vt:lpstr>
      <vt:lpstr>Converting recursion to iteration</vt:lpstr>
      <vt:lpstr>Converting iteration to recursion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10</cp:revision>
  <dcterms:created xsi:type="dcterms:W3CDTF">2023-07-14T17:41:45Z</dcterms:created>
  <dcterms:modified xsi:type="dcterms:W3CDTF">2024-10-23T16:36:48Z</dcterms:modified>
</cp:coreProperties>
</file>