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3"/>
  </p:notesMasterIdLst>
  <p:sldIdLst>
    <p:sldId id="277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75" r:id="rId10"/>
    <p:sldId id="263" r:id="rId11"/>
    <p:sldId id="264" r:id="rId12"/>
    <p:sldId id="265" r:id="rId13"/>
    <p:sldId id="266" r:id="rId14"/>
    <p:sldId id="267" r:id="rId15"/>
    <p:sldId id="276" r:id="rId16"/>
    <p:sldId id="268" r:id="rId17"/>
    <p:sldId id="269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6609" autoAdjust="0"/>
  </p:normalViewPr>
  <p:slideViewPr>
    <p:cSldViewPr snapToGrid="0">
      <p:cViewPr varScale="1">
        <p:scale>
          <a:sx n="92" d="100"/>
          <a:sy n="92" d="100"/>
        </p:scale>
        <p:origin x="11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FA5C1-0A5E-460C-B136-205EE7BFD62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E4E98-D0A0-476F-839B-8CA63B048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9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Used in number theory and material distribution.  How many ways can we divide up the number n with a maximum of m items in a group?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BE4E98-D0A0-476F-839B-8CA63B04828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6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the code for this back in</a:t>
            </a:r>
          </a:p>
          <a:p>
            <a:r>
              <a:rPr lang="en-US"/>
              <a:t>add more 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BE4E98-D0A0-476F-839B-8CA63B04828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21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45qQFiPFyE?feature=oembed" TargetMode="External"/><Relationship Id="rId4" Type="http://schemas.openxmlformats.org/officeDocument/2006/relationships/hyperlink" Target="https://replit.com/@PamelaFox2/SierpinskiCurve#main.py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thontutor.com/composingprograms.html#code=def%20cascade%28n%29%3A%0A%20%20%20%20if%20n%20%3C%2010%3A%0A%20%20%20%20%20%20%20%20print%28n%29%0A%20%20%20%20else%3A%0A%20%20%20%20%20%20%20%20print%28n%29%0A%20%20%20%20%20%20%20%20cascade%28n//10%29%0A%20%20%20%20%20%20%20%20print%28n%29%0A%20%20%20%20%20%20%20%20%0Acascade%28123%29&amp;cumulative=true&amp;curInstr=0&amp;mode=display&amp;origin=composingprograms.js&amp;py=3&amp;rawInputLstJSON=%5B%5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inverse_cascade%28n%29%3A%0A%20%20%20%20grow%28n%29%0A%20%20%20%20print%28n%29%0A%20%20%20%20shrink%28n%29%0A%0Adef%20f_then_g%28f,%20g,%20n%29%3A%0A%20%20%20%20if%20n%3A%0A%20%20%20%20%20%20%20%20f%28n%29%0A%20%20%20%20%20%20%20%20g%28n%29%0A%20%20%20%20%20%20%20%20%0Agrow%20%3D%20lambda%20n%3A%20f_then_g%28grow,%20print,%20n//10%29%0Ashrink%20%3D%20lambda%20n%3A%20f_then_g%28print,%20shrink,%20n//10%29%0A%0Ainverse_cascade%281234%29&amp;cumulative=true&amp;curInstr=4&amp;mode=display&amp;origin=composingprograms.js&amp;py=3&amp;rawInputLstJSON=%5B%5D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D9E1973F-A17B-7ACE-B30E-297D156E2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48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BBCD12-A23F-2165-2785-E9B7B890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1E4230-4368-8B1C-75EF-9D0D9BF57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47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760C1-847C-3B2C-3A7F-30010CD6F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547D1-D254-F0BB-18AE-5DA1AFF41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Tree-shaped processes arise whenever a recursive function makes more than one recursive call.</a:t>
            </a:r>
          </a:p>
        </p:txBody>
      </p:sp>
      <p:pic>
        <p:nvPicPr>
          <p:cNvPr id="4" name="Online Media 3" title="Growing the Sierpinski Arrowhead Curve">
            <a:hlinkClick r:id="" action="ppaction://media"/>
            <a:extLst>
              <a:ext uri="{FF2B5EF4-FFF2-40B4-BE49-F238E27FC236}">
                <a16:creationId xmlns:a16="http://schemas.microsoft.com/office/drawing/2014/main" id="{0FC22AAA-146A-003E-5BFC-FDCFBA3383B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0077" y="2692810"/>
            <a:ext cx="4839110" cy="36293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0D9C3C-6D1C-27BB-8A1B-9B43C3356150}"/>
              </a:ext>
            </a:extLst>
          </p:cNvPr>
          <p:cNvSpPr txBox="1"/>
          <p:nvPr/>
        </p:nvSpPr>
        <p:spPr>
          <a:xfrm>
            <a:off x="6007510" y="5879068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linkClick r:id="rId4"/>
              </a:rPr>
              <a:t>Sierpinski</a:t>
            </a:r>
            <a:r>
              <a:rPr lang="en-US" dirty="0">
                <a:hlinkClick r:id="rId4"/>
              </a:rPr>
              <a:t> curve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02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4D66A-5B54-3D54-BBF6-CEA90D881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C4835C-4055-775C-575C-70337C67FC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ts val="600"/>
                  </a:spcAft>
                </a:pPr>
                <a:r>
                  <a:rPr lang="en-US" dirty="0"/>
                  <a:t>The nth number of the </a:t>
                </a:r>
                <a:r>
                  <a:rPr lang="en-US" dirty="0" err="1"/>
                  <a:t>Virahanka</a:t>
                </a:r>
                <a:r>
                  <a:rPr lang="en-US" dirty="0"/>
                  <a:t>-Fibonacci series is defined as: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𝑣𝑖𝑟𝑓𝑖𝑏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𝑣𝑖𝑟𝑓𝑖𝑏</m:t>
                              </m:r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𝑣𝑖𝑟𝑓𝑖𝑏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e>
                          </m:eqAr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𝑜𝑡h𝑒𝑟𝑤𝑖𝑠𝑒</m:t>
                            </m:r>
                          </m:e>
                        </m:mr>
                      </m:m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C4835C-4055-775C-575C-70337C67FC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78D3F69-0C5D-35FF-E81E-952211E3ED7D}"/>
              </a:ext>
            </a:extLst>
          </p:cNvPr>
          <p:cNvSpPr txBox="1"/>
          <p:nvPr/>
        </p:nvSpPr>
        <p:spPr>
          <a:xfrm>
            <a:off x="1094809" y="3429000"/>
            <a:ext cx="8179193" cy="33855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virfib(n):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Virahanka-Fibonacci number, for N &gt;= 1.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virfib(2)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virfib(6)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elif n == 1: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virfib(n-2) + virfib(n-1)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54A3-74A5-9F2D-FD93-6C59B9D5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tree-recursive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80ECB0-C2FF-6327-ED42-F818F1F717E6}"/>
              </a:ext>
            </a:extLst>
          </p:cNvPr>
          <p:cNvSpPr/>
          <p:nvPr/>
        </p:nvSpPr>
        <p:spPr>
          <a:xfrm>
            <a:off x="4590852" y="165911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DA8C7B-ACDA-72DB-9BDF-86C70091135D}"/>
              </a:ext>
            </a:extLst>
          </p:cNvPr>
          <p:cNvSpPr/>
          <p:nvPr/>
        </p:nvSpPr>
        <p:spPr>
          <a:xfrm>
            <a:off x="6473144" y="272512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45E8A46-14C8-6FD0-B6D8-63F915C056A8}"/>
              </a:ext>
            </a:extLst>
          </p:cNvPr>
          <p:cNvSpPr/>
          <p:nvPr/>
        </p:nvSpPr>
        <p:spPr>
          <a:xfrm>
            <a:off x="1015003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A0B11D-BDC1-8631-2A60-B2B366A5CD1F}"/>
              </a:ext>
            </a:extLst>
          </p:cNvPr>
          <p:cNvSpPr/>
          <p:nvPr/>
        </p:nvSpPr>
        <p:spPr>
          <a:xfrm>
            <a:off x="2738462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D72198-5FED-ED01-85F6-586E5E1D9002}"/>
              </a:ext>
            </a:extLst>
          </p:cNvPr>
          <p:cNvSpPr/>
          <p:nvPr/>
        </p:nvSpPr>
        <p:spPr>
          <a:xfrm>
            <a:off x="8229599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2C296F4-2C81-AD3A-8CD6-531D8135A56F}"/>
              </a:ext>
            </a:extLst>
          </p:cNvPr>
          <p:cNvSpPr/>
          <p:nvPr/>
        </p:nvSpPr>
        <p:spPr>
          <a:xfrm>
            <a:off x="1943527" y="272512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D89FD1-BC66-6F25-1267-706597211A3D}"/>
              </a:ext>
            </a:extLst>
          </p:cNvPr>
          <p:cNvSpPr/>
          <p:nvPr/>
        </p:nvSpPr>
        <p:spPr>
          <a:xfrm>
            <a:off x="513179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88D2BCB-8F83-55B5-BD60-8F604B9384DE}"/>
              </a:ext>
            </a:extLst>
          </p:cNvPr>
          <p:cNvSpPr/>
          <p:nvPr/>
        </p:nvSpPr>
        <p:spPr>
          <a:xfrm>
            <a:off x="2810282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89F250-CF32-F077-761D-2A3D7745CF01}"/>
              </a:ext>
            </a:extLst>
          </p:cNvPr>
          <p:cNvSpPr/>
          <p:nvPr/>
        </p:nvSpPr>
        <p:spPr>
          <a:xfrm>
            <a:off x="8991197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BB6991-C2AE-8EFD-440B-097B1BB1552C}"/>
              </a:ext>
            </a:extLst>
          </p:cNvPr>
          <p:cNvSpPr/>
          <p:nvPr/>
        </p:nvSpPr>
        <p:spPr>
          <a:xfrm>
            <a:off x="787766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1259520-216E-B0E1-8BC2-6F2298696DE3}"/>
              </a:ext>
            </a:extLst>
          </p:cNvPr>
          <p:cNvSpPr/>
          <p:nvPr/>
        </p:nvSpPr>
        <p:spPr>
          <a:xfrm>
            <a:off x="4358208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BDFD8A0-A240-1EB3-D9DE-BFE7F7970B6E}"/>
              </a:ext>
            </a:extLst>
          </p:cNvPr>
          <p:cNvSpPr/>
          <p:nvPr/>
        </p:nvSpPr>
        <p:spPr>
          <a:xfrm>
            <a:off x="586483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76FEDF-7E40-86E3-6439-A95503C2DC79}"/>
              </a:ext>
            </a:extLst>
          </p:cNvPr>
          <p:cNvSpPr/>
          <p:nvPr/>
        </p:nvSpPr>
        <p:spPr>
          <a:xfrm>
            <a:off x="123184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18FC9E2-50CD-7BF1-4FFE-AF7D953962C5}"/>
              </a:ext>
            </a:extLst>
          </p:cNvPr>
          <p:cNvSpPr/>
          <p:nvPr/>
        </p:nvSpPr>
        <p:spPr>
          <a:xfrm>
            <a:off x="7484576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F3EEEE7-18A9-8D23-C458-E55CDCE47B71}"/>
              </a:ext>
            </a:extLst>
          </p:cNvPr>
          <p:cNvSpPr/>
          <p:nvPr/>
        </p:nvSpPr>
        <p:spPr>
          <a:xfrm>
            <a:off x="9734747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89B1034-1FC5-65B1-5019-8E47F2750F40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2556270" y="2309565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CC8B5C-BED2-39F7-7478-27C470CC944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203595" y="2309565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10CCCC-253F-2ED7-2E8C-A2195A88872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1627746" y="3375579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11AADA5-7ACE-67E5-6910-4576656E8F75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2556270" y="3375579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12A6FDA-B9F5-6DA7-29E8-D0F9955B84B5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1844583" y="4441593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697D2F-8484-645E-F007-D2B0190BC1E9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51205" y="4441593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7344553-03FF-59D4-BB40-D4C157A7459E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5744538" y="3375580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AEA953-BA21-BCBC-30FA-C253A833AB7F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7085887" y="3375580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A8F67FA-F6E7-8910-B7AE-8D7A77721DF5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4970951" y="4441595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C41F59D-AB6C-8931-E181-7955A0ED792E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5744538" y="4441595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F5F7A38-F02C-A83A-52C1-078C4BEF7BF6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8097319" y="4441595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F97F84D-6E71-4905-F222-87C94D0A4D0F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8490408" y="4441595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D298963-AC84-1117-FEBA-F72F94CAA95A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8842342" y="5507609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4636C68-B341-9A99-2047-9073424324B6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9603940" y="5507609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88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3854-666E-EC6B-3D3F-29D045DB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Redundant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ECB61-5E31-F1B8-E2F7-656070E1F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3310"/>
            <a:ext cx="4389552" cy="3263768"/>
          </a:xfrm>
        </p:spPr>
        <p:txBody>
          <a:bodyPr/>
          <a:lstStyle/>
          <a:p>
            <a:r>
              <a:rPr lang="en-US" dirty="0"/>
              <a:t>The function is called on the same number multiple times. 🙀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B34B2B-C2EC-9D0E-899D-245D40886A2A}"/>
              </a:ext>
            </a:extLst>
          </p:cNvPr>
          <p:cNvSpPr/>
          <p:nvPr/>
        </p:nvSpPr>
        <p:spPr>
          <a:xfrm>
            <a:off x="5580667" y="174395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BA3C2EF-3C1B-1293-1492-23235772493A}"/>
              </a:ext>
            </a:extLst>
          </p:cNvPr>
          <p:cNvSpPr/>
          <p:nvPr/>
        </p:nvSpPr>
        <p:spPr>
          <a:xfrm>
            <a:off x="7462959" y="2809970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CF86DD8-2068-2C24-D917-02852E7E1B4D}"/>
              </a:ext>
            </a:extLst>
          </p:cNvPr>
          <p:cNvSpPr/>
          <p:nvPr/>
        </p:nvSpPr>
        <p:spPr>
          <a:xfrm>
            <a:off x="2004818" y="3875983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DD6E665-0EB2-4F86-BD4F-9C593F2F0BE5}"/>
              </a:ext>
            </a:extLst>
          </p:cNvPr>
          <p:cNvSpPr/>
          <p:nvPr/>
        </p:nvSpPr>
        <p:spPr>
          <a:xfrm>
            <a:off x="3728277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7533367-187D-71A1-37BA-64F8484A4011}"/>
              </a:ext>
            </a:extLst>
          </p:cNvPr>
          <p:cNvSpPr/>
          <p:nvPr/>
        </p:nvSpPr>
        <p:spPr>
          <a:xfrm>
            <a:off x="9219414" y="600801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85D76F0-2084-A5D2-5AFE-94104A29CB83}"/>
              </a:ext>
            </a:extLst>
          </p:cNvPr>
          <p:cNvSpPr/>
          <p:nvPr/>
        </p:nvSpPr>
        <p:spPr>
          <a:xfrm>
            <a:off x="2933342" y="280996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D9534C2-AB23-9F0C-EC65-0C10A8EE8C25}"/>
              </a:ext>
            </a:extLst>
          </p:cNvPr>
          <p:cNvSpPr/>
          <p:nvPr/>
        </p:nvSpPr>
        <p:spPr>
          <a:xfrm>
            <a:off x="6121610" y="387598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856DF53-1ED2-D9AA-EDB2-C3C3AAC32AD7}"/>
              </a:ext>
            </a:extLst>
          </p:cNvPr>
          <p:cNvSpPr/>
          <p:nvPr/>
        </p:nvSpPr>
        <p:spPr>
          <a:xfrm>
            <a:off x="3800097" y="3875983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24CDEA6-8A52-5946-9D49-8B80F8C91C09}"/>
              </a:ext>
            </a:extLst>
          </p:cNvPr>
          <p:cNvSpPr/>
          <p:nvPr/>
        </p:nvSpPr>
        <p:spPr>
          <a:xfrm>
            <a:off x="9981012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FBC603-B161-3B65-9E22-CCF0B1E03963}"/>
              </a:ext>
            </a:extLst>
          </p:cNvPr>
          <p:cNvSpPr/>
          <p:nvPr/>
        </p:nvSpPr>
        <p:spPr>
          <a:xfrm>
            <a:off x="8867480" y="387598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BF483AE-C103-469B-A2C7-022D7188EA59}"/>
              </a:ext>
            </a:extLst>
          </p:cNvPr>
          <p:cNvSpPr/>
          <p:nvPr/>
        </p:nvSpPr>
        <p:spPr>
          <a:xfrm>
            <a:off x="5348023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377B57D-9B29-0069-C0F4-D312A3C83C45}"/>
              </a:ext>
            </a:extLst>
          </p:cNvPr>
          <p:cNvSpPr/>
          <p:nvPr/>
        </p:nvSpPr>
        <p:spPr>
          <a:xfrm>
            <a:off x="6854645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9BCBE9-BCF0-963E-D950-090C75C15579}"/>
              </a:ext>
            </a:extLst>
          </p:cNvPr>
          <p:cNvSpPr/>
          <p:nvPr/>
        </p:nvSpPr>
        <p:spPr>
          <a:xfrm>
            <a:off x="2221655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2F62367-6E28-4CC8-16F5-7373574BF186}"/>
              </a:ext>
            </a:extLst>
          </p:cNvPr>
          <p:cNvSpPr/>
          <p:nvPr/>
        </p:nvSpPr>
        <p:spPr>
          <a:xfrm>
            <a:off x="8474391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D0C671D-F7BA-0CE5-D735-EA9B7FC69B02}"/>
              </a:ext>
            </a:extLst>
          </p:cNvPr>
          <p:cNvSpPr/>
          <p:nvPr/>
        </p:nvSpPr>
        <p:spPr>
          <a:xfrm>
            <a:off x="10724562" y="600801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FDB3A84-050C-2D65-0DCE-017B3D7FA38F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3546085" y="2394406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33E300-C898-D99E-5D65-1D3BCE1DB28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6193410" y="2394406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E9CD542-54F0-E148-117B-B839017F673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2617561" y="3460420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E0168EE-9252-8324-1600-BD77CC61CEF7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3546085" y="3460420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3024F18-D221-3C7D-285A-074C7033D8F6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2834398" y="4526434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C64455F-7436-692E-B4A8-7FD0AD77155E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4341020" y="4526434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0F853A-C920-03E1-9012-EF53CAFB2CA5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6734353" y="3460421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6593345-9135-1DE8-7E01-2CDA3F9A7C13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8075702" y="3460421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CD61E1-C58D-2BA1-A9A4-65AB6C819B78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5960766" y="4526436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B0B1FB-2FDC-7F3F-CF9B-D322A33893D0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6734353" y="4526436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74AC94F-B65E-36AE-0554-3EFDE5A3394E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9087134" y="4526436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701297D-52D5-4ECC-37EE-3BCCB9D52284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9480223" y="4526436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2294C8D-D2AC-A5C8-47BB-63E3A3E101F4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9832157" y="5592450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D42D53E-EC18-0648-4FA8-75BFC01F79C9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10593755" y="5592450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84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DC3E5-73C2-5886-89F6-585A7CE5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BC527-F17F-B251-5968-5EC8A6A91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52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4A32D5-B9AC-0C74-CE8E-7AA7BCE3E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4D432-84B9-FA3B-AF9C-B654E8D85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21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  <a:p>
            <a:pPr lvl="1"/>
            <a:r>
              <a:rPr lang="en-US" sz="1400" dirty="0"/>
              <a:t>2 + 4 = 6 											</a:t>
            </a:r>
          </a:p>
          <a:p>
            <a:pPr lvl="1"/>
            <a:r>
              <a:rPr lang="en-US" sz="1400" dirty="0"/>
              <a:t>1 + 1 + 4 = 6 											</a:t>
            </a:r>
          </a:p>
          <a:p>
            <a:pPr lvl="1"/>
            <a:r>
              <a:rPr lang="en-US" sz="1400" dirty="0"/>
              <a:t>3 + 3 = 6 											</a:t>
            </a:r>
          </a:p>
          <a:p>
            <a:pPr lvl="1"/>
            <a:r>
              <a:rPr lang="en-US" sz="1400" dirty="0"/>
              <a:t>1 + 2 + 3 = 6 											</a:t>
            </a:r>
          </a:p>
          <a:p>
            <a:pPr lvl="1"/>
            <a:r>
              <a:rPr lang="en-US" sz="1400" dirty="0"/>
              <a:t>1 + 1 + 1 + 3 = 6 											</a:t>
            </a:r>
          </a:p>
          <a:p>
            <a:pPr lvl="1"/>
            <a:r>
              <a:rPr lang="en-US" sz="1400" dirty="0"/>
              <a:t>2 + 2 + 2 = 6 											</a:t>
            </a:r>
          </a:p>
          <a:p>
            <a:pPr lvl="1"/>
            <a:r>
              <a:rPr lang="en-US" sz="1400" dirty="0"/>
              <a:t>1 + 1 + 2 + 2 = 6 											</a:t>
            </a:r>
          </a:p>
          <a:p>
            <a:pPr lvl="1"/>
            <a:r>
              <a:rPr lang="en-US" sz="1400" dirty="0"/>
              <a:t>1 + 1 + 1 + 1 + 2 = 6 											</a:t>
            </a:r>
          </a:p>
          <a:p>
            <a:pPr lvl="1"/>
            <a:r>
              <a:rPr lang="en-US" sz="1400" dirty="0"/>
              <a:t>1 + 1 + 1 + 1 + 1 + 1 =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579229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493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93468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Recursive decomposition: finding simpler instances of the problem.</a:t>
            </a:r>
          </a:p>
          <a:p>
            <a:r>
              <a:rPr lang="en-US" dirty="0"/>
              <a:t>Explore two possibilities: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800080"/>
                </a:highlight>
              </a:rPr>
              <a:t>Use at least one 4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008000"/>
                </a:highlight>
              </a:rPr>
              <a:t>Don't use any 4</a:t>
            </a:r>
          </a:p>
          <a:p>
            <a:r>
              <a:rPr lang="en-US" dirty="0"/>
              <a:t>Tree recursion often involves exploring different choices.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4F7E10-3A4D-196C-DCD3-31F699D54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784493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0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/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Solve two simpler problems: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4F7E10-3A4D-196C-DCD3-31F699D545E7}"/>
              </a:ext>
            </a:extLst>
          </p:cNvPr>
          <p:cNvGraphicFramePr>
            <a:graphicFrameLocks noGrp="1"/>
          </p:cNvGraphicFramePr>
          <p:nvPr/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786ABBB-7419-7F89-0646-1740871B4C46}"/>
              </a:ext>
            </a:extLst>
          </p:cNvPr>
          <p:cNvSpPr txBox="1"/>
          <p:nvPr/>
        </p:nvSpPr>
        <p:spPr>
          <a:xfrm>
            <a:off x="1094810" y="3921032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54BBCC-8A85-F155-B19D-0A9FBEE1793D}"/>
              </a:ext>
            </a:extLst>
          </p:cNvPr>
          <p:cNvSpPr txBox="1"/>
          <p:nvPr/>
        </p:nvSpPr>
        <p:spPr>
          <a:xfrm>
            <a:off x="1094810" y="4400692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count_partitions(n-m, m)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F9C023-844B-5A80-E28E-B40C63A411D8}"/>
              </a:ext>
            </a:extLst>
          </p:cNvPr>
          <p:cNvSpPr txBox="1"/>
          <p:nvPr/>
        </p:nvSpPr>
        <p:spPr>
          <a:xfrm>
            <a:off x="1094810" y="5375087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3176-4527-F9ED-DB5F-CCB45AE48399}"/>
              </a:ext>
            </a:extLst>
          </p:cNvPr>
          <p:cNvSpPr txBox="1"/>
          <p:nvPr/>
        </p:nvSpPr>
        <p:spPr>
          <a:xfrm>
            <a:off x="1094810" y="5873956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count_partitions(n, m-1)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08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Solve two simpler problems:</a:t>
            </a:r>
          </a:p>
          <a:p>
            <a:r>
              <a:rPr lang="en-US" b="1" dirty="0"/>
              <a:t>With</a:t>
            </a:r>
            <a:r>
              <a:rPr lang="en-US" dirty="0"/>
              <a:t> parts of size m: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Without</a:t>
            </a:r>
            <a:r>
              <a:rPr lang="en-US" dirty="0"/>
              <a:t> parts of size m: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86ABBB-7419-7F89-0646-1740871B4C46}"/>
              </a:ext>
            </a:extLst>
          </p:cNvPr>
          <p:cNvSpPr txBox="1"/>
          <p:nvPr/>
        </p:nvSpPr>
        <p:spPr>
          <a:xfrm>
            <a:off x="1094810" y="4290191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54BBCC-8A85-F155-B19D-0A9FBEE1793D}"/>
              </a:ext>
            </a:extLst>
          </p:cNvPr>
          <p:cNvSpPr txBox="1"/>
          <p:nvPr/>
        </p:nvSpPr>
        <p:spPr>
          <a:xfrm>
            <a:off x="1094810" y="4769851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count_partitions(n-m, m)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F9C023-844B-5A80-E28E-B40C63A411D8}"/>
              </a:ext>
            </a:extLst>
          </p:cNvPr>
          <p:cNvSpPr txBox="1"/>
          <p:nvPr/>
        </p:nvSpPr>
        <p:spPr>
          <a:xfrm>
            <a:off x="1094810" y="5610991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3176-4527-F9ED-DB5F-CCB45AE48399}"/>
              </a:ext>
            </a:extLst>
          </p:cNvPr>
          <p:cNvSpPr txBox="1"/>
          <p:nvPr/>
        </p:nvSpPr>
        <p:spPr>
          <a:xfrm>
            <a:off x="1094810" y="6109860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count_partitions(n, m-1)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96E563-6FE4-B2F7-5B12-99721D632600}"/>
              </a:ext>
            </a:extLst>
          </p:cNvPr>
          <p:cNvSpPr txBox="1"/>
          <p:nvPr/>
        </p:nvSpPr>
        <p:spPr>
          <a:xfrm>
            <a:off x="5142147" y="2984345"/>
            <a:ext cx="5955043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m):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(6, 4)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&lt;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(n-m, m)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without_m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m-1)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without_m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39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3FB0-58C1-A550-62F6-A1F7DAFF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AA156A-1759-05DC-BBF9-B0657CA389C2}"/>
              </a:ext>
            </a:extLst>
          </p:cNvPr>
          <p:cNvSpPr/>
          <p:nvPr/>
        </p:nvSpPr>
        <p:spPr>
          <a:xfrm>
            <a:off x="5151749" y="1448065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count(4,2)</a:t>
            </a:r>
          </a:p>
          <a:p>
            <a:pPr algn="ctr"/>
            <a:r>
              <a:rPr lang="en-US" sz="1600" dirty="0"/>
              <a:t>ret: 3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1AB383-7F45-0A6A-4603-EA799BC16495}"/>
              </a:ext>
            </a:extLst>
          </p:cNvPr>
          <p:cNvSpPr/>
          <p:nvPr/>
        </p:nvSpPr>
        <p:spPr>
          <a:xfrm>
            <a:off x="2435848" y="24110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count(2,2)</a:t>
            </a:r>
          </a:p>
          <a:p>
            <a:pPr algn="ctr"/>
            <a:r>
              <a:rPr lang="en-US" sz="1600" dirty="0"/>
              <a:t>ret: 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D7841CE-B541-07F6-3475-716A70386B2C}"/>
              </a:ext>
            </a:extLst>
          </p:cNvPr>
          <p:cNvSpPr/>
          <p:nvPr/>
        </p:nvSpPr>
        <p:spPr>
          <a:xfrm>
            <a:off x="1413240" y="33232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count(0,2)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B99B613-EDEE-5E43-422C-798C3C43BADA}"/>
              </a:ext>
            </a:extLst>
          </p:cNvPr>
          <p:cNvSpPr/>
          <p:nvPr/>
        </p:nvSpPr>
        <p:spPr>
          <a:xfrm>
            <a:off x="2679569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8D43D20-F88A-BFF4-0A27-C37665B4F8EE}"/>
              </a:ext>
            </a:extLst>
          </p:cNvPr>
          <p:cNvSpPr/>
          <p:nvPr/>
        </p:nvSpPr>
        <p:spPr>
          <a:xfrm>
            <a:off x="1983167" y="51476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7281265-BC58-B9F3-122A-A4EBAF20C516}"/>
              </a:ext>
            </a:extLst>
          </p:cNvPr>
          <p:cNvSpPr/>
          <p:nvPr/>
        </p:nvSpPr>
        <p:spPr>
          <a:xfrm>
            <a:off x="4661951" y="606520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E5C2CE1-CF30-2684-2149-BC05DD1B6869}"/>
              </a:ext>
            </a:extLst>
          </p:cNvPr>
          <p:cNvSpPr/>
          <p:nvPr/>
        </p:nvSpPr>
        <p:spPr>
          <a:xfrm>
            <a:off x="8229992" y="240770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02421B-FE37-9EA9-311D-F9708BB5572D}"/>
              </a:ext>
            </a:extLst>
          </p:cNvPr>
          <p:cNvSpPr/>
          <p:nvPr/>
        </p:nvSpPr>
        <p:spPr>
          <a:xfrm>
            <a:off x="3408186" y="33232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2A08294-EFC6-0CB7-3F4E-88DBA4107FD2}"/>
              </a:ext>
            </a:extLst>
          </p:cNvPr>
          <p:cNvSpPr/>
          <p:nvPr/>
        </p:nvSpPr>
        <p:spPr>
          <a:xfrm>
            <a:off x="7019433" y="33215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count(3,1)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1C93157-4B11-75E3-4A16-E9130FD20BB9}"/>
              </a:ext>
            </a:extLst>
          </p:cNvPr>
          <p:cNvSpPr/>
          <p:nvPr/>
        </p:nvSpPr>
        <p:spPr>
          <a:xfrm>
            <a:off x="9294435" y="33215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FF2C0C8-92E3-AB78-4B28-99DDAE7D226C}"/>
              </a:ext>
            </a:extLst>
          </p:cNvPr>
          <p:cNvSpPr/>
          <p:nvPr/>
        </p:nvSpPr>
        <p:spPr>
          <a:xfrm>
            <a:off x="4118728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F13AC3-8824-C1A7-B4E3-78E1D2FCDAC2}"/>
              </a:ext>
            </a:extLst>
          </p:cNvPr>
          <p:cNvSpPr/>
          <p:nvPr/>
        </p:nvSpPr>
        <p:spPr>
          <a:xfrm>
            <a:off x="6095213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88A8DA-4237-B26A-4EF8-C08670C35FED}"/>
              </a:ext>
            </a:extLst>
          </p:cNvPr>
          <p:cNvSpPr/>
          <p:nvPr/>
        </p:nvSpPr>
        <p:spPr>
          <a:xfrm>
            <a:off x="7832888" y="4235461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count(3,0)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EB96F63-E990-1AC5-7771-F2A01FF75135}"/>
              </a:ext>
            </a:extLst>
          </p:cNvPr>
          <p:cNvSpPr/>
          <p:nvPr/>
        </p:nvSpPr>
        <p:spPr>
          <a:xfrm>
            <a:off x="3422326" y="514682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9D4AC86-EB7C-F824-DA27-5E99F5B08699}"/>
              </a:ext>
            </a:extLst>
          </p:cNvPr>
          <p:cNvSpPr/>
          <p:nvPr/>
        </p:nvSpPr>
        <p:spPr>
          <a:xfrm>
            <a:off x="5418842" y="51459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4FAEB15-1456-6A2C-F2E9-666FEEDD8D62}"/>
              </a:ext>
            </a:extLst>
          </p:cNvPr>
          <p:cNvSpPr/>
          <p:nvPr/>
        </p:nvSpPr>
        <p:spPr>
          <a:xfrm>
            <a:off x="6852104" y="51459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20D799C-02F4-20CC-5E52-5895916E4370}"/>
              </a:ext>
            </a:extLst>
          </p:cNvPr>
          <p:cNvSpPr/>
          <p:nvPr/>
        </p:nvSpPr>
        <p:spPr>
          <a:xfrm>
            <a:off x="6138420" y="605986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count(1,0)</a:t>
            </a:r>
          </a:p>
          <a:p>
            <a:pPr algn="ctr"/>
            <a:r>
              <a:rPr lang="en-US" sz="1600" dirty="0"/>
              <a:t>ret: 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1C2905-05DC-98C3-C7B2-07CAAD3A0243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062731" y="1975966"/>
            <a:ext cx="2715901" cy="4350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E4978C1-4CA8-3122-4AFC-49456CCD3467}"/>
              </a:ext>
            </a:extLst>
          </p:cNvPr>
          <p:cNvCxnSpPr>
            <a:stCxn id="4" idx="2"/>
            <a:endCxn id="10" idx="0"/>
          </p:cNvCxnSpPr>
          <p:nvPr/>
        </p:nvCxnSpPr>
        <p:spPr>
          <a:xfrm>
            <a:off x="5778632" y="1975966"/>
            <a:ext cx="3078243" cy="431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CCCB4F9-C7CA-4DC8-053F-E346CA845EB1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2040123" y="2938963"/>
            <a:ext cx="1022608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24B4993-3231-0831-CBC5-8AFCB16BA43B}"/>
              </a:ext>
            </a:extLst>
          </p:cNvPr>
          <p:cNvCxnSpPr>
            <a:stCxn id="5" idx="2"/>
            <a:endCxn id="11" idx="0"/>
          </p:cNvCxnSpPr>
          <p:nvPr/>
        </p:nvCxnSpPr>
        <p:spPr>
          <a:xfrm>
            <a:off x="3062731" y="2938963"/>
            <a:ext cx="972338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99C2EB0-3C1B-7001-A89B-07B15DA4D24E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 flipH="1">
            <a:off x="7646316" y="2935605"/>
            <a:ext cx="1210559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949DAF9-2413-D4E4-665C-E82A6229CCE6}"/>
              </a:ext>
            </a:extLst>
          </p:cNvPr>
          <p:cNvCxnSpPr>
            <a:cxnSpLocks/>
            <a:stCxn id="10" idx="2"/>
            <a:endCxn id="13" idx="0"/>
          </p:cNvCxnSpPr>
          <p:nvPr/>
        </p:nvCxnSpPr>
        <p:spPr>
          <a:xfrm>
            <a:off x="8856875" y="2935605"/>
            <a:ext cx="1064443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D2373AE-7E63-8895-DCED-3D8C195B17D7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06452" y="3851163"/>
            <a:ext cx="728617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2F13425-4E0A-124F-1F1E-8D817CDA0BC3}"/>
              </a:ext>
            </a:extLst>
          </p:cNvPr>
          <p:cNvCxnSpPr>
            <a:stCxn id="11" idx="2"/>
            <a:endCxn id="14" idx="0"/>
          </p:cNvCxnSpPr>
          <p:nvPr/>
        </p:nvCxnSpPr>
        <p:spPr>
          <a:xfrm>
            <a:off x="4035069" y="3851163"/>
            <a:ext cx="710542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261B9F0-3C59-D7A1-1D54-2571C60B14F8}"/>
              </a:ext>
            </a:extLst>
          </p:cNvPr>
          <p:cNvCxnSpPr>
            <a:stCxn id="12" idx="2"/>
            <a:endCxn id="15" idx="0"/>
          </p:cNvCxnSpPr>
          <p:nvPr/>
        </p:nvCxnSpPr>
        <p:spPr>
          <a:xfrm flipH="1">
            <a:off x="6722096" y="3849485"/>
            <a:ext cx="924220" cy="3859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597DDA9-FB2F-D643-6D62-1C8152408067}"/>
              </a:ext>
            </a:extLst>
          </p:cNvPr>
          <p:cNvCxnSpPr>
            <a:stCxn id="12" idx="2"/>
            <a:endCxn id="16" idx="0"/>
          </p:cNvCxnSpPr>
          <p:nvPr/>
        </p:nvCxnSpPr>
        <p:spPr>
          <a:xfrm>
            <a:off x="7646316" y="3849485"/>
            <a:ext cx="813455" cy="3859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9A7A038-E9A6-1C1D-89F6-8F9ABD593F2A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2610050" y="4763363"/>
            <a:ext cx="696402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7E8D1D3-1E3B-45B6-40E4-D38A10DA072A}"/>
              </a:ext>
            </a:extLst>
          </p:cNvPr>
          <p:cNvCxnSpPr>
            <a:stCxn id="7" idx="2"/>
            <a:endCxn id="17" idx="0"/>
          </p:cNvCxnSpPr>
          <p:nvPr/>
        </p:nvCxnSpPr>
        <p:spPr>
          <a:xfrm>
            <a:off x="3306452" y="4763363"/>
            <a:ext cx="742757" cy="38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A8EC478-99BC-490B-5D7F-6B2B531BE484}"/>
              </a:ext>
            </a:extLst>
          </p:cNvPr>
          <p:cNvCxnSpPr>
            <a:stCxn id="15" idx="2"/>
            <a:endCxn id="18" idx="0"/>
          </p:cNvCxnSpPr>
          <p:nvPr/>
        </p:nvCxnSpPr>
        <p:spPr>
          <a:xfrm flipH="1">
            <a:off x="6045725" y="4763363"/>
            <a:ext cx="676371" cy="382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EF22FCA-C1CB-4AB3-1B46-E27D26F3F531}"/>
              </a:ext>
            </a:extLst>
          </p:cNvPr>
          <p:cNvCxnSpPr>
            <a:stCxn id="15" idx="2"/>
            <a:endCxn id="19" idx="0"/>
          </p:cNvCxnSpPr>
          <p:nvPr/>
        </p:nvCxnSpPr>
        <p:spPr>
          <a:xfrm>
            <a:off x="6722096" y="4763363"/>
            <a:ext cx="756891" cy="382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986307B0-45EF-E6FC-7A1C-F854D0A28100}"/>
              </a:ext>
            </a:extLst>
          </p:cNvPr>
          <p:cNvCxnSpPr>
            <a:stCxn id="18" idx="2"/>
            <a:endCxn id="9" idx="0"/>
          </p:cNvCxnSpPr>
          <p:nvPr/>
        </p:nvCxnSpPr>
        <p:spPr>
          <a:xfrm flipH="1">
            <a:off x="5288834" y="5673885"/>
            <a:ext cx="756891" cy="3913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9E1B665F-1606-EEA3-A1A6-91DF249A4590}"/>
              </a:ext>
            </a:extLst>
          </p:cNvPr>
          <p:cNvCxnSpPr>
            <a:stCxn id="18" idx="2"/>
            <a:endCxn id="20" idx="0"/>
          </p:cNvCxnSpPr>
          <p:nvPr/>
        </p:nvCxnSpPr>
        <p:spPr>
          <a:xfrm>
            <a:off x="6045725" y="5673885"/>
            <a:ext cx="719578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19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2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7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7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2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9" grpId="1" build="allAtOnce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build="allAtOnce" animBg="1"/>
      <p:bldP spid="16" grpId="0" animBg="1"/>
      <p:bldP spid="17" grpId="0" animBg="1"/>
      <p:bldP spid="18" grpId="0" animBg="1"/>
      <p:bldP spid="18" grpId="1" build="allAtOnce" animBg="1"/>
      <p:bldP spid="19" grpId="0" animBg="1"/>
      <p:bldP spid="19" grpId="1" build="allAtOnce" animBg="1"/>
      <p:bldP spid="20" grpId="0" animBg="1"/>
      <p:bldP spid="20" grpI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B96D-9BA0-D672-7034-04D0E332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recursive calls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BA7FE-9804-0926-3272-8FB062CEB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3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A19B-C597-5E4B-526F-73B26070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cascade function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BB01-1E56-A408-D349-1E5A4A80E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308049"/>
            <a:ext cx="8596668" cy="1733314"/>
          </a:xfrm>
        </p:spPr>
        <p:txBody>
          <a:bodyPr/>
          <a:lstStyle/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53F009-37F7-2FBE-3D4E-B6241D235713}"/>
              </a:ext>
            </a:extLst>
          </p:cNvPr>
          <p:cNvSpPr txBox="1"/>
          <p:nvPr/>
        </p:nvSpPr>
        <p:spPr>
          <a:xfrm>
            <a:off x="1094809" y="1930400"/>
            <a:ext cx="8179193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3154B3-B2EB-135D-3D7C-D871DDE1B352}"/>
              </a:ext>
            </a:extLst>
          </p:cNvPr>
          <p:cNvSpPr txBox="1"/>
          <p:nvPr/>
        </p:nvSpPr>
        <p:spPr>
          <a:xfrm>
            <a:off x="1094808" y="4788293"/>
            <a:ext cx="817919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cascade(123)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01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FCFED-0257-AF7D-D1B0-F3769E7EE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environment diagram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5EFFA-7F98-FE00-076C-345E0644E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53189"/>
            <a:ext cx="5073268" cy="190240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Each cascade frame is from a different call to cascade.</a:t>
            </a:r>
          </a:p>
          <a:p>
            <a:r>
              <a:rPr lang="en-US" dirty="0"/>
              <a:t>Until the Return value appears, that call has not completed.</a:t>
            </a:r>
          </a:p>
          <a:p>
            <a:r>
              <a:rPr lang="en-US" dirty="0"/>
              <a:t>Any statement can appear before or after the recursive call.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C3E7F4-8397-DE02-6E6D-803302FCE9F0}"/>
              </a:ext>
            </a:extLst>
          </p:cNvPr>
          <p:cNvSpPr txBox="1"/>
          <p:nvPr/>
        </p:nvSpPr>
        <p:spPr>
          <a:xfrm>
            <a:off x="1094809" y="1930400"/>
            <a:ext cx="377884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cascade(123)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5D8CD7-C958-5037-9520-CC012BBD3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602" y="1385740"/>
            <a:ext cx="4488715" cy="5309386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40BCF94-D13D-70FF-E1D9-8EEF65BCEEEC}"/>
              </a:ext>
            </a:extLst>
          </p:cNvPr>
          <p:cNvGrpSpPr/>
          <p:nvPr/>
        </p:nvGrpSpPr>
        <p:grpSpPr>
          <a:xfrm>
            <a:off x="7360931" y="590793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C5C8076-AB3D-55DA-AFD2-845B8D857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514D00-AD6B-7C79-C02C-5EA300C9A8B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5655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8A5A-54DF-742C-A71C-A34620B2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definitions of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CEC1C-3B86-22BF-9F49-66730C5F7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51488"/>
            <a:ext cx="8596668" cy="2384981"/>
          </a:xfrm>
        </p:spPr>
        <p:txBody>
          <a:bodyPr>
            <a:normAutofit/>
          </a:bodyPr>
          <a:lstStyle/>
          <a:p>
            <a:r>
              <a:rPr lang="en-US" dirty="0"/>
              <a:t>If two implementations are equally clear, then the shorter one is usually better</a:t>
            </a:r>
          </a:p>
          <a:p>
            <a:r>
              <a:rPr lang="en-US" dirty="0"/>
              <a:t>When learning to write recursive functions, put the base cases first</a:t>
            </a:r>
          </a:p>
          <a:p>
            <a:r>
              <a:rPr lang="en-US" dirty="0"/>
              <a:t>Both are recursive functions, even though only the first has typical structure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488CE-0805-F4B0-80B5-21C14E7E242C}"/>
              </a:ext>
            </a:extLst>
          </p:cNvPr>
          <p:cNvSpPr txBox="1"/>
          <p:nvPr/>
        </p:nvSpPr>
        <p:spPr>
          <a:xfrm>
            <a:off x="1094809" y="1930400"/>
            <a:ext cx="3778849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F5CDF6-5578-BEB7-A3E0-C7258912B454}"/>
              </a:ext>
            </a:extLst>
          </p:cNvPr>
          <p:cNvSpPr txBox="1"/>
          <p:nvPr/>
        </p:nvSpPr>
        <p:spPr>
          <a:xfrm>
            <a:off x="5184405" y="1930399"/>
            <a:ext cx="3778849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&gt;=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</p:txBody>
      </p:sp>
    </p:spTree>
    <p:extLst>
      <p:ext uri="{BB962C8B-B14F-4D97-AF65-F5344CB8AC3E}">
        <p14:creationId xmlns:p14="http://schemas.microsoft.com/office/powerpoint/2010/main" val="205801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FDDB-C95B-DE10-CE79-C91E4D421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4D475-051C-EA9C-A4E0-4D900F7B2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output this cascade instead?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08150F-90FD-2E30-5A13-3A5A48E700E1}"/>
              </a:ext>
            </a:extLst>
          </p:cNvPr>
          <p:cNvSpPr txBox="1"/>
          <p:nvPr/>
        </p:nvSpPr>
        <p:spPr>
          <a:xfrm>
            <a:off x="1094809" y="2305615"/>
            <a:ext cx="8179193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123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686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993BB-91C2-C3FC-462E-7999A991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cascade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E7DB-8068-8CB6-6C77-26ED34931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49A60C-AAAB-A861-8E0D-BAFA78CAF2C2}"/>
              </a:ext>
            </a:extLst>
          </p:cNvPr>
          <p:cNvSpPr txBox="1"/>
          <p:nvPr/>
        </p:nvSpPr>
        <p:spPr>
          <a:xfrm>
            <a:off x="1094809" y="2305615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inverse_cascade(n):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grow(n)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shrink(n)</a:t>
            </a:r>
          </a:p>
          <a:p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f_then_g(f, g, 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g(n)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E18398-4B8D-6E04-47A7-5DC5E9A730A4}"/>
              </a:ext>
            </a:extLst>
          </p:cNvPr>
          <p:cNvSpPr txBox="1"/>
          <p:nvPr/>
        </p:nvSpPr>
        <p:spPr>
          <a:xfrm>
            <a:off x="1094808" y="5352044"/>
            <a:ext cx="8179193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grow = lambda 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f_then_g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                 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shrink = lambda 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f_then_g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                   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60465EE-2B78-FD0C-C870-CBDC2A60CB35}"/>
              </a:ext>
            </a:extLst>
          </p:cNvPr>
          <p:cNvGrpSpPr/>
          <p:nvPr/>
        </p:nvGrpSpPr>
        <p:grpSpPr>
          <a:xfrm>
            <a:off x="6395615" y="4330640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9A7442D-E55B-F357-50F1-2400DAE3ED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AA60A8-942E-F51B-1B59-F9DA35020896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4217806-72F2-A15C-0047-3C2C5F3342C9}"/>
              </a:ext>
            </a:extLst>
          </p:cNvPr>
          <p:cNvSpPr txBox="1"/>
          <p:nvPr/>
        </p:nvSpPr>
        <p:spPr>
          <a:xfrm>
            <a:off x="5061295" y="5352043"/>
            <a:ext cx="3004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grow, print, n//10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A8CC4-1AAF-6494-0ECD-B6C2B15093AD}"/>
              </a:ext>
            </a:extLst>
          </p:cNvPr>
          <p:cNvSpPr txBox="1"/>
          <p:nvPr/>
        </p:nvSpPr>
        <p:spPr>
          <a:xfrm>
            <a:off x="5371896" y="5659820"/>
            <a:ext cx="3263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print, shrink, n//10</a:t>
            </a:r>
          </a:p>
        </p:txBody>
      </p:sp>
    </p:spTree>
    <p:extLst>
      <p:ext uri="{BB962C8B-B14F-4D97-AF65-F5344CB8AC3E}">
        <p14:creationId xmlns:p14="http://schemas.microsoft.com/office/powerpoint/2010/main" val="59487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EACB5-8B9F-3132-4C99-72AF1AA7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C4C40-12DD-7D69-2574-D519F4C33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4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785</TotalTime>
  <Words>1428</Words>
  <Application>Microsoft Office PowerPoint</Application>
  <PresentationFormat>Widescreen</PresentationFormat>
  <Paragraphs>244</Paragraphs>
  <Slides>21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Aptos</vt:lpstr>
      <vt:lpstr>Arial</vt:lpstr>
      <vt:lpstr>Cambria Math</vt:lpstr>
      <vt:lpstr>Courier New</vt:lpstr>
      <vt:lpstr>Trebuchet MS</vt:lpstr>
      <vt:lpstr>Wingdings 3</vt:lpstr>
      <vt:lpstr>Facet</vt:lpstr>
      <vt:lpstr>PowerPoint Presentation</vt:lpstr>
      <vt:lpstr>Tree Recursion</vt:lpstr>
      <vt:lpstr>Order of recursive calls</vt:lpstr>
      <vt:lpstr>The cascade function </vt:lpstr>
      <vt:lpstr>Cascade environment diagram </vt:lpstr>
      <vt:lpstr>Two definitions of cascade</vt:lpstr>
      <vt:lpstr>Inverse cascade</vt:lpstr>
      <vt:lpstr>Inverse cascade solution</vt:lpstr>
      <vt:lpstr>PowerPoint Presentation</vt:lpstr>
      <vt:lpstr>Tree recursion</vt:lpstr>
      <vt:lpstr>Tree Recursion</vt:lpstr>
      <vt:lpstr>Recursive Virahanka-Fibonacci</vt:lpstr>
      <vt:lpstr>A tree-recursive process</vt:lpstr>
      <vt:lpstr>Redundant computations</vt:lpstr>
      <vt:lpstr>PowerPoint Presentation</vt:lpstr>
      <vt:lpstr>Counting partitions</vt:lpstr>
      <vt:lpstr>Counting partitions problem</vt:lpstr>
      <vt:lpstr>Counting partitions approach</vt:lpstr>
      <vt:lpstr>Counting partitions approach</vt:lpstr>
      <vt:lpstr>Counting partitions approach</vt:lpstr>
      <vt:lpstr>Counting partitions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 Recursion</dc:title>
  <dc:creator>Tom Stephens</dc:creator>
  <cp:lastModifiedBy>Tom Stephens</cp:lastModifiedBy>
  <cp:revision>9</cp:revision>
  <dcterms:created xsi:type="dcterms:W3CDTF">2023-07-15T19:57:29Z</dcterms:created>
  <dcterms:modified xsi:type="dcterms:W3CDTF">2024-10-28T19:55:26Z</dcterms:modified>
</cp:coreProperties>
</file>