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605" r:id="rId2"/>
    <p:sldId id="256" r:id="rId3"/>
    <p:sldId id="257" r:id="rId4"/>
    <p:sldId id="258" r:id="rId5"/>
    <p:sldId id="259" r:id="rId6"/>
    <p:sldId id="2405" r:id="rId7"/>
    <p:sldId id="2404" r:id="rId8"/>
    <p:sldId id="3599" r:id="rId9"/>
    <p:sldId id="3600" r:id="rId10"/>
    <p:sldId id="2408" r:id="rId11"/>
    <p:sldId id="2409" r:id="rId12"/>
    <p:sldId id="2410" r:id="rId13"/>
    <p:sldId id="2411" r:id="rId14"/>
    <p:sldId id="2412" r:id="rId15"/>
    <p:sldId id="2413" r:id="rId16"/>
    <p:sldId id="2414" r:id="rId17"/>
    <p:sldId id="2415" r:id="rId18"/>
    <p:sldId id="2416" r:id="rId19"/>
    <p:sldId id="2417" r:id="rId20"/>
    <p:sldId id="2418" r:id="rId21"/>
    <p:sldId id="2419" r:id="rId22"/>
    <p:sldId id="360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94CDB88-2958-C83E-FECE-86F4BC2DFE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71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22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3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675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675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4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6740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6741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5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6726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7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4325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77 0.13356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7747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4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777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777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49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776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776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50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7751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52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000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38 0.13356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287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1" grpId="0" animBg="1"/>
      <p:bldP spid="63" grpId="0"/>
      <p:bldP spid="67" grpId="0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770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1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879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879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2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8788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8789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3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8774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5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96142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-0.00521 0.13287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0.03282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1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9795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79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982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982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7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981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981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8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9799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800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513080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6594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022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1260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63 0.00023 L 0.03073 0.13634 " pathEditMode="relative" rAng="0" ptsTypes="AA">
                                      <p:cBhvr>
                                        <p:cTn id="6" dur="15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" y="68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76 0.00023 L -0.0056 0.13356 " pathEditMode="relative" rAng="0" ptsTypes="AA">
                                      <p:cBhvr>
                                        <p:cTn id="12" dur="15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4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43" grpId="0" animBg="1"/>
      <p:bldP spid="62" grpId="0" animBg="1"/>
      <p:bldP spid="63" grpId="0"/>
      <p:bldP spid="67" grpId="0"/>
      <p:bldP spid="60" grpId="0" animBg="1"/>
      <p:bldP spid="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81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0851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0852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081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082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149476" y="3733800"/>
            <a:ext cx="4056063" cy="457200"/>
            <a:chOff x="626103" y="3680496"/>
            <a:chExt cx="4055301" cy="457200"/>
          </a:xfrm>
        </p:grpSpPr>
        <p:grpSp>
          <p:nvGrpSpPr>
            <p:cNvPr id="290827" name="Group 43"/>
            <p:cNvGrpSpPr>
              <a:grpSpLocks/>
            </p:cNvGrpSpPr>
            <p:nvPr/>
          </p:nvGrpSpPr>
          <p:grpSpPr bwMode="auto">
            <a:xfrm>
              <a:off x="633079" y="3680496"/>
              <a:ext cx="900448" cy="457200"/>
              <a:chOff x="626103" y="3680496"/>
              <a:chExt cx="9004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25476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06989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28" name="Group 3"/>
            <p:cNvGrpSpPr>
              <a:grpSpLocks/>
            </p:cNvGrpSpPr>
            <p:nvPr/>
          </p:nvGrpSpPr>
          <p:grpSpPr bwMode="auto">
            <a:xfrm>
              <a:off x="626103" y="3680496"/>
              <a:ext cx="900448" cy="457200"/>
              <a:chOff x="626103" y="3680496"/>
              <a:chExt cx="900448" cy="4572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2610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06893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</p:grpSp>
        <p:grpSp>
          <p:nvGrpSpPr>
            <p:cNvPr id="290829" name="Group 46"/>
            <p:cNvGrpSpPr>
              <a:grpSpLocks/>
            </p:cNvGrpSpPr>
            <p:nvPr/>
          </p:nvGrpSpPr>
          <p:grpSpPr bwMode="auto">
            <a:xfrm>
              <a:off x="3685237" y="3680496"/>
              <a:ext cx="900448" cy="457200"/>
              <a:chOff x="626103" y="3680496"/>
              <a:chExt cx="900448" cy="4572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625507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069924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30" name="Group 2"/>
            <p:cNvGrpSpPr>
              <a:grpSpLocks/>
            </p:cNvGrpSpPr>
            <p:nvPr/>
          </p:nvGrpSpPr>
          <p:grpSpPr bwMode="auto">
            <a:xfrm>
              <a:off x="3678261" y="3680496"/>
              <a:ext cx="914400" cy="457200"/>
              <a:chOff x="2485490" y="3680496"/>
              <a:chExt cx="914400" cy="4572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485521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42635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sp>
          <p:nvSpPr>
            <p:cNvPr id="290831" name="TextBox 62"/>
            <p:cNvSpPr txBox="1">
              <a:spLocks noChangeArrowheads="1"/>
            </p:cNvSpPr>
            <p:nvPr/>
          </p:nvSpPr>
          <p:spPr bwMode="auto">
            <a:xfrm>
              <a:off x="35895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290832" name="TextBox 66"/>
            <p:cNvSpPr txBox="1">
              <a:spLocks noChangeArrowheads="1"/>
            </p:cNvSpPr>
            <p:nvPr/>
          </p:nvSpPr>
          <p:spPr bwMode="auto">
            <a:xfrm>
              <a:off x="40467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135407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671944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8847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84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186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186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184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184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184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8931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86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289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289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2867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2868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2869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2870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2871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1430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890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3917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3918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3891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3892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3893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3894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3895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3353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914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493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493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4915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4916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4917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4918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4919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51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93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5965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5966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593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594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5941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5942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5943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8578851" y="3679825"/>
            <a:ext cx="900113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7961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983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6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6989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6990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696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696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696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69812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98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801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801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85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7992" name="Group 42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</p:grpSp>
        <p:grpSp>
          <p:nvGrpSpPr>
            <p:cNvPr id="297993" name="Group 43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5131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91D6-ED84-6146-FC50-B0BCD4B5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8A10D-EB46-A4C3-C759-5CA015E28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0893"/>
          </a:xfrm>
        </p:spPr>
        <p:txBody>
          <a:bodyPr>
            <a:normAutofit fontScale="92500"/>
          </a:bodyPr>
          <a:lstStyle/>
          <a:p>
            <a:r>
              <a:rPr lang="en-US" dirty="0"/>
              <a:t>Work with a partner.  Show each step of merge sort on the following list: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8   5   4   6   2   3   4   1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dirty="0"/>
              <a:t>8 5 4 6 | 2 3 4 1</a:t>
            </a:r>
          </a:p>
          <a:p>
            <a:pPr marL="0" indent="0">
              <a:buNone/>
            </a:pPr>
            <a:r>
              <a:rPr lang="en-US" sz="1600" dirty="0"/>
              <a:t>8 5 | 4 6 | 2 3 | 4 1</a:t>
            </a:r>
          </a:p>
          <a:p>
            <a:pPr marL="0" indent="0">
              <a:buNone/>
            </a:pPr>
            <a:r>
              <a:rPr lang="en-US" sz="1600" dirty="0"/>
              <a:t>8 | 5 | 4 | 6 | 2 | 3 | 4 | 1</a:t>
            </a:r>
          </a:p>
          <a:p>
            <a:pPr marL="0" indent="0">
              <a:buNone/>
            </a:pPr>
            <a:r>
              <a:rPr lang="en-US" sz="1600" dirty="0"/>
              <a:t>5 8 | 4 6 | 2 3 | 1 4</a:t>
            </a:r>
          </a:p>
          <a:p>
            <a:pPr marL="0" indent="0">
              <a:buNone/>
            </a:pPr>
            <a:r>
              <a:rPr lang="en-US" sz="1600" dirty="0"/>
              <a:t>4 5 6 8 | 1 2 3 4</a:t>
            </a:r>
          </a:p>
          <a:p>
            <a:pPr marL="0" indent="0">
              <a:buNone/>
            </a:pPr>
            <a:r>
              <a:rPr lang="en-US" sz="1600" dirty="0"/>
              <a:t>1 2 3 4 4 5 6 8</a:t>
            </a:r>
          </a:p>
        </p:txBody>
      </p:sp>
    </p:spTree>
    <p:extLst>
      <p:ext uri="{BB962C8B-B14F-4D97-AF65-F5344CB8AC3E}">
        <p14:creationId xmlns:p14="http://schemas.microsoft.com/office/powerpoint/2010/main" val="46262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3266-EDC0-DAB7-08D8-56BDBE25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B08F-8FF2-9C95-3411-5CC4D970B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practical example of tree recursion, we're going to look at the merge sort algorithm</a:t>
            </a:r>
          </a:p>
          <a:p>
            <a:r>
              <a:rPr lang="en-US" dirty="0"/>
              <a:t>You'll look at </a:t>
            </a:r>
            <a:r>
              <a:rPr lang="en-US" dirty="0" err="1"/>
              <a:t>mergesort</a:t>
            </a:r>
            <a:r>
              <a:rPr lang="en-US" dirty="0"/>
              <a:t> in detail and analyze its performance in relation to other sorting algorithms in CS 235.  Here we are just going to look how it works and you'll implement it in Homework 5</a:t>
            </a:r>
          </a:p>
        </p:txBody>
      </p:sp>
    </p:spTree>
    <p:extLst>
      <p:ext uri="{BB962C8B-B14F-4D97-AF65-F5344CB8AC3E}">
        <p14:creationId xmlns:p14="http://schemas.microsoft.com/office/powerpoint/2010/main" val="168718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0329A-DCD9-8A25-AD79-3AAF21AD2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4AC41-87EB-69EA-9456-1E68A58E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merge is a common data processing operation performed on two sequences of data with the following characteristics:</a:t>
            </a:r>
          </a:p>
          <a:p>
            <a:pPr lvl="1"/>
            <a:r>
              <a:rPr lang="en-US" dirty="0"/>
              <a:t>Both sequences are ordered by the same comparison operator (that is, both sequences are sorted).</a:t>
            </a:r>
          </a:p>
          <a:p>
            <a:r>
              <a:rPr lang="en-US" dirty="0"/>
              <a:t>The result of the merge operation is a third sequence containing all the data from the first two sequences.</a:t>
            </a: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457E9591-DA4E-FCFA-E014-4BCA0D8E9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182522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48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60295-EDC8-C86C-4051-C0484211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C5860-A060-D1E4-0A9D-E6307AB3B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0092"/>
            <a:ext cx="8596668" cy="4110962"/>
          </a:xfrm>
        </p:spPr>
        <p:txBody>
          <a:bodyPr/>
          <a:lstStyle/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/>
              <a:defRPr/>
            </a:pPr>
            <a:r>
              <a:rPr lang="en-US" sz="2000" dirty="0"/>
              <a:t>Access the first item from both sequences.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/>
              <a:defRPr/>
            </a:pPr>
            <a:r>
              <a:rPr lang="en-US" sz="2000" dirty="0"/>
              <a:t>While not finished with either sequence</a:t>
            </a:r>
          </a:p>
          <a:p>
            <a:pPr marL="739775" lvl="2" indent="-339725"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alphaLcPeriod"/>
              <a:defRPr/>
            </a:pPr>
            <a:r>
              <a:rPr lang="en-US" sz="1800" dirty="0"/>
              <a:t>Compare the current items from the two sequences, copy the smaller current item to the output sequence, and access the next item from the input sequence whose item was copied.</a:t>
            </a:r>
          </a:p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 startAt="3"/>
              <a:defRPr/>
            </a:pPr>
            <a:r>
              <a:rPr lang="en-US" sz="2000" dirty="0"/>
              <a:t>Copy any remaining items from the first sequence to the output sequence.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 startAt="3"/>
              <a:defRPr/>
            </a:pPr>
            <a:r>
              <a:rPr lang="en-US" sz="2000" dirty="0"/>
              <a:t>Copy any remaining items from the second sequence to the output sequence.</a:t>
            </a:r>
            <a:endParaRPr lang="en-US" sz="2000" dirty="0">
              <a:latin typeface="Tw Cen MT" pitchFamily="34" charset="0"/>
              <a:cs typeface="Courier New" pitchFamily="49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DE3AD5FF-C176-0EBB-EC78-417155E88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504604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8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4100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We can modify merging to sort a single, unsorted list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Split the list into two halves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left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right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Merge the two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389398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13665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This algorithm can be written recursively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If the list has only a single element, return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first half of the list in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second half of the table in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Call the merge function with </a:t>
            </a:r>
            <a:r>
              <a:rPr lang="en-US" b="1" i="1" dirty="0"/>
              <a:t>left</a:t>
            </a:r>
            <a:r>
              <a:rPr lang="en-US" dirty="0"/>
              <a:t> and </a:t>
            </a:r>
            <a:r>
              <a:rPr lang="en-US" b="1" i="1" dirty="0"/>
              <a:t>right</a:t>
            </a:r>
            <a:r>
              <a:rPr lang="en-US" dirty="0"/>
              <a:t> as the input sequences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Return the merged list.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1445145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674" name="Group 40"/>
          <p:cNvGrpSpPr>
            <a:grpSpLocks/>
          </p:cNvGrpSpPr>
          <p:nvPr/>
        </p:nvGrpSpPr>
        <p:grpSpPr bwMode="auto">
          <a:xfrm>
            <a:off x="4302125" y="1905000"/>
            <a:ext cx="3619500" cy="457200"/>
            <a:chOff x="940761" y="3218432"/>
            <a:chExt cx="3619500" cy="457200"/>
          </a:xfrm>
        </p:grpSpPr>
        <p:grpSp>
          <p:nvGrpSpPr>
            <p:cNvPr id="28470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470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91" name="Rectangle 90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86" name="Group 8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87" name="Rectangle 8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132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46561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51133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55705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60277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6475413" y="1947862"/>
            <a:ext cx="63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69183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3755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395935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19 0.00162 -0.01562 0.00255 C -0.02226 0.00393 -0.0345 0.0081 -0.0414 0.01042 C -0.04531 0.01343 -0.04934 0.01597 -0.05312 0.01968 C -0.05481 0.0213 -0.05625 0.02361 -0.05755 0.02616 C -0.06289 0.03634 -0.06783 0.04699 -0.07304 0.05741 C -0.07513 0.06181 -0.07955 0.0706 -0.07955 0.07083 C -0.08151 0.07917 -0.08098 0.07593 -0.08255 0.08611 C -0.08281 0.08796 -0.08307 0.08958 -0.08333 0.09143 C -0.08385 0.09653 -0.08398 0.10185 -0.08476 0.10718 C -0.08554 0.11227 -0.08554 0.11806 -0.08697 0.12268 L -0.08984 0.13333 " pathEditMode="relative" rAng="0" ptsTypes="AAAAAAAAAA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8 0.01944 0.05716 0.01852 0.0638 0.02569 C 0.06498 0.02708 0.06641 0.02801 0.06745 0.02963 C 0.06901 0.03194 0.07045 0.03403 0.07188 0.03634 C 0.0724 0.03704 0.07292 0.03796 0.07344 0.03889 C 0.07487 0.0412 0.07657 0.04282 0.07774 0.04537 C 0.08125 0.05255 0.08737 0.06759 0.08737 0.06782 C 0.08841 0.075 0.08815 0.07268 0.0888 0.08194 C 0.08907 0.08588 0.08946 0.08981 0.08959 0.09375 C 0.08972 0.10694 0.08959 0.11991 0.08959 0.1331 " pathEditMode="relative" rAng="0" ptsTypes="AAAAAAAAAAAAA">
                                      <p:cBhvr>
                                        <p:cTn id="2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7 0.01944 0.05716 0.01852 0.0638 0.02569 C 0.06498 0.02708 0.06641 0.02801 0.06745 0.02963 C 0.06901 0.03194 0.07044 0.03403 0.07188 0.03634 C 0.0724 0.03704 0.07292 0.03796 0.07344 0.03889 C 0.07487 0.0412 0.07656 0.04282 0.07774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9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31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5" grpId="0"/>
      <p:bldP spid="96" grpId="0"/>
      <p:bldP spid="97" grpId="0"/>
      <p:bldP spid="99" grpId="0"/>
      <p:bldP spid="100" grpId="0"/>
      <p:bldP spid="101" grpId="0"/>
      <p:bldP spid="1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5699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572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572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5700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5714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5715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121025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639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0211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4783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90709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4 -0.00254 -0.03034 -0.00162 C -0.0362 0.00162 -0.03867 0.00417 -0.04323 0.00926 C -0.04401 0.00996 -0.04479 0.01111 -0.04557 0.01181 C -0.04726 0.01366 -0.04909 0.01528 -0.05078 0.01736 C -0.05286 0.01968 -0.05456 0.02338 -0.0569 0.02523 C -0.06458 0.03218 -0.06107 0.02848 -0.06745 0.03611 C -0.06797 0.0375 -0.06836 0.03912 -0.06901 0.04005 C -0.07448 0.04861 -0.07279 0.0419 -0.07734 0.05232 C -0.07864 0.05533 -0.07917 0.05926 -0.07956 0.06297 C -0.08151 0.07848 -0.0793 0.06204 -0.08112 0.07523 C -0.08138 0.08542 -0.08138 0.09584 -0.0819 0.10602 C -0.0819 0.10741 -0.08229 0.1088 -0.08255 0.11019 C -0.08529 0.12292 -0.0832 0.11181 -0.08489 0.12084 C -0.08568 0.13125 -0.08489 0.12755 -0.08633 0.1331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5 -0.00254 -0.03034 -0.00162 C -0.0362 0.00162 -0.03867 0.00417 -0.04323 0.00926 C -0.04401 0.00996 -0.04479 0.01111 -0.04557 0.01181 C -0.04727 0.01366 -0.04909 0.01528 -0.05078 0.01736 C -0.05287 0.01968 -0.05456 0.02338 -0.0569 0.02523 C -0.06458 0.03218 -0.06107 0.02848 -0.06745 0.03611 C -0.06797 0.0375 -0.06836 0.03912 -0.06901 0.04005 C -0.07448 0.04861 -0.07279 0.0419 -0.07734 0.05232 C -0.07865 0.05533 -0.07917 0.05926 -0.07956 0.06297 C -0.08151 0.07848 -0.0793 0.06204 -0.08112 0.07523 C -0.08138 0.08542 -0.08138 0.09584 -0.0819 0.10602 C -0.0819 0.10741 -0.08229 0.1088 -0.08255 0.11019 C -0.08529 0.12292 -0.0832 0.11181 -0.0849 0.12084 C -0.08568 0.13125 -0.0849 0.12755 -0.08633 0.1331 " pathEditMode="relative" rAng="0" ptsTypes="AAAAAAAAAAAAAAA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138</TotalTime>
  <Words>772</Words>
  <Application>Microsoft Office PowerPoint</Application>
  <PresentationFormat>Widescreen</PresentationFormat>
  <Paragraphs>419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Courier New</vt:lpstr>
      <vt:lpstr>Trebuchet MS</vt:lpstr>
      <vt:lpstr>Tw Cen MT</vt:lpstr>
      <vt:lpstr>Wingdings 3</vt:lpstr>
      <vt:lpstr>Facet</vt:lpstr>
      <vt:lpstr>PowerPoint Presentation</vt:lpstr>
      <vt:lpstr>Merge Sort</vt:lpstr>
      <vt:lpstr>Merge sort</vt:lpstr>
      <vt:lpstr>Merging</vt:lpstr>
      <vt:lpstr>Merge Algorithm</vt:lpstr>
      <vt:lpstr>Recursive Merge Sort</vt:lpstr>
      <vt:lpstr>Recursive 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 Sort</dc:title>
  <dc:creator>Tom Stephens</dc:creator>
  <cp:lastModifiedBy>Tom Stephens</cp:lastModifiedBy>
  <cp:revision>3</cp:revision>
  <dcterms:created xsi:type="dcterms:W3CDTF">2023-07-19T19:58:37Z</dcterms:created>
  <dcterms:modified xsi:type="dcterms:W3CDTF">2024-03-06T20:49:24Z</dcterms:modified>
</cp:coreProperties>
</file>