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694" r:id="rId2"/>
  </p:sldMasterIdLst>
  <p:sldIdLst>
    <p:sldId id="301" r:id="rId3"/>
    <p:sldId id="302" r:id="rId4"/>
    <p:sldId id="303" r:id="rId5"/>
    <p:sldId id="298" r:id="rId6"/>
    <p:sldId id="289" r:id="rId7"/>
    <p:sldId id="256" r:id="rId8"/>
    <p:sldId id="257" r:id="rId9"/>
    <p:sldId id="258" r:id="rId10"/>
    <p:sldId id="259" r:id="rId11"/>
    <p:sldId id="261" r:id="rId12"/>
    <p:sldId id="262" r:id="rId13"/>
    <p:sldId id="263" r:id="rId14"/>
    <p:sldId id="282" r:id="rId15"/>
    <p:sldId id="264" r:id="rId16"/>
    <p:sldId id="265" r:id="rId17"/>
    <p:sldId id="260" r:id="rId18"/>
    <p:sldId id="266" r:id="rId19"/>
    <p:sldId id="283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84" r:id="rId28"/>
    <p:sldId id="274" r:id="rId29"/>
    <p:sldId id="275" r:id="rId30"/>
    <p:sldId id="276" r:id="rId31"/>
    <p:sldId id="277" r:id="rId32"/>
    <p:sldId id="285" r:id="rId33"/>
    <p:sldId id="278" r:id="rId34"/>
    <p:sldId id="279" r:id="rId35"/>
    <p:sldId id="280" r:id="rId36"/>
    <p:sldId id="281" r:id="rId37"/>
    <p:sldId id="286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6227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0278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039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2069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7991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2999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9802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1565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4902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268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108838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00965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86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0141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0250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966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458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tree with roots and a rainbow&#10;&#10;Description automatically generated">
            <a:extLst>
              <a:ext uri="{FF2B5EF4-FFF2-40B4-BE49-F238E27FC236}">
                <a16:creationId xmlns:a16="http://schemas.microsoft.com/office/drawing/2014/main" id="{C257E0CD-0984-4EEC-BFC6-D0045533FB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5169" y="0"/>
            <a:ext cx="450166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160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06DC4-FC13-1A00-401C-768A29719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 non-terminals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F5B1F-3EE2-04D4-4860-696429DCE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other nodes are called </a:t>
            </a:r>
            <a:r>
              <a:rPr lang="en-US" b="1" dirty="0"/>
              <a:t>non-terminals</a:t>
            </a:r>
            <a:r>
              <a:rPr lang="en-US" dirty="0"/>
              <a:t> and contain only tags (typically a phrase type). The tag describes the phrase in the leaves under them.</a:t>
            </a:r>
          </a:p>
          <a:p>
            <a:pPr lvl="1"/>
            <a:r>
              <a:rPr lang="en-US" b="1" dirty="0"/>
              <a:t>S</a:t>
            </a:r>
            <a:r>
              <a:rPr lang="en-US" dirty="0"/>
              <a:t>: sentence (e.g. "This is a book")</a:t>
            </a:r>
          </a:p>
          <a:p>
            <a:pPr lvl="1"/>
            <a:r>
              <a:rPr lang="en-US" b="1" dirty="0"/>
              <a:t>NP</a:t>
            </a:r>
            <a:r>
              <a:rPr lang="en-US" dirty="0"/>
              <a:t>: noun phrase (e.g. "This", "a book")</a:t>
            </a:r>
          </a:p>
          <a:p>
            <a:pPr lvl="1"/>
            <a:r>
              <a:rPr lang="en-US" b="1" dirty="0"/>
              <a:t>VP</a:t>
            </a:r>
            <a:r>
              <a:rPr lang="en-US" dirty="0"/>
              <a:t>: verb phrase (e.g. "is a book")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8BADD9B-3576-F707-3419-FADB0DFE13AB}"/>
              </a:ext>
            </a:extLst>
          </p:cNvPr>
          <p:cNvSpPr txBox="1">
            <a:spLocks/>
          </p:cNvSpPr>
          <p:nvPr/>
        </p:nvSpPr>
        <p:spPr>
          <a:xfrm>
            <a:off x="677334" y="4400662"/>
            <a:ext cx="5418666" cy="21698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err="1"/>
              <a:t>Other</a:t>
            </a:r>
            <a:r>
              <a:rPr lang="fr-FR" dirty="0"/>
              <a:t> non-</a:t>
            </a:r>
            <a:r>
              <a:rPr lang="fr-FR" dirty="0" err="1"/>
              <a:t>terminals</a:t>
            </a:r>
            <a:r>
              <a:rPr lang="fr-FR" dirty="0"/>
              <a:t>: </a:t>
            </a:r>
            <a:r>
              <a:rPr lang="fr-FR" b="1" dirty="0"/>
              <a:t>SQ</a:t>
            </a:r>
            <a:r>
              <a:rPr lang="fr-FR" dirty="0"/>
              <a:t> (question), </a:t>
            </a:r>
            <a:r>
              <a:rPr lang="fr-FR" b="1" dirty="0"/>
              <a:t>PP</a:t>
            </a:r>
            <a:r>
              <a:rPr lang="fr-FR" dirty="0"/>
              <a:t> (</a:t>
            </a:r>
            <a:r>
              <a:rPr lang="fr-FR" dirty="0" err="1"/>
              <a:t>prepositional</a:t>
            </a:r>
            <a:r>
              <a:rPr lang="fr-FR" dirty="0"/>
              <a:t> phrase), </a:t>
            </a:r>
            <a:r>
              <a:rPr lang="fr-FR" b="1" dirty="0"/>
              <a:t>ADVP</a:t>
            </a:r>
            <a:r>
              <a:rPr lang="fr-FR" dirty="0"/>
              <a:t> (</a:t>
            </a:r>
            <a:r>
              <a:rPr lang="fr-FR" dirty="0" err="1"/>
              <a:t>adverb</a:t>
            </a:r>
            <a:r>
              <a:rPr lang="fr-FR" dirty="0"/>
              <a:t> phrase)... </a:t>
            </a:r>
            <a:endParaRPr lang="en-US" dirty="0"/>
          </a:p>
        </p:txBody>
      </p:sp>
      <p:pic>
        <p:nvPicPr>
          <p:cNvPr id="6" name="Picture 5" descr="A diagram of a tree&#10;&#10;Description automatically generated">
            <a:extLst>
              <a:ext uri="{FF2B5EF4-FFF2-40B4-BE49-F238E27FC236}">
                <a16:creationId xmlns:a16="http://schemas.microsoft.com/office/drawing/2014/main" id="{A7EBCC99-01FB-3E84-D471-46E3B8D21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660559"/>
            <a:ext cx="4371102" cy="3587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782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27D89-E32C-88FD-B0A7-2A2DF5A99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syntax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50EC8-82C5-7867-2D1E-B80AF4C67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"Is that a big bug or a little bug?"</a:t>
            </a:r>
          </a:p>
        </p:txBody>
      </p:sp>
      <p:pic>
        <p:nvPicPr>
          <p:cNvPr id="5" name="Picture 4" descr="A diagram of a network&#10;&#10;Description automatically generated">
            <a:extLst>
              <a:ext uri="{FF2B5EF4-FFF2-40B4-BE49-F238E27FC236}">
                <a16:creationId xmlns:a16="http://schemas.microsoft.com/office/drawing/2014/main" id="{9BA8FE08-B8C3-A0EC-641A-EA89963894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116" y="2789451"/>
            <a:ext cx="10877550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3067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27D89-E32C-88FD-B0A7-2A2DF5A99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syntax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50EC8-82C5-7867-2D1E-B80AF4C67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"I've never seen such a cute kangaroo."</a:t>
            </a:r>
          </a:p>
        </p:txBody>
      </p:sp>
      <p:pic>
        <p:nvPicPr>
          <p:cNvPr id="6" name="Picture 5" descr="A diagram of a network&#10;&#10;Description automatically generated">
            <a:extLst>
              <a:ext uri="{FF2B5EF4-FFF2-40B4-BE49-F238E27FC236}">
                <a16:creationId xmlns:a16="http://schemas.microsoft.com/office/drawing/2014/main" id="{4F4E4A0B-A98C-9777-0FD1-77D284A2AE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600914"/>
            <a:ext cx="9229725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9016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98A67-82DF-2C2C-A468-3A27A1032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D907B-F7EC-E091-A1FA-CA8467D2C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5393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4C847-4D19-6CB8-9E5A-72855B654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 representation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114182-5BD2-BF3E-2086-06C6B5CD49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985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045A8E-23C6-B6D6-2D66-084A0EF3C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tree abstraction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7CB646-9444-6908-02D2-F53365D8A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5299260" cy="4110962"/>
          </a:xfrm>
        </p:spPr>
        <p:txBody>
          <a:bodyPr/>
          <a:lstStyle/>
          <a:p>
            <a:r>
              <a:rPr lang="en-US" dirty="0"/>
              <a:t>The label of non-terminals will be just the tag: "</a:t>
            </a:r>
            <a:r>
              <a:rPr lang="en-US" b="1" dirty="0"/>
              <a:t>S</a:t>
            </a:r>
            <a:r>
              <a:rPr lang="en-US" dirty="0"/>
              <a:t>", "</a:t>
            </a:r>
            <a:r>
              <a:rPr lang="en-US" b="1" dirty="0"/>
              <a:t>NP</a:t>
            </a:r>
            <a:r>
              <a:rPr lang="en-US" dirty="0"/>
              <a:t>", "</a:t>
            </a:r>
            <a:r>
              <a:rPr lang="en-US" b="1" dirty="0"/>
              <a:t>VP</a:t>
            </a:r>
            <a:r>
              <a:rPr lang="en-US" dirty="0"/>
              <a:t>".</a:t>
            </a:r>
          </a:p>
          <a:p>
            <a:r>
              <a:rPr lang="en-US" dirty="0"/>
              <a:t>The label of terminals will be a list of the tag and the word itself:</a:t>
            </a:r>
          </a:p>
          <a:p>
            <a:pPr lvl="1"/>
            <a:r>
              <a:rPr lang="en-US" dirty="0"/>
              <a:t>["</a:t>
            </a:r>
            <a:r>
              <a:rPr lang="en-US" b="1" dirty="0"/>
              <a:t>NN</a:t>
            </a:r>
            <a:r>
              <a:rPr lang="en-US" dirty="0"/>
              <a:t>", "</a:t>
            </a:r>
            <a:r>
              <a:rPr lang="en-US" b="1" dirty="0"/>
              <a:t>This</a:t>
            </a:r>
            <a:r>
              <a:rPr lang="en-US" dirty="0"/>
              <a:t>"]</a:t>
            </a:r>
          </a:p>
          <a:p>
            <a:pPr lvl="1"/>
            <a:r>
              <a:rPr lang="en-US" dirty="0"/>
              <a:t>["</a:t>
            </a:r>
            <a:r>
              <a:rPr lang="en-US" b="1" dirty="0"/>
              <a:t>COP</a:t>
            </a:r>
            <a:r>
              <a:rPr lang="en-US" dirty="0"/>
              <a:t>", "</a:t>
            </a:r>
            <a:r>
              <a:rPr lang="en-US" b="1" dirty="0"/>
              <a:t>is</a:t>
            </a:r>
            <a:r>
              <a:rPr lang="en-US" dirty="0"/>
              <a:t>"]</a:t>
            </a:r>
          </a:p>
          <a:p>
            <a:pPr lvl="1"/>
            <a:r>
              <a:rPr lang="en-US" dirty="0"/>
              <a:t>["</a:t>
            </a:r>
            <a:r>
              <a:rPr lang="en-US" b="1" dirty="0"/>
              <a:t>DT</a:t>
            </a:r>
            <a:r>
              <a:rPr lang="en-US" dirty="0"/>
              <a:t>", "</a:t>
            </a:r>
            <a:r>
              <a:rPr lang="en-US" b="1" dirty="0"/>
              <a:t>a</a:t>
            </a:r>
            <a:r>
              <a:rPr lang="en-US" dirty="0"/>
              <a:t>"]</a:t>
            </a:r>
          </a:p>
          <a:p>
            <a:pPr lvl="1"/>
            <a:r>
              <a:rPr lang="en-US" dirty="0"/>
              <a:t>["</a:t>
            </a:r>
            <a:r>
              <a:rPr lang="en-US" b="1" dirty="0"/>
              <a:t>NN</a:t>
            </a:r>
            <a:r>
              <a:rPr lang="en-US" dirty="0"/>
              <a:t>", "</a:t>
            </a:r>
            <a:r>
              <a:rPr lang="en-US" b="1" dirty="0"/>
              <a:t>book</a:t>
            </a:r>
            <a:r>
              <a:rPr lang="en-US" dirty="0"/>
              <a:t>"]</a:t>
            </a:r>
          </a:p>
        </p:txBody>
      </p:sp>
      <p:pic>
        <p:nvPicPr>
          <p:cNvPr id="7" name="Picture 6" descr="A diagram of a tree&#10;&#10;Description automatically generated">
            <a:extLst>
              <a:ext uri="{FF2B5EF4-FFF2-40B4-BE49-F238E27FC236}">
                <a16:creationId xmlns:a16="http://schemas.microsoft.com/office/drawing/2014/main" id="{C3F5EDE7-C006-A7BC-1403-99DF92D137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8965" y="1930400"/>
            <a:ext cx="4251079" cy="348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1497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21D74-1AB6-E4CD-703F-AA8F3A478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tree() version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8D6C2-44E6-3D10-6B68-0AAF71BD1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74790B-3937-1034-95C9-2A008C161205}"/>
              </a:ext>
            </a:extLst>
          </p:cNvPr>
          <p:cNvSpPr txBox="1"/>
          <p:nvPr/>
        </p:nvSpPr>
        <p:spPr>
          <a:xfrm>
            <a:off x="1000542" y="1930400"/>
            <a:ext cx="5871598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tree("S", [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tree("NP", [tree(["NN", "this"])]),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tree("VP", [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tree(["COP", "is"]),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tree("NP", [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tree(["DT", "a"]),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tree(["NN", "book"])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])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])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])</a:t>
            </a:r>
          </a:p>
        </p:txBody>
      </p:sp>
      <p:pic>
        <p:nvPicPr>
          <p:cNvPr id="6" name="Picture 5" descr="A diagram of a tree&#10;&#10;Description automatically generated">
            <a:extLst>
              <a:ext uri="{FF2B5EF4-FFF2-40B4-BE49-F238E27FC236}">
                <a16:creationId xmlns:a16="http://schemas.microsoft.com/office/drawing/2014/main" id="{CC9A4D4C-2090-C82D-3029-B181FA5F57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2140" y="1930399"/>
            <a:ext cx="4251079" cy="348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015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883F8-EF13-3452-1C39-43333E729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abstractions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242E2-E776-F357-07E9-7D0A87575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1381F1-ED15-8F94-DA82-0D19E4E8AC03}"/>
              </a:ext>
            </a:extLst>
          </p:cNvPr>
          <p:cNvSpPr txBox="1"/>
          <p:nvPr/>
        </p:nvSpPr>
        <p:spPr>
          <a:xfrm>
            <a:off x="1000542" y="1930400"/>
            <a:ext cx="8273460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phrase(tag, branches):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tree(tag, branches)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word(tag, text):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tree([tag, text])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text(word):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label(word)[1]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tag(t):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the tag of a phrase or word."""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is_leaf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label(t)[0]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label(t)</a:t>
            </a:r>
          </a:p>
        </p:txBody>
      </p:sp>
    </p:spTree>
    <p:extLst>
      <p:ext uri="{BB962C8B-B14F-4D97-AF65-F5344CB8AC3E}">
        <p14:creationId xmlns:p14="http://schemas.microsoft.com/office/powerpoint/2010/main" val="1008377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71E1C-E5C9-E08B-C201-2A038F96C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38337-99DE-48A0-2FDB-D26EEB3D2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0048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1D284-A553-8D08-04F0-BBD0B6680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Languages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DDAB50-2140-5EDD-0CDB-992228FDA5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086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045547-5191-12EB-D44C-636F91F09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mutation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5879D5-39D9-0FBB-02DF-70126BFD77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7278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92867-56E2-ABD3-D4A9-8E5C98A3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Levels of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7D55C-4A06-6520-A104-B6A45DA92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/>
              <a:t>High-level programming language</a:t>
            </a:r>
          </a:p>
          <a:p>
            <a:pPr marL="0" indent="0" algn="ctr">
              <a:buNone/>
            </a:pPr>
            <a:r>
              <a:rPr lang="en-US" sz="2400" dirty="0"/>
              <a:t>(Python, C++, JavaScript)</a:t>
            </a:r>
          </a:p>
          <a:p>
            <a:pPr marL="0" indent="0" algn="ctr">
              <a:buNone/>
            </a:pPr>
            <a:r>
              <a:rPr lang="en-US" sz="2400" dirty="0"/>
              <a:t>⬇</a:t>
            </a:r>
          </a:p>
          <a:p>
            <a:pPr marL="0" indent="0" algn="ctr">
              <a:buNone/>
            </a:pPr>
            <a:r>
              <a:rPr lang="en-US" sz="2400" b="1" dirty="0"/>
              <a:t>Assembly language</a:t>
            </a:r>
          </a:p>
          <a:p>
            <a:pPr marL="0" indent="0" algn="ctr">
              <a:buNone/>
            </a:pPr>
            <a:r>
              <a:rPr lang="en-US" sz="2400" dirty="0"/>
              <a:t>(Hardware-specific)</a:t>
            </a:r>
          </a:p>
          <a:p>
            <a:pPr marL="0" indent="0" algn="ctr">
              <a:buNone/>
            </a:pPr>
            <a:r>
              <a:rPr lang="en-US" sz="2400" dirty="0"/>
              <a:t>⬇</a:t>
            </a:r>
          </a:p>
          <a:p>
            <a:pPr marL="0" indent="0" algn="ctr">
              <a:buNone/>
            </a:pPr>
            <a:r>
              <a:rPr lang="en-US" sz="2400" b="1" dirty="0"/>
              <a:t>Machine language</a:t>
            </a:r>
          </a:p>
          <a:p>
            <a:pPr marL="0" indent="0" algn="ctr">
              <a:buNone/>
            </a:pPr>
            <a:r>
              <a:rPr lang="en-US" sz="2400" dirty="0"/>
              <a:t>(Hardware-specific)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6580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3D9D3-A198-7913-29D9-31A7297A3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Machine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55068-745D-4A11-F81E-71F8FA878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09764"/>
          </a:xfrm>
        </p:spPr>
        <p:txBody>
          <a:bodyPr/>
          <a:lstStyle/>
          <a:p>
            <a:r>
              <a:rPr lang="en-US" dirty="0"/>
              <a:t>The language of the machine is all 1s and 0s, often specifying the action and the memory address to act on: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3200" dirty="0"/>
          </a:p>
          <a:p>
            <a:r>
              <a:rPr lang="en-US" dirty="0"/>
              <a:t>Code is executed directly by the hardware.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AD3BFA-3D82-3DC8-DD60-51D8BBE19C2F}"/>
              </a:ext>
            </a:extLst>
          </p:cNvPr>
          <p:cNvSpPr txBox="1"/>
          <p:nvPr/>
        </p:nvSpPr>
        <p:spPr>
          <a:xfrm>
            <a:off x="1000542" y="2634570"/>
            <a:ext cx="8273460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00000100 10000010  # Load data in 10000010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00000001 10000001  # Subtract data at 10000001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00000101 10000100  # Store result in 10000100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00001011 10000100  # Etc..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00001101 00010000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00010100 00000010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00000101 10000011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00001111 00000000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00010100 00000011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00000101 10000011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00001111 00000000</a:t>
            </a:r>
          </a:p>
        </p:txBody>
      </p:sp>
    </p:spTree>
    <p:extLst>
      <p:ext uri="{BB962C8B-B14F-4D97-AF65-F5344CB8AC3E}">
        <p14:creationId xmlns:p14="http://schemas.microsoft.com/office/powerpoint/2010/main" val="3066019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C34EF-21BE-2135-CDAE-4B0DBF604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93B79-E1D2-6808-B151-115A4681A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Assembly language was introduced for (slightly) easier programming.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A86D887-4FF2-100C-2A78-E9C93BCBDF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356621"/>
              </p:ext>
            </p:extLst>
          </p:nvPr>
        </p:nvGraphicFramePr>
        <p:xfrm>
          <a:off x="1866507" y="2473051"/>
          <a:ext cx="6338303" cy="3703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16426">
                  <a:extLst>
                    <a:ext uri="{9D8B030D-6E8A-4147-A177-3AD203B41FA5}">
                      <a16:colId xmlns:a16="http://schemas.microsoft.com/office/drawing/2014/main" val="104115072"/>
                    </a:ext>
                  </a:extLst>
                </a:gridCol>
                <a:gridCol w="552375">
                  <a:extLst>
                    <a:ext uri="{9D8B030D-6E8A-4147-A177-3AD203B41FA5}">
                      <a16:colId xmlns:a16="http://schemas.microsoft.com/office/drawing/2014/main" val="423687618"/>
                    </a:ext>
                  </a:extLst>
                </a:gridCol>
                <a:gridCol w="3069502">
                  <a:extLst>
                    <a:ext uri="{9D8B030D-6E8A-4147-A177-3AD203B41FA5}">
                      <a16:colId xmlns:a16="http://schemas.microsoft.com/office/drawing/2014/main" val="202090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Machine code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Assembly code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920826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710261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00000100 10000010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00000001 10000001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00000101 10000100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00001011 10000100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00001101 00010000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00010100 00000010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00000101 10000011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00001111 00000000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00010100 00000011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00000101 10000011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00001111 00000000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LOD Y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SUB X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 T1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CPL T1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JMZ 16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LOD #2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 Z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HLT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LOD #3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 Z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HLT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266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21681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41AFD-9AA1-F841-C554-0018DA5BA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Higher-level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9CD0A-3BE7-564D-E2FF-39C3078FD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Higher level languages:</a:t>
            </a:r>
          </a:p>
          <a:p>
            <a:pPr lvl="1"/>
            <a:r>
              <a:rPr lang="en-US" dirty="0"/>
              <a:t>provide means of abstraction such as naming, function definition, and objects</a:t>
            </a:r>
          </a:p>
          <a:p>
            <a:pPr lvl="1"/>
            <a:r>
              <a:rPr lang="en-US" dirty="0"/>
              <a:t>abstract away system details to be independent of hardware and operating system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Statements &amp; expressions are either </a:t>
            </a:r>
            <a:r>
              <a:rPr lang="en-US" b="1" dirty="0"/>
              <a:t>interpreted</a:t>
            </a:r>
            <a:r>
              <a:rPr lang="en-US" dirty="0"/>
              <a:t> by another program or </a:t>
            </a:r>
            <a:r>
              <a:rPr lang="en-US" b="1" dirty="0"/>
              <a:t>compiled</a:t>
            </a:r>
            <a:r>
              <a:rPr lang="en-US" dirty="0"/>
              <a:t> (translated) into a lower-level language.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5F888D-5D70-B486-BCF0-817388D0D1C8}"/>
              </a:ext>
            </a:extLst>
          </p:cNvPr>
          <p:cNvSpPr txBox="1"/>
          <p:nvPr/>
        </p:nvSpPr>
        <p:spPr>
          <a:xfrm>
            <a:off x="1000542" y="3690372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 = y – x</a:t>
            </a:r>
          </a:p>
          <a:p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y:</a:t>
            </a:r>
          </a:p>
          <a:p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z = 2</a:t>
            </a:r>
          </a:p>
          <a:p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z = 3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7755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D4DE2-D6C1-CEF0-2888-432AF5238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Compiled vs. interpreted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9355A-2813-40D0-B294-736D77836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a program is </a:t>
            </a:r>
            <a:r>
              <a:rPr lang="en-US" b="1" dirty="0"/>
              <a:t>compiled</a:t>
            </a:r>
            <a:r>
              <a:rPr lang="en-US" dirty="0"/>
              <a:t>, the source code is translated into machine code, and that code can be distributed and run repeatedly.</a:t>
            </a:r>
          </a:p>
          <a:p>
            <a:pPr marL="400050" lvl="1" indent="0"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sz="2000" b="1" dirty="0"/>
              <a:t>Source code → Compiler → Machine code → Output</a:t>
            </a:r>
          </a:p>
          <a:p>
            <a:r>
              <a:rPr lang="en-US" dirty="0"/>
              <a:t>When a program is </a:t>
            </a:r>
            <a:r>
              <a:rPr lang="en-US" b="1" dirty="0"/>
              <a:t>interpreted</a:t>
            </a:r>
            <a:r>
              <a:rPr lang="en-US" dirty="0"/>
              <a:t>, an interpreter runs the source code directly (without compiling it first).</a:t>
            </a:r>
          </a:p>
          <a:p>
            <a:pPr marL="400050" lvl="1" indent="0"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sz="2000" b="1" dirty="0"/>
              <a:t>Source code → Interpreter → Output</a:t>
            </a:r>
          </a:p>
          <a:p>
            <a:r>
              <a:rPr lang="en-US" dirty="0"/>
              <a:t>In its most popular implementation (</a:t>
            </a:r>
            <a:r>
              <a:rPr lang="en-US" dirty="0" err="1"/>
              <a:t>CPython</a:t>
            </a:r>
            <a:r>
              <a:rPr lang="en-US" dirty="0"/>
              <a:t>), Python programs are interpreted but have a compile step:</a:t>
            </a:r>
          </a:p>
          <a:p>
            <a:pPr marL="400050" lvl="1" indent="0">
              <a:spcBef>
                <a:spcPts val="1800"/>
              </a:spcBef>
              <a:buNone/>
            </a:pPr>
            <a:r>
              <a:rPr lang="en-US" sz="2000" b="1" dirty="0"/>
              <a:t>Source code → Compiler → Bytecode → Virtual Machine → Output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546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DA12B-2F49-4FE7-B5B6-C62EBBA90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Phases of an interpreter/compiler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4BC3D-6C55-822B-4A3C-960B56D035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order to either interpret or compile source code, a program must be written that understands that source code.</a:t>
            </a:r>
          </a:p>
          <a:p>
            <a:r>
              <a:rPr lang="en-US" dirty="0"/>
              <a:t>Typical phases of understanding:</a:t>
            </a:r>
          </a:p>
          <a:p>
            <a:pPr marL="400050" lvl="1" indent="0">
              <a:buNone/>
            </a:pPr>
            <a:r>
              <a:rPr lang="en-US" sz="2000" b="1" dirty="0"/>
              <a:t>Source code → </a:t>
            </a:r>
            <a:r>
              <a:rPr lang="en-US" sz="2000" b="1" dirty="0" err="1"/>
              <a:t>Lexing</a:t>
            </a:r>
            <a:r>
              <a:rPr lang="en-US" sz="2000" b="1" dirty="0"/>
              <a:t> → Parsing → Abstract Syntax Tree</a:t>
            </a:r>
          </a:p>
          <a:p>
            <a:endParaRPr lang="en-US" sz="2200" dirty="0"/>
          </a:p>
          <a:p>
            <a:r>
              <a:rPr lang="en-US" sz="2200" dirty="0"/>
              <a:t>We'll come back to this after we talk about the Calculator Language</a:t>
            </a:r>
          </a:p>
        </p:txBody>
      </p:sp>
    </p:spTree>
    <p:extLst>
      <p:ext uri="{BB962C8B-B14F-4D97-AF65-F5344CB8AC3E}">
        <p14:creationId xmlns:p14="http://schemas.microsoft.com/office/powerpoint/2010/main" val="297052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DA33B-995A-F4EB-E458-4CE56CB56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EE3F4-A8DD-062A-6236-C57552D18D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2464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03A92-0D9F-CC98-DCEB-3F9E702AE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Calculator Language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8363B7-FFA6-5F75-1E24-8B2E9FD2A3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3405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DFB3B-5036-D009-3729-DC61467E0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What's in a language?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B5C3AD-7C14-E906-6DDA-4041D2EBA7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programming language has:</a:t>
            </a:r>
          </a:p>
          <a:p>
            <a:pPr lvl="1"/>
            <a:r>
              <a:rPr lang="en-US" b="1" dirty="0"/>
              <a:t>Syntax</a:t>
            </a:r>
            <a:r>
              <a:rPr lang="en-US" dirty="0"/>
              <a:t>: The legal statements and expressions in the language</a:t>
            </a:r>
          </a:p>
          <a:p>
            <a:pPr lvl="1"/>
            <a:r>
              <a:rPr lang="en-US" b="1" dirty="0"/>
              <a:t>Semantics</a:t>
            </a:r>
            <a:r>
              <a:rPr lang="en-US" dirty="0"/>
              <a:t>: The execution/evaluation rule for those statements and expressions </a:t>
            </a:r>
          </a:p>
          <a:p>
            <a:r>
              <a:rPr lang="en-US" dirty="0"/>
              <a:t>To create a new programming language, you either need a:</a:t>
            </a:r>
          </a:p>
          <a:p>
            <a:pPr lvl="1"/>
            <a:r>
              <a:rPr lang="en-US" b="1" dirty="0"/>
              <a:t>Specification</a:t>
            </a:r>
            <a:r>
              <a:rPr lang="en-US" dirty="0"/>
              <a:t>: A document describe the precise syntax and semantics of the language</a:t>
            </a:r>
          </a:p>
          <a:p>
            <a:pPr lvl="1"/>
            <a:r>
              <a:rPr lang="en-US" b="1" dirty="0"/>
              <a:t>Canonical Implementation</a:t>
            </a:r>
            <a:r>
              <a:rPr lang="en-US" dirty="0"/>
              <a:t>: An interpreter or compiler for the language </a:t>
            </a:r>
          </a:p>
        </p:txBody>
      </p:sp>
    </p:spTree>
    <p:extLst>
      <p:ext uri="{BB962C8B-B14F-4D97-AF65-F5344CB8AC3E}">
        <p14:creationId xmlns:p14="http://schemas.microsoft.com/office/powerpoint/2010/main" val="28061054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F324D-FAB9-A419-08DE-E510CC575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Calculator language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EC89B-2EBB-0EFB-D7AF-1C5618CCD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951298" cy="4110962"/>
          </a:xfrm>
        </p:spPr>
        <p:txBody>
          <a:bodyPr/>
          <a:lstStyle/>
          <a:p>
            <a:r>
              <a:rPr lang="en-US" dirty="0"/>
              <a:t>The Calculator language has primitive expressions and call expressions. (That's it!)</a:t>
            </a:r>
          </a:p>
          <a:p>
            <a:r>
              <a:rPr lang="en-US" dirty="0"/>
              <a:t>A </a:t>
            </a:r>
            <a:r>
              <a:rPr lang="en-US" b="1" dirty="0"/>
              <a:t>primitive expression </a:t>
            </a:r>
            <a:r>
              <a:rPr lang="en-US" dirty="0"/>
              <a:t>is a number: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2 -4 5.6</a:t>
            </a:r>
          </a:p>
          <a:p>
            <a:r>
              <a:rPr lang="en-US" dirty="0"/>
              <a:t>A call expression is a combination that begins with an operator (</a:t>
            </a:r>
            <a:r>
              <a:rPr lang="en-US" b="1" dirty="0"/>
              <a:t>+</a:t>
            </a:r>
            <a:r>
              <a:rPr lang="en-US" dirty="0"/>
              <a:t>, </a:t>
            </a:r>
            <a:r>
              <a:rPr lang="en-US" b="1" dirty="0"/>
              <a:t>-</a:t>
            </a:r>
            <a:r>
              <a:rPr lang="en-US" dirty="0"/>
              <a:t>, </a:t>
            </a:r>
            <a:r>
              <a:rPr lang="en-US" b="1" dirty="0"/>
              <a:t>*</a:t>
            </a:r>
            <a:r>
              <a:rPr lang="en-US" dirty="0"/>
              <a:t>, </a:t>
            </a:r>
            <a:r>
              <a:rPr lang="en-US" b="1" dirty="0"/>
              <a:t>/</a:t>
            </a:r>
            <a:r>
              <a:rPr lang="en-US" dirty="0"/>
              <a:t>) followed by 1 or more expressions and is surrounded by parentheses: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AB2A7B1-51C9-F261-1F7E-BDC655F3E7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809809"/>
              </p:ext>
            </p:extLst>
          </p:nvPr>
        </p:nvGraphicFramePr>
        <p:xfrm>
          <a:off x="677334" y="4328160"/>
          <a:ext cx="9355458" cy="1920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07902">
                  <a:extLst>
                    <a:ext uri="{9D8B030D-6E8A-4147-A177-3AD203B41FA5}">
                      <a16:colId xmlns:a16="http://schemas.microsoft.com/office/drawing/2014/main" val="2469981781"/>
                    </a:ext>
                  </a:extLst>
                </a:gridCol>
                <a:gridCol w="2608770">
                  <a:extLst>
                    <a:ext uri="{9D8B030D-6E8A-4147-A177-3AD203B41FA5}">
                      <a16:colId xmlns:a16="http://schemas.microsoft.com/office/drawing/2014/main" val="1827840245"/>
                    </a:ext>
                  </a:extLst>
                </a:gridCol>
                <a:gridCol w="4338786">
                  <a:extLst>
                    <a:ext uri="{9D8B030D-6E8A-4147-A177-3AD203B41FA5}">
                      <a16:colId xmlns:a16="http://schemas.microsoft.com/office/drawing/2014/main" val="33000578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Expression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Expression tree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Representation as Links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04673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(* 3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(+ 4 5)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(* 6 7 8))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11338543"/>
                  </a:ext>
                </a:extLst>
              </a:tr>
            </a:tbl>
          </a:graphicData>
        </a:graphic>
      </p:graphicFrame>
      <p:pic>
        <p:nvPicPr>
          <p:cNvPr id="6" name="Picture 5" descr="A diagram of a diagram&#10;&#10;Description automatically generated">
            <a:extLst>
              <a:ext uri="{FF2B5EF4-FFF2-40B4-BE49-F238E27FC236}">
                <a16:creationId xmlns:a16="http://schemas.microsoft.com/office/drawing/2014/main" id="{FC52F743-3B57-9E3D-0F74-522CC5EE45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961" y="4876245"/>
            <a:ext cx="2388370" cy="12065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AFA5AA6-C96A-DC61-6CA5-9A045C7DE6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458" y="5025892"/>
            <a:ext cx="4320334" cy="102190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8140094-988A-8119-ACE1-5E54F31CF861}"/>
              </a:ext>
            </a:extLst>
          </p:cNvPr>
          <p:cNvSpPr txBox="1"/>
          <p:nvPr/>
        </p:nvSpPr>
        <p:spPr>
          <a:xfrm>
            <a:off x="1000542" y="3869452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(+ 1 2 3) (/ 3 (+ 4 5))</a:t>
            </a:r>
          </a:p>
        </p:txBody>
      </p:sp>
    </p:spTree>
    <p:extLst>
      <p:ext uri="{BB962C8B-B14F-4D97-AF65-F5344CB8AC3E}">
        <p14:creationId xmlns:p14="http://schemas.microsoft.com/office/powerpoint/2010/main" val="329618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18A7B-3315-35F9-0DBC-2873C0C6C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Doubling a Tree</a:t>
            </a:r>
          </a:p>
        </p:txBody>
      </p:sp>
      <p:pic>
        <p:nvPicPr>
          <p:cNvPr id="6" name="Content Placeholder 5" descr="A diagram with arrows pointing to the right&#10;&#10;Description automatically generated">
            <a:extLst>
              <a:ext uri="{FF2B5EF4-FFF2-40B4-BE49-F238E27FC236}">
                <a16:creationId xmlns:a16="http://schemas.microsoft.com/office/drawing/2014/main" id="{73BA6427-93C2-AEAE-7AF9-C961ED0AE7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669" y="1477448"/>
            <a:ext cx="8596312" cy="1951552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632FE94-1D26-2880-4093-F37EC3D89933}"/>
              </a:ext>
            </a:extLst>
          </p:cNvPr>
          <p:cNvSpPr txBox="1"/>
          <p:nvPr/>
        </p:nvSpPr>
        <p:spPr>
          <a:xfrm>
            <a:off x="973669" y="3580090"/>
            <a:ext cx="8300333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double(t):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"""Doubles every label in t, mutating t.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t = Tree(1, [Tree(3, [Tree(5)]), Tree(7)])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double(t)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t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Tree(2, [Tree(6, [Tree(10)]), Tree(14)])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t.label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t.label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* 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b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t.branches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double(b)</a:t>
            </a:r>
          </a:p>
        </p:txBody>
      </p:sp>
    </p:spTree>
    <p:extLst>
      <p:ext uri="{BB962C8B-B14F-4D97-AF65-F5344CB8AC3E}">
        <p14:creationId xmlns:p14="http://schemas.microsoft.com/office/powerpoint/2010/main" val="3632311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09278-F2A8-B152-540B-308F14407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Calculator language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D685C-914C-A7B1-C7B3-568E65F91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value of a calculator expression is defined recursively.</a:t>
            </a:r>
          </a:p>
          <a:p>
            <a:pPr lvl="1"/>
            <a:r>
              <a:rPr lang="en-US" b="1" dirty="0"/>
              <a:t>Primitive</a:t>
            </a:r>
            <a:r>
              <a:rPr lang="en-US" dirty="0"/>
              <a:t>: A number evaluates to itself.</a:t>
            </a:r>
          </a:p>
          <a:p>
            <a:pPr lvl="1"/>
            <a:r>
              <a:rPr lang="en-US" b="1" dirty="0"/>
              <a:t>Call</a:t>
            </a:r>
            <a:r>
              <a:rPr lang="en-US" dirty="0"/>
              <a:t>: A call expression evaluates to its argument values combined by an operator.</a:t>
            </a:r>
          </a:p>
          <a:p>
            <a:pPr lvl="2"/>
            <a:r>
              <a:rPr lang="en-US" b="1" dirty="0"/>
              <a:t>+</a:t>
            </a:r>
            <a:r>
              <a:rPr lang="en-US" dirty="0"/>
              <a:t>: Sum of the arguments</a:t>
            </a:r>
          </a:p>
          <a:p>
            <a:pPr lvl="2"/>
            <a:r>
              <a:rPr lang="en-US" b="1" dirty="0"/>
              <a:t>*</a:t>
            </a:r>
            <a:r>
              <a:rPr lang="en-US" dirty="0"/>
              <a:t>: Product of the arguments</a:t>
            </a:r>
          </a:p>
          <a:p>
            <a:pPr lvl="2"/>
            <a:r>
              <a:rPr lang="en-US" b="1" dirty="0"/>
              <a:t>-</a:t>
            </a:r>
            <a:r>
              <a:rPr lang="en-US" dirty="0"/>
              <a:t>: If one argument, negate it. If more than one, subtract the rest from the first.</a:t>
            </a:r>
          </a:p>
          <a:p>
            <a:pPr lvl="2"/>
            <a:r>
              <a:rPr lang="en-US" b="1" dirty="0"/>
              <a:t>/</a:t>
            </a:r>
            <a:r>
              <a:rPr lang="en-US" dirty="0"/>
              <a:t>: If one argument, invert it. If more than one, divide the first by the rest. </a:t>
            </a:r>
          </a:p>
          <a:p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C14E2B4-622E-CC96-6C1E-6F3EF4B429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437376"/>
              </p:ext>
            </p:extLst>
          </p:nvPr>
        </p:nvGraphicFramePr>
        <p:xfrm>
          <a:off x="2668059" y="5156835"/>
          <a:ext cx="5016672" cy="1645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07902">
                  <a:extLst>
                    <a:ext uri="{9D8B030D-6E8A-4147-A177-3AD203B41FA5}">
                      <a16:colId xmlns:a16="http://schemas.microsoft.com/office/drawing/2014/main" val="2469981781"/>
                    </a:ext>
                  </a:extLst>
                </a:gridCol>
                <a:gridCol w="2608770">
                  <a:extLst>
                    <a:ext uri="{9D8B030D-6E8A-4147-A177-3AD203B41FA5}">
                      <a16:colId xmlns:a16="http://schemas.microsoft.com/office/drawing/2014/main" val="18278402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Expression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Expression tree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04673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(+ 5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(* 2 3)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(* 2 5 5))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11338543"/>
                  </a:ext>
                </a:extLst>
              </a:tr>
            </a:tbl>
          </a:graphicData>
        </a:graphic>
      </p:graphicFrame>
      <p:pic>
        <p:nvPicPr>
          <p:cNvPr id="6" name="Picture 5" descr="A diagram of numbers and a number&#10;&#10;Description automatically generated">
            <a:extLst>
              <a:ext uri="{FF2B5EF4-FFF2-40B4-BE49-F238E27FC236}">
                <a16:creationId xmlns:a16="http://schemas.microsoft.com/office/drawing/2014/main" id="{5FA4A9F0-B156-A1B8-051D-E02C0DA4AB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6395" y="5659536"/>
            <a:ext cx="2378584" cy="1198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5894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27619-FC1C-C66A-51B4-E4129BA14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47549-C003-48E4-5D4C-03648AE9C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9287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228D8E-F193-4EF0-F3C3-CDE892FA4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Interactive interpreters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DAF369-17A9-5F9F-5FEB-DFB7C5BA88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0289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DD46967-BC13-F0F5-0885-80E64C303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REPL: Read-Eval-Print Loop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03A2C8B-6843-3CAB-EA47-6D83AE163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user interface for many programming languages is an interactive interpreter</a:t>
            </a:r>
          </a:p>
          <a:p>
            <a:pPr lvl="1"/>
            <a:r>
              <a:rPr lang="en-US" dirty="0"/>
              <a:t>Print a prompt</a:t>
            </a:r>
          </a:p>
          <a:p>
            <a:pPr lvl="1"/>
            <a:r>
              <a:rPr lang="en-US" dirty="0"/>
              <a:t>Read text input from the user</a:t>
            </a:r>
          </a:p>
          <a:p>
            <a:pPr lvl="1"/>
            <a:r>
              <a:rPr lang="en-US" dirty="0"/>
              <a:t>Parse the text input into an expression</a:t>
            </a:r>
          </a:p>
          <a:p>
            <a:pPr lvl="1"/>
            <a:r>
              <a:rPr lang="en-US" dirty="0"/>
              <a:t>Evaluate the expression</a:t>
            </a:r>
          </a:p>
          <a:p>
            <a:pPr lvl="1"/>
            <a:r>
              <a:rPr lang="en-US" dirty="0"/>
              <a:t>If any errors occur, report those errors, otherwise</a:t>
            </a:r>
          </a:p>
          <a:p>
            <a:pPr lvl="1"/>
            <a:r>
              <a:rPr lang="en-US" dirty="0"/>
              <a:t>Print the value of the expression and repeat </a:t>
            </a:r>
          </a:p>
        </p:txBody>
      </p:sp>
    </p:spTree>
    <p:extLst>
      <p:ext uri="{BB962C8B-B14F-4D97-AF65-F5344CB8AC3E}">
        <p14:creationId xmlns:p14="http://schemas.microsoft.com/office/powerpoint/2010/main" val="30528693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A4691-907F-33A1-6B2A-F3CF8D3B6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Raising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90A66-A7A1-1057-C872-EA35A9A73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Exceptions can be raised during lexical analysis, syntactic analysis, eval, and apply.</a:t>
            </a:r>
          </a:p>
          <a:p>
            <a:r>
              <a:rPr lang="en-US" dirty="0"/>
              <a:t>Example exceptions</a:t>
            </a:r>
          </a:p>
          <a:p>
            <a:pPr lvl="1"/>
            <a:r>
              <a:rPr lang="en-US" b="1" dirty="0"/>
              <a:t>Lexical analysis</a:t>
            </a:r>
            <a:r>
              <a:rPr lang="en-US" dirty="0"/>
              <a:t>: The token 2.3.4 raises </a:t>
            </a:r>
            <a:r>
              <a:rPr lang="en-US" b="1" i="1" dirty="0" err="1"/>
              <a:t>ValueError</a:t>
            </a:r>
            <a:r>
              <a:rPr lang="en-US" b="1" i="1" dirty="0"/>
              <a:t>("invalid numeral")</a:t>
            </a:r>
          </a:p>
          <a:p>
            <a:pPr lvl="1"/>
            <a:r>
              <a:rPr lang="en-US" b="1" dirty="0"/>
              <a:t>Syntactic analysis</a:t>
            </a:r>
            <a:r>
              <a:rPr lang="en-US" dirty="0"/>
              <a:t>: An extra ) raises </a:t>
            </a:r>
            <a:r>
              <a:rPr lang="en-US" b="1" i="1" dirty="0" err="1"/>
              <a:t>SyntaxError</a:t>
            </a:r>
            <a:r>
              <a:rPr lang="en-US" b="1" i="1" dirty="0"/>
              <a:t>("unexpected token")</a:t>
            </a:r>
          </a:p>
          <a:p>
            <a:pPr lvl="1"/>
            <a:r>
              <a:rPr lang="en-US" b="1" dirty="0"/>
              <a:t>Eval</a:t>
            </a:r>
            <a:r>
              <a:rPr lang="en-US" dirty="0"/>
              <a:t>: An empty combination raises </a:t>
            </a:r>
            <a:r>
              <a:rPr lang="en-US" b="1" i="1" dirty="0" err="1"/>
              <a:t>TypeError</a:t>
            </a:r>
            <a:r>
              <a:rPr lang="en-US" b="1" i="1" dirty="0"/>
              <a:t>("() is not a number or call expression")</a:t>
            </a:r>
          </a:p>
          <a:p>
            <a:pPr lvl="1"/>
            <a:r>
              <a:rPr lang="en-US" b="1" dirty="0"/>
              <a:t>Apply</a:t>
            </a:r>
            <a:r>
              <a:rPr lang="en-US" dirty="0"/>
              <a:t>: No arguments to - raises </a:t>
            </a:r>
            <a:r>
              <a:rPr lang="en-US" b="1" i="1" dirty="0" err="1"/>
              <a:t>TypeError</a:t>
            </a:r>
            <a:r>
              <a:rPr lang="en-US" b="1" i="1" dirty="0"/>
              <a:t>("- requires at least 1 argument") </a:t>
            </a:r>
          </a:p>
        </p:txBody>
      </p:sp>
    </p:spTree>
    <p:extLst>
      <p:ext uri="{BB962C8B-B14F-4D97-AF65-F5344CB8AC3E}">
        <p14:creationId xmlns:p14="http://schemas.microsoft.com/office/powerpoint/2010/main" val="120239706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44A89-B4B6-5CDE-2CFB-962F29BF3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81125-CF7A-EA23-07D7-1AF8955A4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interactive interpreter prints information about each error.</a:t>
            </a:r>
          </a:p>
          <a:p>
            <a:r>
              <a:rPr lang="en-US" dirty="0"/>
              <a:t>A well-designed interactive interpreter should not halt completely on an error, so that the user has an opportunity to try again in the current environment.</a:t>
            </a:r>
          </a:p>
        </p:txBody>
      </p:sp>
    </p:spTree>
    <p:extLst>
      <p:ext uri="{BB962C8B-B14F-4D97-AF65-F5344CB8AC3E}">
        <p14:creationId xmlns:p14="http://schemas.microsoft.com/office/powerpoint/2010/main" val="51837096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0EC50-7FA4-8FDB-75FD-AD93FC29C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A940E-986C-A212-1AB6-6C7B2150B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611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D4EA849-3E34-1BE5-F6E1-D2212B0C2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Objects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7649FB-1D9F-2A58-E71C-6288DA88B4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282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327F5-4423-AA69-A608-BB2BE84DE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FD692-6C71-E2A4-73CC-923889C74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are </a:t>
            </a:r>
            <a:r>
              <a:rPr lang="en-US" i="1" dirty="0"/>
              <a:t>Tree</a:t>
            </a:r>
            <a:r>
              <a:rPr lang="en-US" dirty="0"/>
              <a:t> and </a:t>
            </a:r>
            <a:r>
              <a:rPr lang="en-US" i="1" dirty="0"/>
              <a:t>Link</a:t>
            </a:r>
            <a:r>
              <a:rPr lang="en-US" dirty="0"/>
              <a:t> considered recursive objects?</a:t>
            </a:r>
          </a:p>
          <a:p>
            <a:r>
              <a:rPr lang="en-US" dirty="0"/>
              <a:t>Each type of object contains references to the same type of object.</a:t>
            </a:r>
          </a:p>
          <a:p>
            <a:pPr lvl="1"/>
            <a:r>
              <a:rPr lang="en-US" dirty="0"/>
              <a:t>An instance of </a:t>
            </a:r>
            <a:r>
              <a:rPr lang="en-US" i="1" dirty="0"/>
              <a:t>Tree</a:t>
            </a:r>
            <a:r>
              <a:rPr lang="en-US" dirty="0"/>
              <a:t> can contain additional instances of </a:t>
            </a:r>
            <a:r>
              <a:rPr lang="en-US" i="1" dirty="0"/>
              <a:t>Tree</a:t>
            </a:r>
            <a:r>
              <a:rPr lang="en-US" dirty="0"/>
              <a:t>, in the </a:t>
            </a:r>
            <a:r>
              <a:rPr lang="en-US" i="1" dirty="0"/>
              <a:t>branches</a:t>
            </a:r>
            <a:r>
              <a:rPr lang="en-US" dirty="0"/>
              <a:t> variable.</a:t>
            </a:r>
          </a:p>
          <a:p>
            <a:pPr lvl="1"/>
            <a:r>
              <a:rPr lang="en-US" dirty="0"/>
              <a:t>An instance of </a:t>
            </a:r>
            <a:r>
              <a:rPr lang="en-US" i="1" dirty="0"/>
              <a:t>Link</a:t>
            </a:r>
            <a:r>
              <a:rPr lang="en-US" dirty="0"/>
              <a:t> can contain an additional instance of </a:t>
            </a:r>
            <a:r>
              <a:rPr lang="en-US" i="1" dirty="0"/>
              <a:t>Link</a:t>
            </a:r>
            <a:r>
              <a:rPr lang="en-US" dirty="0"/>
              <a:t>, in the </a:t>
            </a:r>
            <a:r>
              <a:rPr lang="en-US" i="1" dirty="0"/>
              <a:t>rest</a:t>
            </a:r>
            <a:r>
              <a:rPr lang="en-US" dirty="0"/>
              <a:t> variable.</a:t>
            </a:r>
          </a:p>
          <a:p>
            <a:r>
              <a:rPr lang="en-US" dirty="0"/>
              <a:t>Both classes lend themselves to recursive algorithms. Generally:</a:t>
            </a:r>
          </a:p>
          <a:p>
            <a:pPr lvl="1"/>
            <a:r>
              <a:rPr lang="en-US" dirty="0"/>
              <a:t>For </a:t>
            </a:r>
            <a:r>
              <a:rPr lang="en-US" i="1" dirty="0"/>
              <a:t>Tree</a:t>
            </a:r>
            <a:r>
              <a:rPr lang="en-US" dirty="0"/>
              <a:t>: The base case is when </a:t>
            </a:r>
            <a:r>
              <a:rPr lang="en-US" i="1" dirty="0" err="1"/>
              <a:t>is_leaf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i="1" dirty="0"/>
              <a:t>True</a:t>
            </a:r>
            <a:r>
              <a:rPr lang="en-US" dirty="0"/>
              <a:t>; the recursive call is on the </a:t>
            </a:r>
            <a:r>
              <a:rPr lang="en-US" i="1" dirty="0"/>
              <a:t>branches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For </a:t>
            </a:r>
            <a:r>
              <a:rPr lang="en-US" i="1" dirty="0"/>
              <a:t>Link</a:t>
            </a:r>
            <a:r>
              <a:rPr lang="en-US" dirty="0"/>
              <a:t>: The base case is when the </a:t>
            </a:r>
            <a:r>
              <a:rPr lang="en-US" i="1" dirty="0"/>
              <a:t>rest</a:t>
            </a:r>
            <a:r>
              <a:rPr lang="en-US" dirty="0"/>
              <a:t> is </a:t>
            </a:r>
            <a:r>
              <a:rPr lang="en-US" i="1" dirty="0"/>
              <a:t>empty</a:t>
            </a:r>
            <a:r>
              <a:rPr lang="en-US" dirty="0"/>
              <a:t>; the recursive call is on the </a:t>
            </a:r>
            <a:r>
              <a:rPr lang="en-US" i="1" dirty="0"/>
              <a:t>rest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231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Language &amp; Syntax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55AA63-2B28-8541-76E5-910402039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87227C-4008-DB48-FC08-2F420A618E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339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BEA21EA-F322-042F-05B7-D9087004C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76DCE43-BC7F-0300-FC0D-760AFF561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Both programming languages and spoken languages can be parsed into syntax trees.</a:t>
            </a:r>
          </a:p>
          <a:p>
            <a:r>
              <a:rPr lang="en-US" dirty="0"/>
              <a:t>For a spoken language, a syntax tree reveals the syntactic structure of a single sentence.</a:t>
            </a:r>
          </a:p>
          <a:p>
            <a:r>
              <a:rPr lang="en-US" dirty="0"/>
              <a:t>"This is a book"</a:t>
            </a:r>
          </a:p>
        </p:txBody>
      </p:sp>
      <p:pic>
        <p:nvPicPr>
          <p:cNvPr id="7" name="Picture 6" descr="A diagram of a tree&#10;&#10;Description automatically generated">
            <a:extLst>
              <a:ext uri="{FF2B5EF4-FFF2-40B4-BE49-F238E27FC236}">
                <a16:creationId xmlns:a16="http://schemas.microsoft.com/office/drawing/2014/main" id="{3FB9162E-2D6A-5FF2-3E3F-136BF8B246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2566" y="3235946"/>
            <a:ext cx="4119921" cy="3381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364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06DC4-FC13-1A00-401C-768A29719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 terminals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F5B1F-3EE2-04D4-4860-696429DCE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leaves are also called </a:t>
            </a:r>
            <a:r>
              <a:rPr lang="en-US" b="1" dirty="0"/>
              <a:t>terminals</a:t>
            </a:r>
            <a:r>
              <a:rPr lang="en-US" dirty="0"/>
              <a:t>: they contain both a syntactic </a:t>
            </a:r>
            <a:r>
              <a:rPr lang="en-US" dirty="0" err="1"/>
              <a:t>identifer</a:t>
            </a:r>
            <a:r>
              <a:rPr lang="en-US" dirty="0"/>
              <a:t> (</a:t>
            </a:r>
            <a:r>
              <a:rPr lang="en-US" b="1" dirty="0"/>
              <a:t>tag</a:t>
            </a:r>
            <a:r>
              <a:rPr lang="en-US" dirty="0"/>
              <a:t>) and the actual world.</a:t>
            </a:r>
          </a:p>
          <a:p>
            <a:pPr lvl="1"/>
            <a:r>
              <a:rPr lang="en-US" b="1" dirty="0"/>
              <a:t>NN</a:t>
            </a:r>
            <a:r>
              <a:rPr lang="en-US" dirty="0"/>
              <a:t>: singular noun (e.g. "This", "book")</a:t>
            </a:r>
          </a:p>
          <a:p>
            <a:pPr lvl="1"/>
            <a:r>
              <a:rPr lang="en-US" b="1" dirty="0"/>
              <a:t>COP</a:t>
            </a:r>
            <a:r>
              <a:rPr lang="en-US" dirty="0"/>
              <a:t>: copula (e.g. "is")</a:t>
            </a:r>
          </a:p>
          <a:p>
            <a:pPr lvl="1"/>
            <a:r>
              <a:rPr lang="en-US" b="1" dirty="0"/>
              <a:t>DT</a:t>
            </a:r>
            <a:r>
              <a:rPr lang="en-US" dirty="0"/>
              <a:t>: determiner (e.g. "the")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8BADD9B-3576-F707-3419-FADB0DFE13AB}"/>
              </a:ext>
            </a:extLst>
          </p:cNvPr>
          <p:cNvSpPr txBox="1">
            <a:spLocks/>
          </p:cNvSpPr>
          <p:nvPr/>
        </p:nvSpPr>
        <p:spPr>
          <a:xfrm>
            <a:off x="677334" y="3985882"/>
            <a:ext cx="5418666" cy="2262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Other terminals: </a:t>
            </a:r>
            <a:r>
              <a:rPr lang="en-US" b="1" dirty="0"/>
              <a:t>NNS</a:t>
            </a:r>
            <a:r>
              <a:rPr lang="en-US" dirty="0"/>
              <a:t> (plural noun), </a:t>
            </a:r>
            <a:r>
              <a:rPr lang="en-US" b="1" dirty="0"/>
              <a:t>NNP</a:t>
            </a:r>
            <a:r>
              <a:rPr lang="en-US" dirty="0"/>
              <a:t> (proper noun), </a:t>
            </a:r>
            <a:r>
              <a:rPr lang="en-US" b="1" dirty="0"/>
              <a:t>PRP</a:t>
            </a:r>
            <a:r>
              <a:rPr lang="en-US" dirty="0"/>
              <a:t> (personal pronoun), </a:t>
            </a:r>
            <a:r>
              <a:rPr lang="en-US" b="1" dirty="0"/>
              <a:t>JJ</a:t>
            </a:r>
            <a:r>
              <a:rPr lang="en-US" dirty="0"/>
              <a:t> (adjective), </a:t>
            </a:r>
            <a:r>
              <a:rPr lang="en-US" b="1" dirty="0"/>
              <a:t>IN</a:t>
            </a:r>
            <a:r>
              <a:rPr lang="en-US" dirty="0"/>
              <a:t> (preposition), </a:t>
            </a:r>
            <a:r>
              <a:rPr lang="en-US" b="1" dirty="0"/>
              <a:t>CC</a:t>
            </a:r>
            <a:r>
              <a:rPr lang="en-US" dirty="0"/>
              <a:t> (coordinating conjunction), </a:t>
            </a:r>
            <a:r>
              <a:rPr lang="en-US" b="1" dirty="0"/>
              <a:t>AUX</a:t>
            </a:r>
            <a:r>
              <a:rPr lang="en-US" dirty="0"/>
              <a:t> (</a:t>
            </a:r>
            <a:r>
              <a:rPr lang="en-US" dirty="0" err="1"/>
              <a:t>auxillary</a:t>
            </a:r>
            <a:r>
              <a:rPr lang="en-US" dirty="0"/>
              <a:t> verb), </a:t>
            </a:r>
            <a:r>
              <a:rPr lang="en-US" b="1" dirty="0"/>
              <a:t>RB</a:t>
            </a:r>
            <a:r>
              <a:rPr lang="en-US" dirty="0"/>
              <a:t> (adverb), </a:t>
            </a:r>
            <a:r>
              <a:rPr lang="en-US" b="1" dirty="0"/>
              <a:t>VBN</a:t>
            </a:r>
            <a:r>
              <a:rPr lang="en-US" dirty="0"/>
              <a:t> (verb, past participle), ...</a:t>
            </a:r>
          </a:p>
        </p:txBody>
      </p:sp>
      <p:pic>
        <p:nvPicPr>
          <p:cNvPr id="6" name="Picture 5" descr="A diagram of a tree&#10;&#10;Description automatically generated">
            <a:extLst>
              <a:ext uri="{FF2B5EF4-FFF2-40B4-BE49-F238E27FC236}">
                <a16:creationId xmlns:a16="http://schemas.microsoft.com/office/drawing/2014/main" id="{A7EBCC99-01FB-3E84-D471-46E3B8D21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660559"/>
            <a:ext cx="4371102" cy="3587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54920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1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lnDef>
      <a:spPr>
        <a:ln>
          <a:tailEnd type="triangle"/>
        </a:ln>
      </a:spPr>
      <a:bodyPr/>
      <a:lstStyle/>
      <a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2422</TotalTime>
  <Words>1497</Words>
  <Application>Microsoft Office PowerPoint</Application>
  <PresentationFormat>Widescreen</PresentationFormat>
  <Paragraphs>218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Courier New</vt:lpstr>
      <vt:lpstr>Trebuchet MS</vt:lpstr>
      <vt:lpstr>Wingdings 3</vt:lpstr>
      <vt:lpstr>Facet</vt:lpstr>
      <vt:lpstr>1_Facet</vt:lpstr>
      <vt:lpstr>PowerPoint Presentation</vt:lpstr>
      <vt:lpstr>Tree mutation</vt:lpstr>
      <vt:lpstr>Doubling a Tree</vt:lpstr>
      <vt:lpstr>Recursive Objects</vt:lpstr>
      <vt:lpstr>Recursive objects</vt:lpstr>
      <vt:lpstr>Language &amp; Syntax</vt:lpstr>
      <vt:lpstr>Syntax Trees</vt:lpstr>
      <vt:lpstr>Syntax trees</vt:lpstr>
      <vt:lpstr>Syntax tree terminals</vt:lpstr>
      <vt:lpstr>Syntax tree non-terminals</vt:lpstr>
      <vt:lpstr>More syntax trees</vt:lpstr>
      <vt:lpstr>More syntax trees</vt:lpstr>
      <vt:lpstr>PowerPoint Presentation</vt:lpstr>
      <vt:lpstr>Syntax tree representation</vt:lpstr>
      <vt:lpstr>Using the tree abstraction</vt:lpstr>
      <vt:lpstr>A tree() version</vt:lpstr>
      <vt:lpstr>Additional abstractions</vt:lpstr>
      <vt:lpstr>PowerPoint Presentation</vt:lpstr>
      <vt:lpstr>Programming Languages</vt:lpstr>
      <vt:lpstr>Levels of languages</vt:lpstr>
      <vt:lpstr>Machine language</vt:lpstr>
      <vt:lpstr>Assembly language</vt:lpstr>
      <vt:lpstr>Higher-level languages</vt:lpstr>
      <vt:lpstr>Compiled vs. interpreted</vt:lpstr>
      <vt:lpstr>Phases of an interpreter/compiler</vt:lpstr>
      <vt:lpstr>PowerPoint Presentation</vt:lpstr>
      <vt:lpstr>The Calculator Language</vt:lpstr>
      <vt:lpstr>What's in a language?</vt:lpstr>
      <vt:lpstr>Calculator language syntax</vt:lpstr>
      <vt:lpstr>Calculator language semantics</vt:lpstr>
      <vt:lpstr>PowerPoint Presentation</vt:lpstr>
      <vt:lpstr>Interactive interpreters</vt:lpstr>
      <vt:lpstr>REPL: Read-Eval-Print Loop</vt:lpstr>
      <vt:lpstr>Raising exceptions</vt:lpstr>
      <vt:lpstr>Handling exceptions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Language &amp; Syntax</dc:title>
  <dc:creator>Tom Stephens</dc:creator>
  <cp:lastModifiedBy>Tom Stephens</cp:lastModifiedBy>
  <cp:revision>8</cp:revision>
  <dcterms:created xsi:type="dcterms:W3CDTF">2023-07-25T18:59:29Z</dcterms:created>
  <dcterms:modified xsi:type="dcterms:W3CDTF">2024-11-05T21:13:46Z</dcterms:modified>
</cp:coreProperties>
</file>