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91" r:id="rId2"/>
    <p:sldId id="256" r:id="rId3"/>
    <p:sldId id="257" r:id="rId4"/>
    <p:sldId id="258" r:id="rId5"/>
    <p:sldId id="259" r:id="rId6"/>
    <p:sldId id="260" r:id="rId7"/>
    <p:sldId id="261" r:id="rId8"/>
    <p:sldId id="287" r:id="rId9"/>
    <p:sldId id="262" r:id="rId10"/>
    <p:sldId id="263" r:id="rId11"/>
    <p:sldId id="276" r:id="rId12"/>
    <p:sldId id="264" r:id="rId13"/>
    <p:sldId id="277" r:id="rId14"/>
    <p:sldId id="279" r:id="rId15"/>
    <p:sldId id="281" r:id="rId16"/>
    <p:sldId id="280" r:id="rId17"/>
    <p:sldId id="283" r:id="rId18"/>
    <p:sldId id="288" r:id="rId19"/>
    <p:sldId id="265" r:id="rId20"/>
    <p:sldId id="266" r:id="rId21"/>
    <p:sldId id="267" r:id="rId22"/>
    <p:sldId id="268" r:id="rId23"/>
    <p:sldId id="269" r:id="rId24"/>
    <p:sldId id="270" r:id="rId25"/>
    <p:sldId id="271" r:id="rId26"/>
    <p:sldId id="272" r:id="rId27"/>
    <p:sldId id="289" r:id="rId28"/>
    <p:sldId id="273" r:id="rId29"/>
    <p:sldId id="274" r:id="rId30"/>
    <p:sldId id="275" r:id="rId31"/>
    <p:sldId id="290" r:id="rId32"/>
    <p:sldId id="286" r:id="rId33"/>
    <p:sldId id="284" r:id="rId34"/>
    <p:sldId id="285" r:id="rId3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CF9"/>
          </a:solidFill>
        </a:fill>
      </a:tcStyle>
    </a:wholeTbl>
    <a:band2H>
      <a:tcTxStyle/>
      <a:tcStyle>
        <a:tcBdr/>
        <a:fill>
          <a:solidFill>
            <a:srgbClr val="E9F6F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EEDF"/>
          </a:solidFill>
        </a:fill>
      </a:tcStyle>
    </a:wholeTbl>
    <a:band2H>
      <a:tcTxStyle/>
      <a:tcStyle>
        <a:tcBdr/>
        <a:fill>
          <a:solidFill>
            <a:srgbClr val="E8F6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ECD"/>
          </a:solidFill>
        </a:fill>
      </a:tcStyle>
    </a:wholeTbl>
    <a:band2H>
      <a:tcTxStyle/>
      <a:tcStyle>
        <a:tcBdr/>
        <a:fill>
          <a:solidFill>
            <a:srgbClr val="EEF7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1143000" y="685800"/>
            <a:ext cx="4572000" cy="3429000"/>
          </a:xfrm>
          <a:prstGeom prst="rect">
            <a:avLst/>
          </a:prstGeom>
        </p:spPr>
        <p:txBody>
          <a:bodyPr/>
          <a:lstStyle/>
          <a:p>
            <a:endParaRPr/>
          </a:p>
        </p:txBody>
      </p:sp>
      <p:sp>
        <p:nvSpPr>
          <p:cNvPr id="166" name="Shape 1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Trebuchet MS"/>
      </a:defRPr>
    </a:lvl1pPr>
    <a:lvl2pPr indent="228600" defTabSz="457200" latinLnBrk="0">
      <a:defRPr sz="1200">
        <a:latin typeface="+mj-lt"/>
        <a:ea typeface="+mj-ea"/>
        <a:cs typeface="+mj-cs"/>
        <a:sym typeface="Trebuchet MS"/>
      </a:defRPr>
    </a:lvl2pPr>
    <a:lvl3pPr indent="457200" defTabSz="457200" latinLnBrk="0">
      <a:defRPr sz="1200">
        <a:latin typeface="+mj-lt"/>
        <a:ea typeface="+mj-ea"/>
        <a:cs typeface="+mj-cs"/>
        <a:sym typeface="Trebuchet MS"/>
      </a:defRPr>
    </a:lvl3pPr>
    <a:lvl4pPr indent="685800" defTabSz="457200" latinLnBrk="0">
      <a:defRPr sz="1200">
        <a:latin typeface="+mj-lt"/>
        <a:ea typeface="+mj-ea"/>
        <a:cs typeface="+mj-cs"/>
        <a:sym typeface="Trebuchet MS"/>
      </a:defRPr>
    </a:lvl4pPr>
    <a:lvl5pPr indent="914400" defTabSz="457200" latinLnBrk="0">
      <a:defRPr sz="1200">
        <a:latin typeface="+mj-lt"/>
        <a:ea typeface="+mj-ea"/>
        <a:cs typeface="+mj-cs"/>
        <a:sym typeface="Trebuchet MS"/>
      </a:defRPr>
    </a:lvl5pPr>
    <a:lvl6pPr indent="1143000" defTabSz="457200" latinLnBrk="0">
      <a:defRPr sz="1200">
        <a:latin typeface="+mj-lt"/>
        <a:ea typeface="+mj-ea"/>
        <a:cs typeface="+mj-cs"/>
        <a:sym typeface="Trebuchet MS"/>
      </a:defRPr>
    </a:lvl6pPr>
    <a:lvl7pPr indent="1371600" defTabSz="457200" latinLnBrk="0">
      <a:defRPr sz="1200">
        <a:latin typeface="+mj-lt"/>
        <a:ea typeface="+mj-ea"/>
        <a:cs typeface="+mj-cs"/>
        <a:sym typeface="Trebuchet MS"/>
      </a:defRPr>
    </a:lvl7pPr>
    <a:lvl8pPr indent="1600200" defTabSz="457200" latinLnBrk="0">
      <a:defRPr sz="1200">
        <a:latin typeface="+mj-lt"/>
        <a:ea typeface="+mj-ea"/>
        <a:cs typeface="+mj-cs"/>
        <a:sym typeface="Trebuchet MS"/>
      </a:defRPr>
    </a:lvl8pPr>
    <a:lvl9pPr indent="1828800" defTabSz="457200" latinLnBrk="0">
      <a:defRPr sz="1200">
        <a:latin typeface="+mj-lt"/>
        <a:ea typeface="+mj-ea"/>
        <a:cs typeface="+mj-cs"/>
        <a:sym typeface="Trebuchet M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32" name="Group 15"/>
          <p:cNvGrpSpPr/>
          <p:nvPr/>
        </p:nvGrpSpPr>
        <p:grpSpPr>
          <a:xfrm>
            <a:off x="-1" y="-8467"/>
            <a:ext cx="12192001" cy="6866468"/>
            <a:chOff x="0" y="0"/>
            <a:chExt cx="12192000" cy="6866467"/>
          </a:xfrm>
        </p:grpSpPr>
        <p:sp>
          <p:nvSpPr>
            <p:cNvPr id="22" name="Freeform 14"/>
            <p:cNvSpPr/>
            <p:nvPr/>
          </p:nvSpPr>
          <p:spPr>
            <a:xfrm>
              <a:off x="-1" y="605"/>
              <a:ext cx="863601" cy="5698067"/>
            </a:xfrm>
            <a:custGeom>
              <a:avLst/>
              <a:gdLst/>
              <a:ahLst/>
              <a:cxnLst>
                <a:cxn ang="0">
                  <a:pos x="wd2" y="hd2"/>
                </a:cxn>
                <a:cxn ang="5400000">
                  <a:pos x="wd2" y="hd2"/>
                </a:cxn>
                <a:cxn ang="10800000">
                  <a:pos x="wd2" y="hd2"/>
                </a:cxn>
                <a:cxn ang="16200000">
                  <a:pos x="wd2" y="hd2"/>
                </a:cxn>
              </a:cxnLst>
              <a:rect l="0" t="0" r="r" b="b"/>
              <a:pathLst>
                <a:path w="21600" h="21600" extrusionOk="0">
                  <a:moveTo>
                    <a:pt x="0" y="32"/>
                  </a:moveTo>
                  <a:lnTo>
                    <a:pt x="21600" y="0"/>
                  </a:lnTo>
                  <a:lnTo>
                    <a:pt x="21600" y="64"/>
                  </a:lnTo>
                  <a:lnTo>
                    <a:pt x="0" y="21600"/>
                  </a:lnTo>
                  <a:lnTo>
                    <a:pt x="0" y="32"/>
                  </a:lnTo>
                  <a:close/>
                </a:path>
              </a:pathLst>
            </a:custGeom>
            <a:solidFill>
              <a:schemeClr val="accent1">
                <a:alpha val="70000"/>
              </a:schemeClr>
            </a:solidFill>
            <a:ln w="12700" cap="flat">
              <a:noFill/>
              <a:miter lim="400000"/>
            </a:ln>
            <a:effectLst/>
          </p:spPr>
          <p:txBody>
            <a:bodyPr wrap="square" lIns="45719" tIns="45719" rIns="45719" bIns="45719" numCol="1" anchor="t">
              <a:noAutofit/>
            </a:bodyPr>
            <a:lstStyle/>
            <a:p>
              <a:endParaRPr/>
            </a:p>
          </p:txBody>
        </p:sp>
        <p:sp>
          <p:nvSpPr>
            <p:cNvPr id="23" name="Straight Connector 18"/>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4" name="Straight Connector 19"/>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5"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26"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27" name="Isosceles Triangle 22"/>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28"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17B0E4">
                <a:alpha val="50000"/>
              </a:srgbClr>
            </a:solidFill>
            <a:ln w="12700" cap="flat">
              <a:noFill/>
              <a:miter lim="400000"/>
            </a:ln>
            <a:effectLst/>
          </p:spPr>
          <p:txBody>
            <a:bodyPr wrap="square" lIns="45719" tIns="45719" rIns="45719" bIns="45719" numCol="1" anchor="t">
              <a:noAutofit/>
            </a:bodyPr>
            <a:lstStyle/>
            <a:p>
              <a:endParaRPr/>
            </a:p>
          </p:txBody>
        </p:sp>
        <p:sp>
          <p:nvSpPr>
            <p:cNvPr id="29"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chemeClr val="accent2">
                <a:alpha val="70000"/>
              </a:schemeClr>
            </a:solidFill>
            <a:ln w="12700" cap="flat">
              <a:noFill/>
              <a:miter lim="400000"/>
            </a:ln>
            <a:effectLst/>
          </p:spPr>
          <p:txBody>
            <a:bodyPr wrap="square" lIns="45719" tIns="45719" rIns="45719" bIns="45719" numCol="1" anchor="t">
              <a:noAutofit/>
            </a:bodyPr>
            <a:lstStyle/>
            <a:p>
              <a:endParaRPr/>
            </a:p>
          </p:txBody>
        </p:sp>
        <p:sp>
          <p:nvSpPr>
            <p:cNvPr id="30"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236292">
                <a:alpha val="80000"/>
              </a:srgbClr>
            </a:solidFill>
            <a:ln w="12700" cap="flat">
              <a:noFill/>
              <a:miter lim="400000"/>
            </a:ln>
            <a:effectLst/>
          </p:spPr>
          <p:txBody>
            <a:bodyPr wrap="square" lIns="45719" tIns="45719" rIns="45719" bIns="45719" numCol="1" anchor="t">
              <a:noAutofit/>
            </a:bodyPr>
            <a:lstStyle/>
            <a:p>
              <a:endParaRPr/>
            </a:p>
          </p:txBody>
        </p:sp>
        <p:sp>
          <p:nvSpPr>
            <p:cNvPr id="31" name="Isosceles Triangle 2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grpSp>
      <p:sp>
        <p:nvSpPr>
          <p:cNvPr id="33" name="Title Text"/>
          <p:cNvSpPr txBox="1">
            <a:spLocks noGrp="1"/>
          </p:cNvSpPr>
          <p:nvPr>
            <p:ph type="title"/>
          </p:nvPr>
        </p:nvSpPr>
        <p:spPr>
          <a:xfrm>
            <a:off x="1507067" y="2404534"/>
            <a:ext cx="7766937" cy="1646303"/>
          </a:xfrm>
          <a:prstGeom prst="rect">
            <a:avLst/>
          </a:prstGeom>
        </p:spPr>
        <p:txBody>
          <a:bodyPr anchor="b"/>
          <a:lstStyle>
            <a:lvl1pPr algn="r">
              <a:defRPr sz="5400"/>
            </a:lvl1pPr>
          </a:lstStyle>
          <a:p>
            <a:r>
              <a:t>Title Text</a:t>
            </a:r>
          </a:p>
        </p:txBody>
      </p:sp>
      <p:sp>
        <p:nvSpPr>
          <p:cNvPr id="34" name="Body Level One…"/>
          <p:cNvSpPr txBox="1">
            <a:spLocks noGrp="1"/>
          </p:cNvSpPr>
          <p:nvPr>
            <p:ph type="body" sz="quarter" idx="1"/>
          </p:nvPr>
        </p:nvSpPr>
        <p:spPr>
          <a:xfrm>
            <a:off x="1507067" y="4050832"/>
            <a:ext cx="7766937" cy="1096901"/>
          </a:xfrm>
          <a:prstGeom prst="rect">
            <a:avLst/>
          </a:prstGeom>
        </p:spPr>
        <p:txBody>
          <a:bodyPr/>
          <a:lstStyle>
            <a:lvl1pPr marL="0" indent="0" algn="r">
              <a:buClrTx/>
              <a:buSzTx/>
              <a:buNone/>
              <a:defRPr>
                <a:solidFill>
                  <a:srgbClr val="808080"/>
                </a:solidFill>
              </a:defRPr>
            </a:lvl1pPr>
            <a:lvl2pPr marL="0" indent="457200" algn="r">
              <a:buClrTx/>
              <a:buSzTx/>
              <a:buNone/>
              <a:defRPr>
                <a:solidFill>
                  <a:srgbClr val="808080"/>
                </a:solidFill>
              </a:defRPr>
            </a:lvl2pPr>
            <a:lvl3pPr marL="0" indent="914400" algn="r">
              <a:buClrTx/>
              <a:buSzTx/>
              <a:buNone/>
              <a:defRPr>
                <a:solidFill>
                  <a:srgbClr val="808080"/>
                </a:solidFill>
              </a:defRPr>
            </a:lvl3pPr>
            <a:lvl4pPr marL="0" indent="1371600" algn="r">
              <a:buClrTx/>
              <a:buSzTx/>
              <a:buNone/>
              <a:defRPr>
                <a:solidFill>
                  <a:srgbClr val="808080"/>
                </a:solidFill>
              </a:defRPr>
            </a:lvl4pPr>
            <a:lvl5pPr marL="0" indent="1828800" algn="r">
              <a:buClrTx/>
              <a:buSzTx/>
              <a:buNone/>
              <a:defRPr>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677335" y="609600"/>
            <a:ext cx="8596669" cy="3403600"/>
          </a:xfrm>
          <a:prstGeom prst="rect">
            <a:avLst/>
          </a:prstGeom>
        </p:spPr>
        <p:txBody>
          <a:bodyPr anchor="ctr"/>
          <a:lstStyle>
            <a:lvl1pPr>
              <a:defRPr sz="4400"/>
            </a:lvl1pPr>
          </a:lstStyle>
          <a:p>
            <a:r>
              <a:t>Title Text</a:t>
            </a:r>
          </a:p>
        </p:txBody>
      </p:sp>
      <p:sp>
        <p:nvSpPr>
          <p:cNvPr id="115" name="Body Level One…"/>
          <p:cNvSpPr txBox="1">
            <a:spLocks noGrp="1"/>
          </p:cNvSpPr>
          <p:nvPr>
            <p:ph type="body" sz="quarter" idx="1"/>
          </p:nvPr>
        </p:nvSpPr>
        <p:spPr>
          <a:xfrm>
            <a:off x="677335" y="4470400"/>
            <a:ext cx="8596669" cy="1570962"/>
          </a:xfrm>
          <a:prstGeom prst="rect">
            <a:avLst/>
          </a:prstGeom>
        </p:spPr>
        <p:txBody>
          <a:bodyPr anchor="ct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24" name="Body Level One…"/>
          <p:cNvSpPr txBox="1">
            <a:spLocks noGrp="1"/>
          </p:cNvSpPr>
          <p:nvPr>
            <p:ph type="body" sz="quarter" idx="1"/>
          </p:nvPr>
        </p:nvSpPr>
        <p:spPr>
          <a:xfrm>
            <a:off x="1366138" y="3632200"/>
            <a:ext cx="7224526" cy="381000"/>
          </a:xfrm>
          <a:prstGeom prst="rect">
            <a:avLst/>
          </a:prstGeom>
        </p:spPr>
        <p:txBody>
          <a:bodyPr anchor="ctr"/>
          <a:lstStyle>
            <a:lvl1pPr marL="0" indent="0">
              <a:buClrTx/>
              <a:buSzTx/>
              <a:buNone/>
              <a:defRPr sz="1600">
                <a:solidFill>
                  <a:srgbClr val="808080"/>
                </a:solidFill>
              </a:defRPr>
            </a:lvl1pPr>
            <a:lvl2pPr marL="0" indent="457200">
              <a:buClrTx/>
              <a:buSzTx/>
              <a:buNone/>
              <a:defRPr sz="1600">
                <a:solidFill>
                  <a:srgbClr val="808080"/>
                </a:solidFill>
              </a:defRPr>
            </a:lvl2pPr>
            <a:lvl3pPr marL="0" indent="914400">
              <a:buClrTx/>
              <a:buSzTx/>
              <a:buNone/>
              <a:defRPr sz="1600">
                <a:solidFill>
                  <a:srgbClr val="808080"/>
                </a:solidFill>
              </a:defRPr>
            </a:lvl3pPr>
            <a:lvl4pPr marL="0" indent="1371600">
              <a:buClrTx/>
              <a:buSzTx/>
              <a:buNone/>
              <a:defRPr sz="1600">
                <a:solidFill>
                  <a:srgbClr val="808080"/>
                </a:solidFill>
              </a:defRPr>
            </a:lvl4pPr>
            <a:lvl5pPr marL="0" indent="1828800">
              <a:buClrTx/>
              <a:buSzTx/>
              <a:buNone/>
              <a:defRPr sz="16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125" name="Text Placeholder 2"/>
          <p:cNvSpPr>
            <a:spLocks noGrp="1"/>
          </p:cNvSpPr>
          <p:nvPr>
            <p:ph type="body" sz="quarter" idx="21"/>
          </p:nvPr>
        </p:nvSpPr>
        <p:spPr>
          <a:xfrm>
            <a:off x="677334" y="4470400"/>
            <a:ext cx="8596670" cy="1570963"/>
          </a:xfrm>
          <a:prstGeom prst="rect">
            <a:avLst/>
          </a:prstGeom>
        </p:spPr>
        <p:txBody>
          <a:bodyPr anchor="ctr"/>
          <a:lstStyle/>
          <a:p>
            <a:pPr marL="0" indent="0">
              <a:buClrTx/>
              <a:buSzTx/>
              <a:buNone/>
            </a:pPr>
            <a:endParaRPr/>
          </a:p>
        </p:txBody>
      </p:sp>
      <p:sp>
        <p:nvSpPr>
          <p:cNvPr id="126" name="TextBox 23"/>
          <p:cNvSpPr txBox="1"/>
          <p:nvPr/>
        </p:nvSpPr>
        <p:spPr>
          <a:xfrm>
            <a:off x="587589" y="469465"/>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27" name="TextBox 24"/>
          <p:cNvSpPr txBox="1"/>
          <p:nvPr/>
        </p:nvSpPr>
        <p:spPr>
          <a:xfrm>
            <a:off x="8938730" y="2565643"/>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77335" y="1931988"/>
            <a:ext cx="8596669" cy="2595461"/>
          </a:xfrm>
          <a:prstGeom prst="rect">
            <a:avLst/>
          </a:prstGeom>
        </p:spPr>
        <p:txBody>
          <a:bodyPr anchor="b"/>
          <a:lstStyle>
            <a:lvl1pPr>
              <a:defRPr sz="4400"/>
            </a:lvl1pPr>
          </a:lstStyle>
          <a:p>
            <a:r>
              <a:t>Title Text</a:t>
            </a:r>
          </a:p>
        </p:txBody>
      </p:sp>
      <p:sp>
        <p:nvSpPr>
          <p:cNvPr id="136" name="Body Level One…"/>
          <p:cNvSpPr txBox="1">
            <a:spLocks noGrp="1"/>
          </p:cNvSpPr>
          <p:nvPr>
            <p:ph type="body" sz="quarter" idx="1"/>
          </p:nvPr>
        </p:nvSpPr>
        <p:spPr>
          <a:xfrm>
            <a:off x="677335" y="4527448"/>
            <a:ext cx="8596669" cy="1513915"/>
          </a:xfrm>
          <a:prstGeom prst="rect">
            <a:avLst/>
          </a:prstGeom>
        </p:spPr>
        <p:txBody>
          <a:bodyP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Name Card">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45"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46" name="Text Placeholder 2"/>
          <p:cNvSpPr>
            <a:spLocks noGrp="1"/>
          </p:cNvSpPr>
          <p:nvPr>
            <p:ph type="body" sz="quarter" idx="21"/>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47" name="TextBox 23"/>
          <p:cNvSpPr txBox="1"/>
          <p:nvPr/>
        </p:nvSpPr>
        <p:spPr>
          <a:xfrm>
            <a:off x="587589" y="469465"/>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48" name="TextBox 24"/>
          <p:cNvSpPr txBox="1"/>
          <p:nvPr/>
        </p:nvSpPr>
        <p:spPr>
          <a:xfrm>
            <a:off x="8938730" y="2565643"/>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rue or False">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685798" y="609600"/>
            <a:ext cx="8588204" cy="3022600"/>
          </a:xfrm>
          <a:prstGeom prst="rect">
            <a:avLst/>
          </a:prstGeom>
        </p:spPr>
        <p:txBody>
          <a:bodyPr anchor="ctr"/>
          <a:lstStyle>
            <a:lvl1pPr>
              <a:defRPr sz="4400"/>
            </a:lvl1pPr>
          </a:lstStyle>
          <a:p>
            <a:r>
              <a:t>Title Text</a:t>
            </a:r>
          </a:p>
        </p:txBody>
      </p:sp>
      <p:sp>
        <p:nvSpPr>
          <p:cNvPr id="157"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58" name="Text Placeholder 2"/>
          <p:cNvSpPr>
            <a:spLocks noGrp="1"/>
          </p:cNvSpPr>
          <p:nvPr>
            <p:ph type="body" sz="quarter" idx="21"/>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43" name="Body Level One…"/>
          <p:cNvSpPr txBox="1">
            <a:spLocks noGrp="1"/>
          </p:cNvSpPr>
          <p:nvPr>
            <p:ph type="body" idx="1"/>
          </p:nvPr>
        </p:nvSpPr>
        <p:spPr>
          <a:xfrm>
            <a:off x="677333" y="1930400"/>
            <a:ext cx="8596670" cy="4110963"/>
          </a:xfrm>
          <a:prstGeom prst="rect">
            <a:avLst/>
          </a:prstGeom>
        </p:spPr>
        <p:txBody>
          <a:bodyPr/>
          <a:lstStyle>
            <a:lvl1pPr marL="342900" indent="-342900">
              <a:buFont typeface="Wingdings 3" panose="05040102010807070707" pitchFamily="18" charset="2"/>
              <a:buChar char=""/>
              <a:defRPr sz="2000"/>
            </a:lvl1pPr>
            <a:lvl2pPr marL="774700" indent="-317500">
              <a:buFont typeface="Wingdings 3" panose="05040102010807070707" pitchFamily="18" charset="2"/>
              <a:buChar char=""/>
              <a:defRPr sz="1800"/>
            </a:lvl2pPr>
            <a:lvl3pPr marL="1200150" indent="-285750">
              <a:buFont typeface="Wingdings 3" panose="05040102010807070707" pitchFamily="18" charset="2"/>
              <a:buChar char=""/>
              <a:defRPr sz="1600"/>
            </a:lvl3pPr>
            <a:lvl4pPr marL="1698171" indent="-326571">
              <a:buFont typeface="Wingdings 3" panose="05040102010807070707" pitchFamily="18" charset="2"/>
              <a:buChar char=""/>
              <a:defRPr sz="1400"/>
            </a:lvl4pPr>
            <a:lvl5pPr marL="2155371" indent="-326571">
              <a:buFont typeface="Wingdings 3" panose="05040102010807070707" pitchFamily="18" charset="2"/>
              <a:buChar char=""/>
              <a:defRPr sz="12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1" name="Title Text"/>
          <p:cNvSpPr txBox="1">
            <a:spLocks noGrp="1"/>
          </p:cNvSpPr>
          <p:nvPr>
            <p:ph type="title"/>
          </p:nvPr>
        </p:nvSpPr>
        <p:spPr>
          <a:xfrm>
            <a:off x="677335" y="2700866"/>
            <a:ext cx="8596669" cy="1826582"/>
          </a:xfrm>
          <a:prstGeom prst="rect">
            <a:avLst/>
          </a:prstGeom>
        </p:spPr>
        <p:txBody>
          <a:bodyPr anchor="b"/>
          <a:lstStyle>
            <a:lvl1pPr>
              <a:defRPr sz="4000"/>
            </a:lvl1pPr>
          </a:lstStyle>
          <a:p>
            <a:r>
              <a:t>Title Text</a:t>
            </a:r>
          </a:p>
        </p:txBody>
      </p:sp>
      <p:sp>
        <p:nvSpPr>
          <p:cNvPr id="52" name="Body Level One…"/>
          <p:cNvSpPr txBox="1">
            <a:spLocks noGrp="1"/>
          </p:cNvSpPr>
          <p:nvPr>
            <p:ph type="body" sz="quarter" idx="1"/>
          </p:nvPr>
        </p:nvSpPr>
        <p:spPr>
          <a:xfrm>
            <a:off x="677335" y="4527448"/>
            <a:ext cx="8596669" cy="860401"/>
          </a:xfrm>
          <a:prstGeom prst="rect">
            <a:avLst/>
          </a:prstGeom>
        </p:spPr>
        <p:txBody>
          <a:bodyPr/>
          <a:lstStyle>
            <a:lvl1pPr marL="0" indent="0">
              <a:buClrTx/>
              <a:buSzTx/>
              <a:buNone/>
              <a:defRPr sz="2000">
                <a:solidFill>
                  <a:srgbClr val="808080"/>
                </a:solidFill>
              </a:defRPr>
            </a:lvl1pPr>
            <a:lvl2pPr marL="0" indent="457200">
              <a:buClrTx/>
              <a:buSzTx/>
              <a:buNone/>
              <a:defRPr sz="2000">
                <a:solidFill>
                  <a:srgbClr val="808080"/>
                </a:solidFill>
              </a:defRPr>
            </a:lvl2pPr>
            <a:lvl3pPr marL="0" indent="914400">
              <a:buClrTx/>
              <a:buSzTx/>
              <a:buNone/>
              <a:defRPr sz="2000">
                <a:solidFill>
                  <a:srgbClr val="808080"/>
                </a:solidFill>
              </a:defRPr>
            </a:lvl3pPr>
            <a:lvl4pPr marL="0" indent="1371600">
              <a:buClrTx/>
              <a:buSzTx/>
              <a:buNone/>
              <a:defRPr sz="2000">
                <a:solidFill>
                  <a:srgbClr val="808080"/>
                </a:solidFill>
              </a:defRPr>
            </a:lvl4pPr>
            <a:lvl5pPr marL="0" indent="1828800">
              <a:buClrTx/>
              <a:buSzTx/>
              <a:buNone/>
              <a:defRPr sz="20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0"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61" name="Body Level One…"/>
          <p:cNvSpPr txBox="1">
            <a:spLocks noGrp="1"/>
          </p:cNvSpPr>
          <p:nvPr>
            <p:ph type="body" sz="quarter" idx="1"/>
          </p:nvPr>
        </p:nvSpPr>
        <p:spPr>
          <a:xfrm>
            <a:off x="677333" y="2160589"/>
            <a:ext cx="4184036" cy="3880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70" name="Body Level One…"/>
          <p:cNvSpPr txBox="1">
            <a:spLocks noGrp="1"/>
          </p:cNvSpPr>
          <p:nvPr>
            <p:ph type="body" sz="quarter" idx="1"/>
          </p:nvPr>
        </p:nvSpPr>
        <p:spPr>
          <a:xfrm>
            <a:off x="675744" y="2160983"/>
            <a:ext cx="4185624" cy="576263"/>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71" name="Text Placeholder 4"/>
          <p:cNvSpPr>
            <a:spLocks noGrp="1"/>
          </p:cNvSpPr>
          <p:nvPr>
            <p:ph type="body" sz="quarter" idx="21"/>
          </p:nvPr>
        </p:nvSpPr>
        <p:spPr>
          <a:xfrm>
            <a:off x="5088382" y="2160983"/>
            <a:ext cx="4185619" cy="576263"/>
          </a:xfrm>
          <a:prstGeom prst="rect">
            <a:avLst/>
          </a:prstGeom>
        </p:spPr>
        <p:txBody>
          <a:bodyPr anchor="b"/>
          <a:lstStyle/>
          <a:p>
            <a:pPr marL="0" indent="0">
              <a:buClrTx/>
              <a:buSzTx/>
              <a:buNone/>
              <a:defRPr sz="2400"/>
            </a:pPr>
            <a:endParaRP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4" name="Title Text"/>
          <p:cNvSpPr txBox="1">
            <a:spLocks noGrp="1"/>
          </p:cNvSpPr>
          <p:nvPr>
            <p:ph type="title"/>
          </p:nvPr>
        </p:nvSpPr>
        <p:spPr>
          <a:xfrm>
            <a:off x="677333" y="1498603"/>
            <a:ext cx="3854529" cy="1278467"/>
          </a:xfrm>
          <a:prstGeom prst="rect">
            <a:avLst/>
          </a:prstGeom>
        </p:spPr>
        <p:txBody>
          <a:bodyPr anchor="b"/>
          <a:lstStyle>
            <a:lvl1pPr>
              <a:defRPr sz="2000"/>
            </a:lvl1pPr>
          </a:lstStyle>
          <a:p>
            <a:r>
              <a:t>Title Text</a:t>
            </a:r>
          </a:p>
        </p:txBody>
      </p:sp>
      <p:sp>
        <p:nvSpPr>
          <p:cNvPr id="95" name="Body Level One…"/>
          <p:cNvSpPr txBox="1">
            <a:spLocks noGrp="1"/>
          </p:cNvSpPr>
          <p:nvPr>
            <p:ph type="body" sz="half" idx="1"/>
          </p:nvPr>
        </p:nvSpPr>
        <p:spPr>
          <a:xfrm>
            <a:off x="4760460" y="514923"/>
            <a:ext cx="4513543" cy="55264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Text Placeholder 3"/>
          <p:cNvSpPr>
            <a:spLocks noGrp="1"/>
          </p:cNvSpPr>
          <p:nvPr>
            <p:ph type="body" sz="quarter" idx="21"/>
          </p:nvPr>
        </p:nvSpPr>
        <p:spPr>
          <a:xfrm>
            <a:off x="677334" y="2777069"/>
            <a:ext cx="3854528" cy="2584450"/>
          </a:xfrm>
          <a:prstGeom prst="rect">
            <a:avLst/>
          </a:prstGeom>
        </p:spPr>
        <p:txBody>
          <a:bodyPr/>
          <a:lstStyle/>
          <a:p>
            <a:pPr marL="0" indent="0">
              <a:buClrTx/>
              <a:buSzTx/>
              <a:buNone/>
              <a:defRPr sz="1400"/>
            </a:pP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77333" y="4800600"/>
            <a:ext cx="8596668" cy="566738"/>
          </a:xfrm>
          <a:prstGeom prst="rect">
            <a:avLst/>
          </a:prstGeom>
        </p:spPr>
        <p:txBody>
          <a:bodyPr anchor="b"/>
          <a:lstStyle>
            <a:lvl1pPr>
              <a:defRPr sz="2400"/>
            </a:lvl1pPr>
          </a:lstStyle>
          <a:p>
            <a:r>
              <a:t>Title Text</a:t>
            </a:r>
          </a:p>
        </p:txBody>
      </p:sp>
      <p:sp>
        <p:nvSpPr>
          <p:cNvPr id="105" name="Picture Placeholder 2"/>
          <p:cNvSpPr>
            <a:spLocks noGrp="1"/>
          </p:cNvSpPr>
          <p:nvPr>
            <p:ph type="pic" sz="half" idx="21"/>
          </p:nvPr>
        </p:nvSpPr>
        <p:spPr>
          <a:xfrm>
            <a:off x="677333" y="609600"/>
            <a:ext cx="8596670" cy="3845718"/>
          </a:xfrm>
          <a:prstGeom prst="rect">
            <a:avLst/>
          </a:prstGeom>
        </p:spPr>
        <p:txBody>
          <a:bodyPr lIns="91439" rIns="91439">
            <a:noAutofit/>
          </a:bodyPr>
          <a:lstStyle/>
          <a:p>
            <a:endParaRPr/>
          </a:p>
        </p:txBody>
      </p:sp>
      <p:sp>
        <p:nvSpPr>
          <p:cNvPr id="106" name="Body Level One…"/>
          <p:cNvSpPr txBox="1">
            <a:spLocks noGrp="1"/>
          </p:cNvSpPr>
          <p:nvPr>
            <p:ph type="body" sz="quarter" idx="1"/>
          </p:nvPr>
        </p:nvSpPr>
        <p:spPr>
          <a:xfrm>
            <a:off x="677333" y="5367337"/>
            <a:ext cx="8596668" cy="674025"/>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 name="Group 43"/>
          <p:cNvGrpSpPr/>
          <p:nvPr/>
        </p:nvGrpSpPr>
        <p:grpSpPr>
          <a:xfrm>
            <a:off x="-1" y="-8467"/>
            <a:ext cx="12192001" cy="6866468"/>
            <a:chOff x="0" y="0"/>
            <a:chExt cx="12192000" cy="6866467"/>
          </a:xfrm>
        </p:grpSpPr>
        <p:sp>
          <p:nvSpPr>
            <p:cNvPr id="2" name="Straight Connector 19"/>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3" name="Straight Connector 20"/>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4"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5"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6" name="Isosceles Triangle 23"/>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7"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17B0E4">
                <a:alpha val="50000"/>
              </a:srgbClr>
            </a:solidFill>
            <a:ln w="12700" cap="flat">
              <a:noFill/>
              <a:miter lim="400000"/>
            </a:ln>
            <a:effectLst/>
          </p:spPr>
          <p:txBody>
            <a:bodyPr wrap="square" lIns="45719" tIns="45719" rIns="45719" bIns="45719" numCol="1" anchor="t">
              <a:noAutofit/>
            </a:bodyPr>
            <a:lstStyle/>
            <a:p>
              <a:endParaRPr/>
            </a:p>
          </p:txBody>
        </p:sp>
        <p:sp>
          <p:nvSpPr>
            <p:cNvPr id="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chemeClr val="accent2">
                <a:alpha val="70000"/>
              </a:schemeClr>
            </a:solidFill>
            <a:ln w="12700" cap="flat">
              <a:noFill/>
              <a:miter lim="400000"/>
            </a:ln>
            <a:effectLst/>
          </p:spPr>
          <p:txBody>
            <a:bodyPr wrap="square" lIns="45719" tIns="45719" rIns="45719" bIns="45719" numCol="1" anchor="t">
              <a:noAutofit/>
            </a:bodyPr>
            <a:lstStyle/>
            <a:p>
              <a:endParaRPr/>
            </a:p>
          </p:txBody>
        </p:sp>
        <p:sp>
          <p:nvSpPr>
            <p:cNvPr id="9"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236292">
                <a:alpha val="80000"/>
              </a:srgbClr>
            </a:solidFill>
            <a:ln w="12700" cap="flat">
              <a:noFill/>
              <a:miter lim="400000"/>
            </a:ln>
            <a:effectLst/>
          </p:spPr>
          <p:txBody>
            <a:bodyPr wrap="square" lIns="45719" tIns="45719" rIns="45719" bIns="45719" numCol="1" anchor="t">
              <a:noAutofit/>
            </a:bodyPr>
            <a:lstStyle/>
            <a:p>
              <a:endParaRPr/>
            </a:p>
          </p:txBody>
        </p:sp>
        <p:sp>
          <p:nvSpPr>
            <p:cNvPr id="10" name="Isosceles Triangle 27"/>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11" name="Isosceles Triangle 18"/>
            <p:cNvSpPr/>
            <p:nvPr/>
          </p:nvSpPr>
          <p:spPr>
            <a:xfrm>
              <a:off x="-1" y="4021666"/>
              <a:ext cx="448734" cy="284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chemeClr val="accent1">
                <a:alpha val="70000"/>
              </a:schemeClr>
            </a:solidFill>
            <a:ln w="12700" cap="flat">
              <a:noFill/>
              <a:miter lim="400000"/>
            </a:ln>
            <a:effectLst/>
          </p:spPr>
          <p:txBody>
            <a:bodyPr wrap="square" lIns="45719" tIns="45719" rIns="45719" bIns="45719" numCol="1" anchor="t">
              <a:noAutofit/>
            </a:bodyPr>
            <a:lstStyle/>
            <a:p>
              <a:endParaRPr/>
            </a:p>
          </p:txBody>
        </p:sp>
      </p:grpSp>
      <p:sp>
        <p:nvSpPr>
          <p:cNvPr id="1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1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9049981" y="6114704"/>
            <a:ext cx="224022" cy="218441"/>
          </a:xfrm>
          <a:prstGeom prst="rect">
            <a:avLst/>
          </a:prstGeom>
          <a:ln w="12700">
            <a:miter lim="400000"/>
          </a:ln>
        </p:spPr>
        <p:txBody>
          <a:bodyPr wrap="none" lIns="45719" rIns="45719" anchor="ctr">
            <a:spAutoFit/>
          </a:bodyPr>
          <a:lstStyle>
            <a:lvl1pPr algn="r">
              <a:defRPr sz="900">
                <a:solidFill>
                  <a:schemeClr val="accent1"/>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1pPr>
      <a:lvl2pPr marL="778668" marR="0" indent="-321468"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2pPr>
      <a:lvl3pPr marL="1208314" marR="0" indent="-293914"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3pPr>
      <a:lvl4pPr marL="1714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4pPr>
      <a:lvl5pPr marL="21717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owardsdatascience.com/how-chatgpt-works-the-models-behind-the-bot-1ce5fca96286" TargetMode="External"/><Relationship Id="rId2" Type="http://schemas.openxmlformats.org/officeDocument/2006/relationships/hyperlink" Target="https://searchengineland.com/how-google-uses-artificial-intelligence-in-google-search-37974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eeksforgeeks.org/ml-machine-learnin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ducation.arcus.chop.edu/types-of-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artoon of a person on a tree branch&#10;&#10;Description automatically generated">
            <a:extLst>
              <a:ext uri="{FF2B5EF4-FFF2-40B4-BE49-F238E27FC236}">
                <a16:creationId xmlns:a16="http://schemas.microsoft.com/office/drawing/2014/main" id="{6007B9BA-11E9-8722-B02C-E25421AC2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379" y="-1621"/>
            <a:ext cx="6859621" cy="6859621"/>
          </a:xfrm>
          <a:prstGeom prst="rect">
            <a:avLst/>
          </a:prstGeom>
        </p:spPr>
      </p:pic>
    </p:spTree>
    <p:extLst>
      <p:ext uri="{BB962C8B-B14F-4D97-AF65-F5344CB8AC3E}">
        <p14:creationId xmlns:p14="http://schemas.microsoft.com/office/powerpoint/2010/main" val="34006616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Include a description of Tom’s 235 Lab]"/>
          <p:cNvSpPr txBox="1">
            <a:spLocks noGrp="1"/>
          </p:cNvSpPr>
          <p:nvPr>
            <p:ph type="body" idx="1"/>
          </p:nvPr>
        </p:nvSpPr>
        <p:spPr>
          <a:prstGeom prst="rect">
            <a:avLst/>
          </a:prstGeom>
        </p:spPr>
        <p:txBody>
          <a:bodyPr>
            <a:normAutofit/>
          </a:bodyPr>
          <a:lstStyle/>
          <a:p>
            <a:r>
              <a:rPr lang="en-US" dirty="0"/>
              <a:t>Given a corpus of text, can the computer learn how to make other text that sounds the same/looks like it was written by the same author?</a:t>
            </a:r>
          </a:p>
          <a:p>
            <a:r>
              <a:rPr lang="en-US" dirty="0"/>
              <a:t>Let's see what we can figure out</a:t>
            </a:r>
          </a:p>
          <a:p>
            <a:r>
              <a:rPr lang="en-US" dirty="0"/>
              <a:t>We'll start with the text of 1</a:t>
            </a:r>
            <a:r>
              <a:rPr lang="en-US" baseline="30000" dirty="0"/>
              <a:t>st</a:t>
            </a:r>
            <a:r>
              <a:rPr lang="en-US" dirty="0"/>
              <a:t> Nephi</a:t>
            </a:r>
          </a:p>
          <a:p>
            <a:endParaRPr lang="en-US" dirty="0"/>
          </a:p>
          <a:p>
            <a:pPr marL="0" indent="0">
              <a:buNone/>
            </a:pPr>
            <a:r>
              <a:rPr lang="en-US" dirty="0">
                <a:latin typeface="Times New Roman" panose="02020603050405020304" pitchFamily="18" charset="0"/>
                <a:cs typeface="Times New Roman" panose="02020603050405020304" pitchFamily="18" charset="0"/>
              </a:rPr>
              <a:t>I, Nephi, having been born of goodly parents, therefore I was taught somewhat in all the learning of my father; and having seen many afflictions in the course of my days, nevertheless, having been highly favored of the Lord in all my days; yea, having had a great knowledge of the goodness and the mysteries of God, therefore I make a record of my proceedings in my days. Yea, I make a record in the language of my father, …</a:t>
            </a:r>
            <a:endParaRPr dirty="0">
              <a:latin typeface="Times New Roman" panose="02020603050405020304" pitchFamily="18" charset="0"/>
              <a:cs typeface="Times New Roman" panose="02020603050405020304" pitchFamily="18" charset="0"/>
            </a:endParaRPr>
          </a:p>
        </p:txBody>
      </p:sp>
      <p:sp>
        <p:nvSpPr>
          <p:cNvPr id="204" name="A simple example"/>
          <p:cNvSpPr txBox="1">
            <a:spLocks noGrp="1"/>
          </p:cNvSpPr>
          <p:nvPr>
            <p:ph type="title"/>
          </p:nvPr>
        </p:nvSpPr>
        <p:spPr>
          <a:prstGeom prst="rect">
            <a:avLst/>
          </a:prstGeom>
        </p:spPr>
        <p:txBody>
          <a:bodyPr/>
          <a:lstStyle/>
          <a:p>
            <a:r>
              <a:rPr dirty="0"/>
              <a:t>A </a:t>
            </a:r>
            <a:r>
              <a:rPr lang="en-US" dirty="0"/>
              <a:t>S</a:t>
            </a:r>
            <a:r>
              <a:rPr dirty="0"/>
              <a:t>imple </a:t>
            </a:r>
            <a:r>
              <a:rPr lang="en-US" dirty="0"/>
              <a:t>E</a:t>
            </a:r>
            <a:r>
              <a:rPr dirty="0"/>
              <a:t>xample</a:t>
            </a:r>
            <a:r>
              <a:rPr lang="en-US" dirty="0"/>
              <a:t> – Text Prediction</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1A6B-BC4A-AF86-96C2-FD7EFBB9B029}"/>
              </a:ext>
            </a:extLst>
          </p:cNvPr>
          <p:cNvSpPr>
            <a:spLocks noGrp="1"/>
          </p:cNvSpPr>
          <p:nvPr>
            <p:ph type="title"/>
          </p:nvPr>
        </p:nvSpPr>
        <p:spPr/>
        <p:txBody>
          <a:bodyPr/>
          <a:lstStyle/>
          <a:p>
            <a:r>
              <a:rPr lang="en-US" dirty="0"/>
              <a:t>Text Prediction</a:t>
            </a:r>
          </a:p>
        </p:txBody>
      </p:sp>
      <p:sp>
        <p:nvSpPr>
          <p:cNvPr id="3" name="Text Placeholder 2">
            <a:extLst>
              <a:ext uri="{FF2B5EF4-FFF2-40B4-BE49-F238E27FC236}">
                <a16:creationId xmlns:a16="http://schemas.microsoft.com/office/drawing/2014/main" id="{D40B2DEE-61AF-EDC0-2D58-68956E981FE3}"/>
              </a:ext>
            </a:extLst>
          </p:cNvPr>
          <p:cNvSpPr>
            <a:spLocks noGrp="1"/>
          </p:cNvSpPr>
          <p:nvPr>
            <p:ph type="body" idx="1"/>
          </p:nvPr>
        </p:nvSpPr>
        <p:spPr/>
        <p:txBody>
          <a:bodyPr/>
          <a:lstStyle/>
          <a:p>
            <a:r>
              <a:rPr lang="en-US" dirty="0"/>
              <a:t>We start by reading in all the words, in order, and storing them in a list.</a:t>
            </a:r>
          </a:p>
          <a:p>
            <a:pPr lvl="1"/>
            <a:r>
              <a:rPr lang="en-US" dirty="0"/>
              <a:t>For this simple example, we'll remove all punctuation and make everything lower case</a:t>
            </a:r>
          </a:p>
          <a:p>
            <a:r>
              <a:rPr lang="en-US" dirty="0"/>
              <a:t>We then create a dictionary using each unique word in our list as the key and the word following it as its value:</a:t>
            </a:r>
          </a:p>
          <a:p>
            <a:pPr lvl="1"/>
            <a:r>
              <a:rPr lang="en-US" dirty="0"/>
              <a:t>i.e. I -&gt; Nephi, Nephi -&gt; having, having -&gt; been, …</a:t>
            </a:r>
          </a:p>
          <a:p>
            <a:r>
              <a:rPr lang="en-US" dirty="0"/>
              <a:t>We can then use this to dictionary to generate new text from some initial word (it just has to be in our list)</a:t>
            </a:r>
          </a:p>
          <a:p>
            <a:pPr lvl="1"/>
            <a:r>
              <a:rPr lang="en-US" dirty="0"/>
              <a:t>Given a word in our list, our dictionary predicts what word should come next</a:t>
            </a:r>
          </a:p>
          <a:p>
            <a:endParaRPr lang="en-US" dirty="0"/>
          </a:p>
          <a:p>
            <a:endParaRPr lang="en-US" dirty="0"/>
          </a:p>
        </p:txBody>
      </p:sp>
    </p:spTree>
    <p:extLst>
      <p:ext uri="{BB962C8B-B14F-4D97-AF65-F5344CB8AC3E}">
        <p14:creationId xmlns:p14="http://schemas.microsoft.com/office/powerpoint/2010/main" val="4735308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a:t>
            </a:r>
            <a:endParaRPr dirty="0"/>
          </a:p>
        </p:txBody>
      </p:sp>
      <p:sp>
        <p:nvSpPr>
          <p:cNvPr id="207" name="Double-click to edit"/>
          <p:cNvSpPr txBox="1">
            <a:spLocks noGrp="1"/>
          </p:cNvSpPr>
          <p:nvPr>
            <p:ph type="body" idx="1"/>
          </p:nvPr>
        </p:nvSpPr>
        <p:spPr>
          <a:prstGeom prst="rect">
            <a:avLst/>
          </a:prstGeom>
        </p:spPr>
        <p:txBody>
          <a:bodyPr/>
          <a:lstStyle/>
          <a:p>
            <a:r>
              <a:rPr lang="en-US" dirty="0"/>
              <a:t>If we use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make an end ye shall be saved at the last day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t>
            </a:r>
          </a:p>
          <a:p>
            <a:endParaRPr lang="en-US" dirty="0"/>
          </a:p>
          <a:p>
            <a:r>
              <a:rPr lang="en-US" dirty="0"/>
              <a:t>That didn't work!</a:t>
            </a:r>
          </a:p>
          <a:p>
            <a:r>
              <a:rPr lang="en-US" dirty="0"/>
              <a:t>Why? What could we do better?</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1656-5095-D7D4-01E2-89CAB94EF21F}"/>
              </a:ext>
            </a:extLst>
          </p:cNvPr>
          <p:cNvSpPr>
            <a:spLocks noGrp="1"/>
          </p:cNvSpPr>
          <p:nvPr>
            <p:ph type="title"/>
          </p:nvPr>
        </p:nvSpPr>
        <p:spPr/>
        <p:txBody>
          <a:bodyPr/>
          <a:lstStyle/>
          <a:p>
            <a:r>
              <a:rPr lang="en-US" dirty="0"/>
              <a:t>Text Prediction II</a:t>
            </a:r>
          </a:p>
        </p:txBody>
      </p:sp>
      <p:sp>
        <p:nvSpPr>
          <p:cNvPr id="3" name="Text Placeholder 2">
            <a:extLst>
              <a:ext uri="{FF2B5EF4-FFF2-40B4-BE49-F238E27FC236}">
                <a16:creationId xmlns:a16="http://schemas.microsoft.com/office/drawing/2014/main" id="{DDF2F6CB-65FA-7579-2522-7CFAA021EABA}"/>
              </a:ext>
            </a:extLst>
          </p:cNvPr>
          <p:cNvSpPr>
            <a:spLocks noGrp="1"/>
          </p:cNvSpPr>
          <p:nvPr>
            <p:ph type="body" idx="1"/>
          </p:nvPr>
        </p:nvSpPr>
        <p:spPr>
          <a:xfrm>
            <a:off x="677333" y="1930400"/>
            <a:ext cx="8596670" cy="4723897"/>
          </a:xfrm>
        </p:spPr>
        <p:txBody>
          <a:bodyPr>
            <a:normAutofit lnSpcReduction="10000"/>
          </a:bodyPr>
          <a:lstStyle/>
          <a:p>
            <a:r>
              <a:rPr lang="en-US" dirty="0"/>
              <a:t>Storing just a single word after each word was actually losing information.</a:t>
            </a:r>
          </a:p>
          <a:p>
            <a:r>
              <a:rPr lang="en-US" dirty="0"/>
              <a:t>Once our dictionary was built, only the last word that followed any given word was stored in the dictionary.</a:t>
            </a:r>
          </a:p>
          <a:p>
            <a:r>
              <a:rPr lang="en-US" dirty="0"/>
              <a:t>Instead of using a single word as the value, let's store a list of all words that followed the word being used as the key instead.</a:t>
            </a:r>
          </a:p>
          <a:p>
            <a:r>
              <a:rPr lang="en-US" dirty="0"/>
              <a:t>Then we can randomly pick a word from that list when we need the next word</a:t>
            </a:r>
          </a:p>
          <a:p>
            <a:r>
              <a:rPr lang="en-US" dirty="0"/>
              <a:t>For example, the entry for '</a:t>
            </a:r>
            <a:r>
              <a:rPr lang="en-US" dirty="0" err="1"/>
              <a:t>nephi</a:t>
            </a:r>
            <a:r>
              <a:rPr lang="en-US" dirty="0"/>
              <a:t>' would then contain the following list:</a:t>
            </a:r>
          </a:p>
          <a:p>
            <a:pPr lvl="1"/>
            <a:r>
              <a:rPr lang="en-US" dirty="0"/>
              <a:t>['having', 'do', 'will', 'being', 'because', 'returned', 'said', 'and', 'crept', 'had', 'did', 'wherefore', 'after', 'nevertheless', 'proceed', 'was', 'what', 'saw', 'also', 'beheld', 'saying', 'heard', 'am', '</a:t>
            </a:r>
            <a:r>
              <a:rPr lang="en-US" dirty="0" err="1"/>
              <a:t>spake</a:t>
            </a:r>
            <a:r>
              <a:rPr lang="en-US" dirty="0"/>
              <a:t>', 'took', 'went', 'who', 'began', 'received', 'have', 'declare', 'say', 'make']</a:t>
            </a:r>
          </a:p>
          <a:p>
            <a:pPr lvl="1"/>
            <a:endParaRPr lang="en-US" dirty="0"/>
          </a:p>
        </p:txBody>
      </p:sp>
    </p:spTree>
    <p:extLst>
      <p:ext uri="{BB962C8B-B14F-4D97-AF65-F5344CB8AC3E}">
        <p14:creationId xmlns:p14="http://schemas.microsoft.com/office/powerpoint/2010/main" val="23065674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 II</a:t>
            </a:r>
            <a:endParaRPr dirty="0"/>
          </a:p>
        </p:txBody>
      </p:sp>
      <p:sp>
        <p:nvSpPr>
          <p:cNvPr id="207" name="Double-click to edit"/>
          <p:cNvSpPr txBox="1">
            <a:spLocks noGrp="1"/>
          </p:cNvSpPr>
          <p:nvPr>
            <p:ph type="body" idx="1"/>
          </p:nvPr>
        </p:nvSpPr>
        <p:spPr>
          <a:prstGeom prst="rect">
            <a:avLst/>
          </a:prstGeom>
        </p:spPr>
        <p:txBody>
          <a:bodyPr>
            <a:normAutofit fontScale="92500" lnSpcReduction="10000"/>
          </a:bodyPr>
          <a:lstStyle/>
          <a:p>
            <a:r>
              <a:rPr lang="en-US" dirty="0"/>
              <a:t>If we again use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who should have read in one pointed the instruction of fruit was obedient unto his righteous wherefore he knew them off the river and marvelous work timbers of angels in these times of water that thou </a:t>
            </a:r>
            <a:r>
              <a:rPr lang="en-US" dirty="0" err="1">
                <a:latin typeface="Times New Roman" panose="02020603050405020304" pitchFamily="18" charset="0"/>
                <a:cs typeface="Times New Roman" panose="02020603050405020304" pitchFamily="18" charset="0"/>
              </a:rPr>
              <a:t>beholdest</a:t>
            </a:r>
            <a:r>
              <a:rPr lang="en-US" dirty="0">
                <a:latin typeface="Times New Roman" panose="02020603050405020304" pitchFamily="18" charset="0"/>
                <a:cs typeface="Times New Roman" panose="02020603050405020304" pitchFamily="18" charset="0"/>
              </a:rPr>
              <a:t> that she also laid the desires to build the hands and eve who should no such thing shall minister unto the guilty taketh the servant o lord are </a:t>
            </a:r>
            <a:r>
              <a:rPr lang="en-US" dirty="0" err="1">
                <a:latin typeface="Times New Roman" panose="02020603050405020304" pitchFamily="18" charset="0"/>
                <a:cs typeface="Times New Roman" panose="02020603050405020304" pitchFamily="18" charset="0"/>
              </a:rPr>
              <a:t>engraven</a:t>
            </a:r>
            <a:r>
              <a:rPr lang="en-US" dirty="0">
                <a:latin typeface="Times New Roman" panose="02020603050405020304" pitchFamily="18" charset="0"/>
                <a:cs typeface="Times New Roman" panose="02020603050405020304" pitchFamily="18" charset="0"/>
              </a:rPr>
              <a:t> the sun smite him ye from my sons of darkness which shall judge the taking away in dominion and be nursed by way forward through on dry ground a small voice but because of </a:t>
            </a:r>
          </a:p>
          <a:p>
            <a:endParaRPr lang="en-US" dirty="0"/>
          </a:p>
          <a:p>
            <a:r>
              <a:rPr lang="en-US" dirty="0"/>
              <a:t>Better, we didn't get into a loop, but still not very good!</a:t>
            </a:r>
          </a:p>
          <a:p>
            <a:r>
              <a:rPr lang="en-US" dirty="0"/>
              <a:t>What could we do better?</a:t>
            </a:r>
            <a:endParaRPr dirty="0"/>
          </a:p>
        </p:txBody>
      </p:sp>
    </p:spTree>
    <p:extLst>
      <p:ext uri="{BB962C8B-B14F-4D97-AF65-F5344CB8AC3E}">
        <p14:creationId xmlns:p14="http://schemas.microsoft.com/office/powerpoint/2010/main" val="24175871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A5E4A-6CB3-C6E6-0CFC-4770359DAAE2}"/>
              </a:ext>
            </a:extLst>
          </p:cNvPr>
          <p:cNvSpPr>
            <a:spLocks noGrp="1"/>
          </p:cNvSpPr>
          <p:nvPr>
            <p:ph type="title"/>
          </p:nvPr>
        </p:nvSpPr>
        <p:spPr/>
        <p:txBody>
          <a:bodyPr/>
          <a:lstStyle/>
          <a:p>
            <a:r>
              <a:rPr lang="en-US" dirty="0"/>
              <a:t>Text Prediction III</a:t>
            </a:r>
          </a:p>
        </p:txBody>
      </p:sp>
      <p:sp>
        <p:nvSpPr>
          <p:cNvPr id="3" name="Text Placeholder 2">
            <a:extLst>
              <a:ext uri="{FF2B5EF4-FFF2-40B4-BE49-F238E27FC236}">
                <a16:creationId xmlns:a16="http://schemas.microsoft.com/office/drawing/2014/main" id="{42068BDB-0290-06A2-64EA-FB2582046BAF}"/>
              </a:ext>
            </a:extLst>
          </p:cNvPr>
          <p:cNvSpPr>
            <a:spLocks noGrp="1"/>
          </p:cNvSpPr>
          <p:nvPr>
            <p:ph type="body" idx="1"/>
          </p:nvPr>
        </p:nvSpPr>
        <p:spPr/>
        <p:txBody>
          <a:bodyPr/>
          <a:lstStyle/>
          <a:p>
            <a:r>
              <a:rPr lang="en-US" dirty="0"/>
              <a:t>In the last iteration, we just made a list of all the words that followed a given word and randomly picked from them.</a:t>
            </a:r>
          </a:p>
          <a:p>
            <a:r>
              <a:rPr lang="en-US" dirty="0"/>
              <a:t>We ignored how often a word followed the specific word.</a:t>
            </a:r>
          </a:p>
          <a:p>
            <a:r>
              <a:rPr lang="en-US" dirty="0"/>
              <a:t>We could keep track of the number of times a word followed each word.</a:t>
            </a:r>
          </a:p>
          <a:p>
            <a:r>
              <a:rPr lang="en-US" dirty="0"/>
              <a:t>Then we could randomly pick a new following word based on the frequency that the two words appear together.  Thus, words that more commonly appear together in the original will more commonly appear together in the final output.</a:t>
            </a:r>
          </a:p>
        </p:txBody>
      </p:sp>
    </p:spTree>
    <p:extLst>
      <p:ext uri="{BB962C8B-B14F-4D97-AF65-F5344CB8AC3E}">
        <p14:creationId xmlns:p14="http://schemas.microsoft.com/office/powerpoint/2010/main" val="112361639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 III</a:t>
            </a:r>
            <a:endParaRPr dirty="0"/>
          </a:p>
        </p:txBody>
      </p:sp>
      <p:sp>
        <p:nvSpPr>
          <p:cNvPr id="207" name="Double-click to edit"/>
          <p:cNvSpPr txBox="1">
            <a:spLocks noGrp="1"/>
          </p:cNvSpPr>
          <p:nvPr>
            <p:ph type="body" idx="1"/>
          </p:nvPr>
        </p:nvSpPr>
        <p:spPr>
          <a:prstGeom prst="rect">
            <a:avLst/>
          </a:prstGeom>
        </p:spPr>
        <p:txBody>
          <a:bodyPr>
            <a:normAutofit/>
          </a:bodyPr>
          <a:lstStyle/>
          <a:p>
            <a:r>
              <a:rPr lang="en-US" dirty="0"/>
              <a:t>One more time, using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and it came to pass that the plates of </a:t>
            </a:r>
            <a:r>
              <a:rPr lang="en-US" dirty="0" err="1">
                <a:latin typeface="Times New Roman" panose="02020603050405020304" pitchFamily="18" charset="0"/>
                <a:cs typeface="Times New Roman" panose="02020603050405020304" pitchFamily="18" charset="0"/>
              </a:rPr>
              <a:t>israel</a:t>
            </a:r>
            <a:r>
              <a:rPr lang="en-US" dirty="0">
                <a:latin typeface="Times New Roman" panose="02020603050405020304" pitchFamily="18" charset="0"/>
                <a:cs typeface="Times New Roman" panose="02020603050405020304" pitchFamily="18" charset="0"/>
              </a:rPr>
              <a:t> do ye will not the space of promise yea and our father thou say it came to the nations of his word he hath declared unto him and </a:t>
            </a:r>
            <a:r>
              <a:rPr lang="en-US" dirty="0" err="1">
                <a:latin typeface="Times New Roman" panose="02020603050405020304" pitchFamily="18" charset="0"/>
                <a:cs typeface="Times New Roman" panose="02020603050405020304" pitchFamily="18" charset="0"/>
              </a:rPr>
              <a:t>lemuel</a:t>
            </a:r>
            <a:r>
              <a:rPr lang="en-US" dirty="0">
                <a:latin typeface="Times New Roman" panose="02020603050405020304" pitchFamily="18" charset="0"/>
                <a:cs typeface="Times New Roman" panose="02020603050405020304" pitchFamily="18" charset="0"/>
              </a:rPr>
              <a:t> did look and he might see and it was upon all nations of his sheep and shall be as a record from among them and the wrath of </a:t>
            </a:r>
            <a:r>
              <a:rPr lang="en-US" dirty="0" err="1">
                <a:latin typeface="Times New Roman" panose="02020603050405020304" pitchFamily="18" charset="0"/>
                <a:cs typeface="Times New Roman" panose="02020603050405020304" pitchFamily="18" charset="0"/>
              </a:rPr>
              <a:t>israel</a:t>
            </a:r>
            <a:r>
              <a:rPr lang="en-US" dirty="0">
                <a:latin typeface="Times New Roman" panose="02020603050405020304" pitchFamily="18" charset="0"/>
                <a:cs typeface="Times New Roman" panose="02020603050405020304" pitchFamily="18" charset="0"/>
              </a:rPr>
              <a:t> unto blindness to pass that great church of my brethren that the lord had done for thus saith the things concerning his rod of god and the wicked from the jews as </a:t>
            </a:r>
          </a:p>
          <a:p>
            <a:endParaRPr lang="en-US" dirty="0"/>
          </a:p>
          <a:p>
            <a:r>
              <a:rPr lang="en-US" dirty="0"/>
              <a:t>Is that better?  Maybe?</a:t>
            </a:r>
          </a:p>
          <a:p>
            <a:r>
              <a:rPr lang="en-US" dirty="0"/>
              <a:t>What could we do to improve it?</a:t>
            </a:r>
            <a:endParaRPr dirty="0"/>
          </a:p>
        </p:txBody>
      </p:sp>
    </p:spTree>
    <p:extLst>
      <p:ext uri="{BB962C8B-B14F-4D97-AF65-F5344CB8AC3E}">
        <p14:creationId xmlns:p14="http://schemas.microsoft.com/office/powerpoint/2010/main" val="28422142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Another Corpus</a:t>
            </a:r>
            <a:endParaRPr dirty="0"/>
          </a:p>
        </p:txBody>
      </p:sp>
      <p:sp>
        <p:nvSpPr>
          <p:cNvPr id="207" name="Double-click to edit"/>
          <p:cNvSpPr txBox="1">
            <a:spLocks noGrp="1"/>
          </p:cNvSpPr>
          <p:nvPr>
            <p:ph type="body" idx="1"/>
          </p:nvPr>
        </p:nvSpPr>
        <p:spPr>
          <a:xfrm>
            <a:off x="677333" y="1930400"/>
            <a:ext cx="8596670" cy="4814432"/>
          </a:xfrm>
          <a:prstGeom prst="rect">
            <a:avLst/>
          </a:prstGeom>
        </p:spPr>
        <p:txBody>
          <a:bodyPr>
            <a:normAutofit fontScale="92500" lnSpcReduction="10000"/>
          </a:bodyPr>
          <a:lstStyle/>
          <a:p>
            <a:r>
              <a:rPr lang="en-US" dirty="0"/>
              <a:t>Let's try reading in the Sorcerer's Stone and starting with the word "Harry"</a:t>
            </a:r>
          </a:p>
          <a:p>
            <a:endParaRPr lang="en-US" dirty="0"/>
          </a:p>
          <a:p>
            <a:pPr marL="0" indent="0">
              <a:buNone/>
            </a:pPr>
            <a:r>
              <a:rPr lang="en-US" dirty="0">
                <a:latin typeface="Times New Roman" panose="02020603050405020304" pitchFamily="18" charset="0"/>
                <a:cs typeface="Times New Roman" panose="02020603050405020304" pitchFamily="18" charset="0"/>
              </a:rPr>
              <a:t>harry he said professor </a:t>
            </a:r>
            <a:r>
              <a:rPr lang="en-US" dirty="0" err="1">
                <a:latin typeface="Times New Roman" panose="02020603050405020304" pitchFamily="18" charset="0"/>
                <a:cs typeface="Times New Roman" panose="02020603050405020304" pitchFamily="18" charset="0"/>
              </a:rPr>
              <a:t>mcgonagall</a:t>
            </a:r>
            <a:r>
              <a:rPr lang="en-US" dirty="0">
                <a:latin typeface="Times New Roman" panose="02020603050405020304" pitchFamily="18" charset="0"/>
                <a:cs typeface="Times New Roman" panose="02020603050405020304" pitchFamily="18" charset="0"/>
              </a:rPr>
              <a:t> told him me out then the floor he hurried out his mommy said </a:t>
            </a:r>
            <a:r>
              <a:rPr lang="en-US" dirty="0" err="1">
                <a:latin typeface="Times New Roman" panose="02020603050405020304" pitchFamily="18" charset="0"/>
                <a:cs typeface="Times New Roman" panose="02020603050405020304" pitchFamily="18" charset="0"/>
              </a:rPr>
              <a:t>ron</a:t>
            </a:r>
            <a:r>
              <a:rPr lang="en-US" dirty="0">
                <a:latin typeface="Times New Roman" panose="02020603050405020304" pitchFamily="18" charset="0"/>
                <a:cs typeface="Times New Roman" panose="02020603050405020304" pitchFamily="18" charset="0"/>
              </a:rPr>
              <a:t> though his seat hungry after a good holiday said </a:t>
            </a:r>
            <a:r>
              <a:rPr lang="en-US" dirty="0" err="1">
                <a:latin typeface="Times New Roman" panose="02020603050405020304" pitchFamily="18" charset="0"/>
                <a:cs typeface="Times New Roman" panose="02020603050405020304" pitchFamily="18" charset="0"/>
              </a:rPr>
              <a:t>hagrid</a:t>
            </a:r>
            <a:r>
              <a:rPr lang="en-US" dirty="0">
                <a:latin typeface="Times New Roman" panose="02020603050405020304" pitchFamily="18" charset="0"/>
                <a:cs typeface="Times New Roman" panose="02020603050405020304" pitchFamily="18" charset="0"/>
              </a:rPr>
              <a:t> asked as they went again </a:t>
            </a:r>
            <a:r>
              <a:rPr lang="en-US" dirty="0" err="1">
                <a:latin typeface="Times New Roman" panose="02020603050405020304" pitchFamily="18" charset="0"/>
                <a:cs typeface="Times New Roman" panose="02020603050405020304" pitchFamily="18" charset="0"/>
              </a:rPr>
              <a:t>hermione</a:t>
            </a:r>
            <a:r>
              <a:rPr lang="en-US" dirty="0">
                <a:latin typeface="Times New Roman" panose="02020603050405020304" pitchFamily="18" charset="0"/>
                <a:cs typeface="Times New Roman" panose="02020603050405020304" pitchFamily="18" charset="0"/>
              </a:rPr>
              <a:t> had lord said harry felt particularly hungry he was skimming through the size of stairs as well yeah an excellent adventure was measuring between door and </a:t>
            </a:r>
            <a:r>
              <a:rPr lang="en-US" dirty="0" err="1">
                <a:latin typeface="Times New Roman" panose="02020603050405020304" pitchFamily="18" charset="0"/>
                <a:cs typeface="Times New Roman" panose="02020603050405020304" pitchFamily="18" charset="0"/>
              </a:rPr>
              <a:t>hermione</a:t>
            </a:r>
            <a:r>
              <a:rPr lang="en-US" dirty="0">
                <a:latin typeface="Times New Roman" panose="02020603050405020304" pitchFamily="18" charset="0"/>
                <a:cs typeface="Times New Roman" panose="02020603050405020304" pitchFamily="18" charset="0"/>
              </a:rPr>
              <a:t> opened the snitch wins his hands clasped in trouble they had a canary yellow circus tent him he remembers what you </a:t>
            </a:r>
            <a:r>
              <a:rPr lang="en-US" dirty="0" err="1">
                <a:latin typeface="Times New Roman" panose="02020603050405020304" pitchFamily="18" charset="0"/>
                <a:cs typeface="Times New Roman" panose="02020603050405020304" pitchFamily="18" charset="0"/>
              </a:rPr>
              <a:t>ll</a:t>
            </a:r>
            <a:r>
              <a:rPr lang="en-US" dirty="0">
                <a:latin typeface="Times New Roman" panose="02020603050405020304" pitchFamily="18" charset="0"/>
                <a:cs typeface="Times New Roman" panose="02020603050405020304" pitchFamily="18" charset="0"/>
              </a:rPr>
              <a:t> really done </a:t>
            </a:r>
            <a:r>
              <a:rPr lang="en-US" dirty="0" err="1">
                <a:latin typeface="Times New Roman" panose="02020603050405020304" pitchFamily="18" charset="0"/>
                <a:cs typeface="Times New Roman" panose="02020603050405020304" pitchFamily="18" charset="0"/>
              </a:rPr>
              <a:t>ron</a:t>
            </a:r>
            <a:r>
              <a:rPr lang="en-US" dirty="0">
                <a:latin typeface="Times New Roman" panose="02020603050405020304" pitchFamily="18" charset="0"/>
                <a:cs typeface="Times New Roman" panose="02020603050405020304" pitchFamily="18" charset="0"/>
              </a:rPr>
              <a:t> reminded them how often happened harry heard the friar haven t have to what </a:t>
            </a:r>
          </a:p>
          <a:p>
            <a:endParaRPr lang="en-US" dirty="0"/>
          </a:p>
          <a:p>
            <a:r>
              <a:rPr lang="en-US" dirty="0"/>
              <a:t>It's still not good</a:t>
            </a:r>
          </a:p>
          <a:p>
            <a:r>
              <a:rPr lang="en-US" dirty="0"/>
              <a:t>But we didn't write anything new. Given a new corpus, the code can construct text using the same algorithm and learn how to imitate a new author.</a:t>
            </a:r>
          </a:p>
          <a:p>
            <a:r>
              <a:rPr lang="en-US" dirty="0"/>
              <a:t>We just need a better algorithm.</a:t>
            </a:r>
            <a:endParaRPr dirty="0"/>
          </a:p>
        </p:txBody>
      </p:sp>
    </p:spTree>
    <p:extLst>
      <p:ext uri="{BB962C8B-B14F-4D97-AF65-F5344CB8AC3E}">
        <p14:creationId xmlns:p14="http://schemas.microsoft.com/office/powerpoint/2010/main" val="3162740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65C0-DA9C-95DA-A322-5CD8B8FA197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D3DAB3F-BCC9-A4AE-B421-0FA6D385E67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981569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3"/>
          <p:cNvSpPr txBox="1">
            <a:spLocks noGrp="1"/>
          </p:cNvSpPr>
          <p:nvPr>
            <p:ph type="title"/>
          </p:nvPr>
        </p:nvSpPr>
        <p:spPr>
          <a:xfrm>
            <a:off x="677334" y="2700866"/>
            <a:ext cx="8596670" cy="1826582"/>
          </a:xfrm>
          <a:prstGeom prst="rect">
            <a:avLst/>
          </a:prstGeom>
        </p:spPr>
        <p:txBody>
          <a:bodyPr/>
          <a:lstStyle/>
          <a:p>
            <a:r>
              <a:t>Another example: Neural networks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ctrTitle"/>
          </p:nvPr>
        </p:nvSpPr>
        <p:spPr>
          <a:prstGeom prst="rect">
            <a:avLst/>
          </a:prstGeom>
        </p:spPr>
        <p:txBody>
          <a:bodyPr/>
          <a:lstStyle/>
          <a:p>
            <a:r>
              <a:t>Machine Learning</a:t>
            </a:r>
          </a:p>
        </p:txBody>
      </p:sp>
      <p:sp>
        <p:nvSpPr>
          <p:cNvPr id="169" name="Subtitle 2"/>
          <p:cNvSpPr txBox="1">
            <a:spLocks noGrp="1"/>
          </p:cNvSpPr>
          <p:nvPr>
            <p:ph type="subTitle" sz="quarter" idx="1"/>
          </p:nvPr>
        </p:nvSpPr>
        <p:spPr>
          <a:prstGeom prst="rect">
            <a:avLst/>
          </a:prstGeom>
        </p:spPr>
        <p:txBody>
          <a:bodyPr/>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Neural networks were inspired by the structure of neurons and synapses in biological brains…"/>
          <p:cNvSpPr txBox="1">
            <a:spLocks noGrp="1"/>
          </p:cNvSpPr>
          <p:nvPr>
            <p:ph type="body" idx="1"/>
          </p:nvPr>
        </p:nvSpPr>
        <p:spPr>
          <a:xfrm>
            <a:off x="882663" y="1373519"/>
            <a:ext cx="9192535" cy="4110962"/>
          </a:xfrm>
          <a:prstGeom prst="rect">
            <a:avLst/>
          </a:prstGeom>
        </p:spPr>
        <p:txBody>
          <a:bodyPr/>
          <a:lstStyle/>
          <a:p>
            <a:r>
              <a:rPr dirty="0"/>
              <a:t>Neural networks were inspired by the structure of neurons and synapses in biological brains</a:t>
            </a:r>
          </a:p>
          <a:p>
            <a:r>
              <a:rPr dirty="0"/>
              <a:t>The algorithm simulates a series of neurons connected to each other by “weights” indicating their connection strength</a:t>
            </a:r>
          </a:p>
          <a:p>
            <a:r>
              <a:rPr dirty="0"/>
              <a:t>The chance that any given neuron will pass information forward is proportional to the amount of incoming signal it receives from other neurons</a:t>
            </a:r>
          </a:p>
          <a:p>
            <a:r>
              <a:rPr dirty="0"/>
              <a:t>If the network produces an incorrect output, </a:t>
            </a:r>
            <a:r>
              <a:rPr lang="en-US" dirty="0"/>
              <a:t>it </a:t>
            </a:r>
            <a:r>
              <a:rPr dirty="0"/>
              <a:t>adjust</a:t>
            </a:r>
            <a:r>
              <a:rPr lang="en-US" dirty="0"/>
              <a:t>s</a:t>
            </a:r>
            <a:r>
              <a:rPr dirty="0"/>
              <a:t> all of its weight values in a way that would have produced a better output</a:t>
            </a:r>
          </a:p>
        </p:txBody>
      </p:sp>
      <p:sp>
        <p:nvSpPr>
          <p:cNvPr id="212" name="Neural networks"/>
          <p:cNvSpPr txBox="1">
            <a:spLocks noGrp="1"/>
          </p:cNvSpPr>
          <p:nvPr>
            <p:ph type="title"/>
          </p:nvPr>
        </p:nvSpPr>
        <p:spPr>
          <a:prstGeom prst="rect">
            <a:avLst/>
          </a:prstGeom>
        </p:spPr>
        <p:txBody>
          <a:bodyPr/>
          <a:lstStyle/>
          <a:p>
            <a:r>
              <a:t>Neural networks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Neural networks"/>
          <p:cNvSpPr txBox="1">
            <a:spLocks noGrp="1"/>
          </p:cNvSpPr>
          <p:nvPr>
            <p:ph type="title"/>
          </p:nvPr>
        </p:nvSpPr>
        <p:spPr>
          <a:xfrm>
            <a:off x="677333" y="609600"/>
            <a:ext cx="8596670" cy="1320800"/>
          </a:xfrm>
        </p:spPr>
        <p:txBody>
          <a:bodyPr/>
          <a:lstStyle/>
          <a:p>
            <a:r>
              <a:rPr lang="en-US"/>
              <a:t>Neural networks</a:t>
            </a:r>
          </a:p>
        </p:txBody>
      </p:sp>
      <p:sp>
        <p:nvSpPr>
          <p:cNvPr id="5" name="Text Placeholder 4">
            <a:extLst>
              <a:ext uri="{FF2B5EF4-FFF2-40B4-BE49-F238E27FC236}">
                <a16:creationId xmlns:a16="http://schemas.microsoft.com/office/drawing/2014/main" id="{D75FCA7F-3ADA-C077-F4F0-A76DAC4EECBD}"/>
              </a:ext>
            </a:extLst>
          </p:cNvPr>
          <p:cNvSpPr>
            <a:spLocks noGrp="1"/>
          </p:cNvSpPr>
          <p:nvPr>
            <p:ph type="body" idx="1"/>
          </p:nvPr>
        </p:nvSpPr>
        <p:spPr/>
        <p:txBody>
          <a:bodyPr/>
          <a:lstStyle/>
          <a:p>
            <a:pPr marL="342900" indent="-342900">
              <a:spcBef>
                <a:spcPts val="1000"/>
              </a:spcBef>
              <a:buClr>
                <a:schemeClr val="accent1"/>
              </a:buClr>
              <a:buSzPct val="80000"/>
              <a:buChar char=""/>
              <a:defRPr sz="2000">
                <a:solidFill>
                  <a:srgbClr val="404040"/>
                </a:solidFill>
              </a:defRPr>
            </a:pPr>
            <a:r>
              <a:rPr lang="en-US" dirty="0"/>
              <a:t>The NN learning algorithm is simple in concept (but the math is complex):</a:t>
            </a:r>
          </a:p>
          <a:p>
            <a:pPr marL="800100" lvl="1" indent="-342900">
              <a:spcBef>
                <a:spcPts val="1000"/>
              </a:spcBef>
              <a:buClr>
                <a:schemeClr val="accent1"/>
              </a:buClr>
              <a:buSzPct val="80000"/>
              <a:buChar char=""/>
              <a:defRPr sz="2000">
                <a:solidFill>
                  <a:srgbClr val="404040"/>
                </a:solidFill>
              </a:defRPr>
            </a:pPr>
            <a:r>
              <a:rPr lang="en-US" dirty="0"/>
              <a:t>Begin with random values for all network weights</a:t>
            </a:r>
          </a:p>
          <a:p>
            <a:pPr marL="800100" lvl="1" indent="-342900">
              <a:spcBef>
                <a:spcPts val="1000"/>
              </a:spcBef>
              <a:buClr>
                <a:schemeClr val="accent1"/>
              </a:buClr>
              <a:buSzPct val="80000"/>
              <a:buChar char=""/>
              <a:defRPr sz="2000">
                <a:solidFill>
                  <a:srgbClr val="404040"/>
                </a:solidFill>
              </a:defRPr>
            </a:pPr>
            <a:r>
              <a:rPr lang="en-US" dirty="0"/>
              <a:t>Give the network a piece of data as input, and observe its output value(s)</a:t>
            </a:r>
          </a:p>
          <a:p>
            <a:pPr marL="800100" lvl="1" indent="-342900">
              <a:spcBef>
                <a:spcPts val="1000"/>
              </a:spcBef>
              <a:buClr>
                <a:schemeClr val="accent1"/>
              </a:buClr>
              <a:buSzPct val="80000"/>
              <a:buChar char=""/>
              <a:defRPr sz="2000">
                <a:solidFill>
                  <a:srgbClr val="404040"/>
                </a:solidFill>
              </a:defRPr>
            </a:pPr>
            <a:r>
              <a:rPr lang="en-US" dirty="0"/>
              <a:t>If the output is wrong, determine whether it was too high or too low, and adjust all network weights in the direction that would have had less error. Each weight update is very tiny, because you don’t want to overshoot the correct values.</a:t>
            </a:r>
          </a:p>
          <a:p>
            <a:pPr marL="800100" lvl="1" indent="-342900">
              <a:spcBef>
                <a:spcPts val="1000"/>
              </a:spcBef>
              <a:buClr>
                <a:schemeClr val="accent1"/>
              </a:buClr>
              <a:buSzPct val="80000"/>
              <a:buChar char=""/>
              <a:defRPr sz="2000">
                <a:solidFill>
                  <a:srgbClr val="404040"/>
                </a:solidFill>
              </a:defRPr>
            </a:pPr>
            <a:r>
              <a:rPr lang="en-US" dirty="0"/>
              <a:t>Repeat on 10,000 - 100,000,000 unique training examples. Eventually the network will begin to display better behavior.</a:t>
            </a:r>
          </a:p>
          <a:p>
            <a:endParaRPr lang="en-US"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g1.gif" descr="g1.gif"/>
          <p:cNvPicPr>
            <a:picLocks/>
          </p:cNvPicPr>
          <p:nvPr/>
        </p:nvPicPr>
        <p:blipFill>
          <a:blip r:embed="rId2"/>
          <a:stretch>
            <a:fillRect/>
          </a:stretch>
        </p:blipFill>
        <p:spPr>
          <a:xfrm>
            <a:off x="2151056" y="540878"/>
            <a:ext cx="6194746" cy="6194746"/>
          </a:xfrm>
          <a:prstGeom prst="rect">
            <a:avLst/>
          </a:prstGeom>
          <a:ln w="12700">
            <a:miter lim="400000"/>
          </a:ln>
        </p:spPr>
      </p:pic>
      <p:sp>
        <p:nvSpPr>
          <p:cNvPr id="218" name="Inputs"/>
          <p:cNvSpPr txBox="1"/>
          <p:nvPr/>
        </p:nvSpPr>
        <p:spPr>
          <a:xfrm>
            <a:off x="638351" y="3537928"/>
            <a:ext cx="936090"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a:solidFill>
                  <a:srgbClr val="535353"/>
                </a:solidFill>
              </a:defRPr>
            </a:lvl1pPr>
          </a:lstStyle>
          <a:p>
            <a:r>
              <a:t>Inputs</a:t>
            </a:r>
          </a:p>
        </p:txBody>
      </p:sp>
      <p:sp>
        <p:nvSpPr>
          <p:cNvPr id="219" name="Image from https://histalk2.com/2018/11/14/a-machine-learning-primer-for-clinicians-part-5/"/>
          <p:cNvSpPr txBox="1"/>
          <p:nvPr/>
        </p:nvSpPr>
        <p:spPr>
          <a:xfrm>
            <a:off x="1919460" y="6480444"/>
            <a:ext cx="6657937"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a:solidFill>
                  <a:srgbClr val="A7A7A7"/>
                </a:solidFill>
              </a:defRPr>
            </a:lvl1pPr>
          </a:lstStyle>
          <a:p>
            <a:r>
              <a:t>Image from https://histalk2.com/2018/11/14/a-machine-learning-primer-for-clinicians-part-5/</a:t>
            </a:r>
          </a:p>
        </p:txBody>
      </p:sp>
      <p:sp>
        <p:nvSpPr>
          <p:cNvPr id="220" name="Output"/>
          <p:cNvSpPr txBox="1"/>
          <p:nvPr/>
        </p:nvSpPr>
        <p:spPr>
          <a:xfrm>
            <a:off x="9124779" y="3588728"/>
            <a:ext cx="105411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a:solidFill>
                  <a:srgbClr val="535353"/>
                </a:solidFill>
              </a:defRPr>
            </a:lvl1pPr>
          </a:lstStyle>
          <a:p>
            <a:r>
              <a:t>Output</a:t>
            </a:r>
          </a:p>
        </p:txBody>
      </p:sp>
      <p:sp>
        <p:nvSpPr>
          <p:cNvPr id="221" name="Line"/>
          <p:cNvSpPr/>
          <p:nvPr/>
        </p:nvSpPr>
        <p:spPr>
          <a:xfrm flipV="1">
            <a:off x="1628185" y="3197709"/>
            <a:ext cx="791329" cy="430832"/>
          </a:xfrm>
          <a:prstGeom prst="line">
            <a:avLst/>
          </a:prstGeom>
          <a:ln w="63500" cap="rnd">
            <a:solidFill>
              <a:schemeClr val="accent4">
                <a:satOff val="-20298"/>
                <a:lumOff val="15490"/>
              </a:schemeClr>
            </a:solidFill>
            <a:tailEnd type="triangle"/>
          </a:ln>
        </p:spPr>
        <p:txBody>
          <a:bodyPr lIns="45719" rIns="45719"/>
          <a:lstStyle/>
          <a:p>
            <a:endParaRPr/>
          </a:p>
        </p:txBody>
      </p:sp>
      <p:sp>
        <p:nvSpPr>
          <p:cNvPr id="222" name="Line"/>
          <p:cNvSpPr/>
          <p:nvPr/>
        </p:nvSpPr>
        <p:spPr>
          <a:xfrm>
            <a:off x="1628185" y="3960988"/>
            <a:ext cx="791329" cy="415291"/>
          </a:xfrm>
          <a:prstGeom prst="line">
            <a:avLst/>
          </a:prstGeom>
          <a:ln w="63500" cap="rnd">
            <a:solidFill>
              <a:schemeClr val="accent4">
                <a:satOff val="-20298"/>
                <a:lumOff val="15490"/>
              </a:schemeClr>
            </a:solidFill>
            <a:tailEnd type="triangle"/>
          </a:ln>
        </p:spPr>
        <p:txBody>
          <a:bodyPr lIns="45719" rIns="45719"/>
          <a:lstStyle/>
          <a:p>
            <a:endParaRPr/>
          </a:p>
        </p:txBody>
      </p:sp>
      <p:sp>
        <p:nvSpPr>
          <p:cNvPr id="223" name="Line"/>
          <p:cNvSpPr/>
          <p:nvPr/>
        </p:nvSpPr>
        <p:spPr>
          <a:xfrm flipH="1">
            <a:off x="8099788" y="3806871"/>
            <a:ext cx="904340" cy="1"/>
          </a:xfrm>
          <a:prstGeom prst="line">
            <a:avLst/>
          </a:prstGeom>
          <a:ln w="63500" cap="rnd">
            <a:solidFill>
              <a:schemeClr val="accent4">
                <a:satOff val="-20298"/>
                <a:lumOff val="15490"/>
              </a:schemeClr>
            </a:solidFill>
            <a:tailEnd type="triangle"/>
          </a:ln>
        </p:spPr>
        <p:txBody>
          <a:bodyPr lIns="45719" rIns="45719"/>
          <a:lstStyle/>
          <a:p>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1*bhFifratH9DjKqMBTeQG5A.gif" descr="1*bhFifratH9DjKqMBTeQG5A.gif"/>
          <p:cNvPicPr>
            <a:picLocks/>
          </p:cNvPicPr>
          <p:nvPr/>
        </p:nvPicPr>
        <p:blipFill>
          <a:blip r:embed="rId2"/>
          <a:stretch>
            <a:fillRect/>
          </a:stretch>
        </p:blipFill>
        <p:spPr>
          <a:xfrm>
            <a:off x="0" y="-420241"/>
            <a:ext cx="12192001" cy="7315201"/>
          </a:xfrm>
          <a:prstGeom prst="rect">
            <a:avLst/>
          </a:prstGeom>
          <a:ln w="12700">
            <a:miter lim="400000"/>
          </a:ln>
          <a:effectLst>
            <a:outerShdw blurRad="63500" dist="25400" dir="5400000" rotWithShape="0">
              <a:srgbClr val="000000">
                <a:alpha val="50000"/>
              </a:srgbClr>
            </a:outerShdw>
          </a:effectLst>
        </p:spPr>
      </p:pic>
      <p:sp>
        <p:nvSpPr>
          <p:cNvPr id="226" name="Image from https://towardsdatascience.com/everything-you-need-to-know-about-neural-networks-and-backpropagation-machine-learning-made-easy-e5285bc2be3a"/>
          <p:cNvSpPr txBox="1"/>
          <p:nvPr/>
        </p:nvSpPr>
        <p:spPr>
          <a:xfrm>
            <a:off x="546561" y="6544240"/>
            <a:ext cx="9896984" cy="250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1000">
                <a:solidFill>
                  <a:srgbClr val="A9A9A9"/>
                </a:solidFill>
                <a:effectLst>
                  <a:outerShdw blurRad="50800" dist="25400" dir="5400000" rotWithShape="0">
                    <a:srgbClr val="000000"/>
                  </a:outerShdw>
                </a:effectLst>
                <a:latin typeface="Helvetica Neue Medium"/>
                <a:ea typeface="Helvetica Neue Medium"/>
                <a:cs typeface="Helvetica Neue Medium"/>
                <a:sym typeface="Helvetica Neue Medium"/>
              </a:defRPr>
            </a:lvl1pPr>
          </a:lstStyle>
          <a:p>
            <a:r>
              <a:t>Image from https://towardsdatascience.com/everything-you-need-to-know-about-neural-networks-and-backpropagation-machine-learning-made-easy-e5285bc2be3a</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293" name="Group"/>
          <p:cNvGrpSpPr/>
          <p:nvPr/>
        </p:nvGrpSpPr>
        <p:grpSpPr>
          <a:xfrm>
            <a:off x="4042145" y="602798"/>
            <a:ext cx="7561035" cy="5843383"/>
            <a:chOff x="0" y="0"/>
            <a:chExt cx="7561033" cy="5843381"/>
          </a:xfrm>
        </p:grpSpPr>
        <p:pic>
          <p:nvPicPr>
            <p:cNvPr id="229"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230"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231"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232"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233"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234"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235"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236"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237"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38"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39"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0" name="cat"/>
            <p:cNvSpPr txBox="1"/>
            <p:nvPr/>
          </p:nvSpPr>
          <p:spPr>
            <a:xfrm>
              <a:off x="706684" y="2342609"/>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1"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2"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43"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44"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245"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246"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247"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248"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249"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250"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1" name="dog"/>
            <p:cNvSpPr txBox="1"/>
            <p:nvPr/>
          </p:nvSpPr>
          <p:spPr>
            <a:xfrm>
              <a:off x="2756501" y="864901"/>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52"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3"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4"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55"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56"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257"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258"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259"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260"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261"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2"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3" name="cat"/>
            <p:cNvSpPr txBox="1"/>
            <p:nvPr/>
          </p:nvSpPr>
          <p:spPr>
            <a:xfrm>
              <a:off x="4913630" y="4518430"/>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4"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65"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66"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267"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268"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269"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270"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271"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272"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3"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4"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5"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76"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277"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278"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279"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280"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1"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282"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3"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284" name="dog"/>
            <p:cNvSpPr txBox="1"/>
            <p:nvPr/>
          </p:nvSpPr>
          <p:spPr>
            <a:xfrm>
              <a:off x="4859962" y="3814534"/>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5"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286"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287"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88" name="dog"/>
            <p:cNvSpPr txBox="1"/>
            <p:nvPr/>
          </p:nvSpPr>
          <p:spPr>
            <a:xfrm>
              <a:off x="6963447" y="921250"/>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89"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90"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91"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92"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294" name="Once the network has seen enough training examples, it will begin to produce correct outputs"/>
          <p:cNvSpPr txBox="1">
            <a:spLocks noGrp="1"/>
          </p:cNvSpPr>
          <p:nvPr>
            <p:ph type="body" sz="quarter" idx="1"/>
          </p:nvPr>
        </p:nvSpPr>
        <p:spPr>
          <a:xfrm>
            <a:off x="143383" y="2660249"/>
            <a:ext cx="3258292" cy="4401192"/>
          </a:xfrm>
          <a:prstGeom prst="rect">
            <a:avLst/>
          </a:prstGeom>
        </p:spPr>
        <p:txBody>
          <a:bodyPr/>
          <a:lstStyle/>
          <a:p>
            <a:r>
              <a:t>Once the network has seen enough training examples, it will begin to produce correct outputs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93"/>
                                        </p:tgtEl>
                                        <p:attrNameLst>
                                          <p:attrName>style.visibility</p:attrName>
                                        </p:attrNameLst>
                                      </p:cBhvr>
                                      <p:to>
                                        <p:strVal val="visible"/>
                                      </p:to>
                                    </p:set>
                                    <p:animEffect transition="in" filter="wipe(up)">
                                      <p:cBhvr>
                                        <p:cTn id="7"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361" name="Group"/>
          <p:cNvGrpSpPr/>
          <p:nvPr/>
        </p:nvGrpSpPr>
        <p:grpSpPr>
          <a:xfrm>
            <a:off x="4042145" y="602798"/>
            <a:ext cx="7561035" cy="5843383"/>
            <a:chOff x="0" y="0"/>
            <a:chExt cx="7561033" cy="5843381"/>
          </a:xfrm>
        </p:grpSpPr>
        <p:pic>
          <p:nvPicPr>
            <p:cNvPr id="297"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298"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299"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300"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301"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302"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303"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304"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305"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06"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07"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08" name="dog"/>
            <p:cNvSpPr txBox="1"/>
            <p:nvPr/>
          </p:nvSpPr>
          <p:spPr>
            <a:xfrm>
              <a:off x="653039" y="2342609"/>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09"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10"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11"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12"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313"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314"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315"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316"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317"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318"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19" name="cat"/>
            <p:cNvSpPr txBox="1"/>
            <p:nvPr/>
          </p:nvSpPr>
          <p:spPr>
            <a:xfrm>
              <a:off x="2810146" y="864901"/>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20"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21"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22"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23"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24"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325"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326"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327"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328"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329"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30"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31" name="dog"/>
            <p:cNvSpPr txBox="1"/>
            <p:nvPr/>
          </p:nvSpPr>
          <p:spPr>
            <a:xfrm>
              <a:off x="4859985" y="4518430"/>
              <a:ext cx="597544"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32"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33"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34"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335"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336"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337"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338"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339"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340"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1"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2"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3"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44"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345"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346"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347"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348"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49"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350"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51"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352" name="cat"/>
            <p:cNvSpPr txBox="1"/>
            <p:nvPr/>
          </p:nvSpPr>
          <p:spPr>
            <a:xfrm>
              <a:off x="4913607" y="3814534"/>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pic>
          <p:nvPicPr>
            <p:cNvPr id="353"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354"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355"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6" name="cat"/>
            <p:cNvSpPr txBox="1"/>
            <p:nvPr/>
          </p:nvSpPr>
          <p:spPr>
            <a:xfrm>
              <a:off x="7017092" y="921250"/>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57"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8"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9"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60"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362" name="Some of the data might be incorrectly labeled. Neural network algorithms are robust to this as long as most of the information is correct"/>
          <p:cNvSpPr txBox="1">
            <a:spLocks noGrp="1"/>
          </p:cNvSpPr>
          <p:nvPr>
            <p:ph type="body" sz="quarter" idx="1"/>
          </p:nvPr>
        </p:nvSpPr>
        <p:spPr>
          <a:xfrm>
            <a:off x="143383" y="2660249"/>
            <a:ext cx="3258292" cy="4401192"/>
          </a:xfrm>
          <a:prstGeom prst="rect">
            <a:avLst/>
          </a:prstGeom>
        </p:spPr>
        <p:txBody>
          <a:bodyPr/>
          <a:lstStyle/>
          <a:p>
            <a:r>
              <a:t>Some of the data might be incorrectly labeled. Neural network algorithms are robust to this as long as most of the information is correct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429" name="Group"/>
          <p:cNvGrpSpPr/>
          <p:nvPr/>
        </p:nvGrpSpPr>
        <p:grpSpPr>
          <a:xfrm>
            <a:off x="4042145" y="602798"/>
            <a:ext cx="7561035" cy="5843383"/>
            <a:chOff x="0" y="0"/>
            <a:chExt cx="7561033" cy="5843381"/>
          </a:xfrm>
        </p:grpSpPr>
        <p:pic>
          <p:nvPicPr>
            <p:cNvPr id="365"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366"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367"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368"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369"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370"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371"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372"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373"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4"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75"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6" name="dog"/>
            <p:cNvSpPr txBox="1"/>
            <p:nvPr/>
          </p:nvSpPr>
          <p:spPr>
            <a:xfrm>
              <a:off x="653039" y="2342609"/>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77"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8"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79"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80"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381"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382"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383"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384"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385"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386"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87" name="cat"/>
            <p:cNvSpPr txBox="1"/>
            <p:nvPr/>
          </p:nvSpPr>
          <p:spPr>
            <a:xfrm>
              <a:off x="2810146" y="864901"/>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88"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89"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0"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91"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92"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393"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394"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395"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396"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397"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8"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9" name="dog"/>
            <p:cNvSpPr txBox="1"/>
            <p:nvPr/>
          </p:nvSpPr>
          <p:spPr>
            <a:xfrm>
              <a:off x="4859985" y="4518430"/>
              <a:ext cx="597544"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400"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01"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02"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403"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404"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405"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406"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407"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408"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09"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10"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11"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2"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413"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414"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415"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416"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7"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418"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9"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420" name="cat"/>
            <p:cNvSpPr txBox="1"/>
            <p:nvPr/>
          </p:nvSpPr>
          <p:spPr>
            <a:xfrm>
              <a:off x="4913607" y="3814534"/>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pic>
          <p:nvPicPr>
            <p:cNvPr id="421"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422"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423"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4" name="cat"/>
            <p:cNvSpPr txBox="1"/>
            <p:nvPr/>
          </p:nvSpPr>
          <p:spPr>
            <a:xfrm>
              <a:off x="7017092" y="921250"/>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425"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6"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7"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28"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430" name="HOWEVER: Neural networks are notoriously finicky. They don’t always learn, or don’t always learn correctly, and as the complexity of the task increases they get harder and harder to design and train."/>
          <p:cNvSpPr txBox="1">
            <a:spLocks noGrp="1"/>
          </p:cNvSpPr>
          <p:nvPr>
            <p:ph type="body" sz="quarter" idx="1"/>
          </p:nvPr>
        </p:nvSpPr>
        <p:spPr>
          <a:xfrm>
            <a:off x="143383" y="2660249"/>
            <a:ext cx="3258292" cy="4401192"/>
          </a:xfrm>
          <a:prstGeom prst="rect">
            <a:avLst/>
          </a:prstGeom>
        </p:spPr>
        <p:txBody>
          <a:bodyPr/>
          <a:lstStyle/>
          <a:p>
            <a:r>
              <a:rPr b="1" dirty="0"/>
              <a:t>HOWEVER:</a:t>
            </a:r>
            <a:r>
              <a:rPr dirty="0"/>
              <a:t> Neural networks are </a:t>
            </a:r>
            <a:r>
              <a:rPr dirty="0">
                <a:solidFill>
                  <a:srgbClr val="FF9300"/>
                </a:solidFill>
              </a:rPr>
              <a:t>notoriously finicky</a:t>
            </a:r>
            <a:r>
              <a:rPr dirty="0"/>
              <a:t>. They don’t always learn, or don’t always learn correctly, and as the complexity of the task increases</a:t>
            </a:r>
            <a:r>
              <a:rPr lang="en-US" dirty="0"/>
              <a:t>,</a:t>
            </a:r>
            <a:r>
              <a:rPr dirty="0"/>
              <a:t> they get harder and harder to design and train.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B9C1-DB1D-F7FA-9833-15C3AD042FC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A39D6B6-CF4B-A061-E9D9-2E11019C90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918008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itle 3"/>
          <p:cNvSpPr txBox="1"/>
          <p:nvPr/>
        </p:nvSpPr>
        <p:spPr>
          <a:xfrm>
            <a:off x="677334" y="2700866"/>
            <a:ext cx="8596670" cy="182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defRPr sz="4000">
                <a:solidFill>
                  <a:schemeClr val="accent1"/>
                </a:solidFill>
              </a:defRPr>
            </a:lvl1pPr>
          </a:lstStyle>
          <a:p>
            <a:r>
              <a:t>ChatGPT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prstGeom prst="rect">
            <a:avLst/>
          </a:prstGeom>
        </p:spPr>
        <p:txBody>
          <a:bodyPr/>
          <a:lstStyle/>
          <a:p>
            <a:r>
              <a:t>ChatGPT</a:t>
            </a:r>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533430"/>
            <a:ext cx="9398915" cy="5100048"/>
          </a:xfrm>
          <a:prstGeom prst="rect">
            <a:avLst/>
          </a:prstGeom>
        </p:spPr>
        <p:txBody>
          <a:bodyPr/>
          <a:lstStyle/>
          <a:p>
            <a:r>
              <a:rPr dirty="0"/>
              <a:t>ChatGPT was trained on </a:t>
            </a:r>
            <a:r>
              <a:rPr lang="en-US" dirty="0"/>
              <a:t>the </a:t>
            </a:r>
            <a:r>
              <a:rPr dirty="0"/>
              <a:t>text prediction task. Given some example text from the internet, the network’s job was to predict the words or tokens that would have come next.</a:t>
            </a:r>
          </a:p>
          <a:p>
            <a:r>
              <a:rPr dirty="0"/>
              <a:t>Afterward, ChatGPT was further refined by giving it special training data to help it answer questions in the way a human would.</a:t>
            </a:r>
          </a:p>
          <a:p>
            <a:r>
              <a:rPr dirty="0"/>
              <a:t>It is one of the most sophisticated machine learning algorithms available today and required hundreds of people and over $3.2 million dollars to build.</a:t>
            </a:r>
          </a:p>
          <a:p>
            <a:r>
              <a:rPr dirty="0"/>
              <a:t>OpenAI has not released full details on ChatGPT, but its predecessor model was trained us</a:t>
            </a:r>
            <a:r>
              <a:rPr lang="en-US" dirty="0"/>
              <a:t>ing</a:t>
            </a:r>
            <a:r>
              <a:rPr dirty="0"/>
              <a:t> 285,000 processor cores and 10,000 graphics cards, running night and day for 32 days.</a:t>
            </a:r>
          </a:p>
          <a:p>
            <a:r>
              <a:rPr dirty="0"/>
              <a:t>Achieving the same result using only one GPU would take about 355 years.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le 3"/>
          <p:cNvSpPr txBox="1">
            <a:spLocks noGrp="1"/>
          </p:cNvSpPr>
          <p:nvPr>
            <p:ph type="title"/>
          </p:nvPr>
        </p:nvSpPr>
        <p:spPr>
          <a:xfrm>
            <a:off x="677334" y="2700866"/>
            <a:ext cx="8596670" cy="1826582"/>
          </a:xfrm>
          <a:prstGeom prst="rect">
            <a:avLst/>
          </a:prstGeom>
        </p:spPr>
        <p:txBody>
          <a:bodyPr/>
          <a:lstStyle/>
          <a:p>
            <a:r>
              <a:t>What is Machine Learning?</a:t>
            </a:r>
          </a:p>
        </p:txBody>
      </p:sp>
      <p:sp>
        <p:nvSpPr>
          <p:cNvPr id="172" name="Text Placeholder 4"/>
          <p:cNvSpPr txBox="1">
            <a:spLocks noGrp="1"/>
          </p:cNvSpPr>
          <p:nvPr>
            <p:ph type="body" sz="quarter" idx="1"/>
          </p:nvPr>
        </p:nvSpPr>
        <p:spPr>
          <a:xfrm>
            <a:off x="677334" y="4527448"/>
            <a:ext cx="8596670" cy="860401"/>
          </a:xfrm>
          <a:prstGeom prst="rect">
            <a:avLst/>
          </a:prstGeom>
        </p:spPr>
        <p:txBody>
          <a:bodyPr/>
          <a:lstStyle/>
          <a:p>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hatGPT"/>
          <p:cNvSpPr txBox="1">
            <a:spLocks noGrp="1"/>
          </p:cNvSpPr>
          <p:nvPr>
            <p:ph type="title"/>
          </p:nvPr>
        </p:nvSpPr>
        <p:spPr>
          <a:prstGeom prst="rect">
            <a:avLst/>
          </a:prstGeom>
        </p:spPr>
        <p:txBody>
          <a:bodyPr/>
          <a:lstStyle/>
          <a:p>
            <a:r>
              <a:t>ChatGPT</a:t>
            </a:r>
          </a:p>
        </p:txBody>
      </p:sp>
      <p:sp>
        <p:nvSpPr>
          <p:cNvPr id="438" name="Neural network size is often measured in terms of the number of trainable parameters in the network, meaning the number of weights that connect neurons.…"/>
          <p:cNvSpPr txBox="1">
            <a:spLocks noGrp="1"/>
          </p:cNvSpPr>
          <p:nvPr>
            <p:ph type="body" idx="1"/>
          </p:nvPr>
        </p:nvSpPr>
        <p:spPr>
          <a:xfrm>
            <a:off x="677333" y="1373519"/>
            <a:ext cx="8596670" cy="4110962"/>
          </a:xfrm>
          <a:prstGeom prst="rect">
            <a:avLst/>
          </a:prstGeom>
        </p:spPr>
        <p:txBody>
          <a:bodyPr/>
          <a:lstStyle/>
          <a:p>
            <a:r>
              <a:rPr dirty="0"/>
              <a:t>Neural network size is often measured in terms of the number of trainable parameters in the network, meaning the number of weights that connect neurons.</a:t>
            </a:r>
          </a:p>
          <a:p>
            <a:r>
              <a:rPr dirty="0"/>
              <a:t>Our simple example </a:t>
            </a:r>
            <a:r>
              <a:rPr lang="en-US" dirty="0"/>
              <a:t>a few</a:t>
            </a:r>
            <a:r>
              <a:rPr dirty="0"/>
              <a:t> slides ago had 12 weights</a:t>
            </a:r>
          </a:p>
          <a:p>
            <a:r>
              <a:rPr dirty="0"/>
              <a:t>The popular word embedding network BERT has 345 million parameters</a:t>
            </a:r>
          </a:p>
          <a:p>
            <a:r>
              <a:rPr dirty="0"/>
              <a:t>ChatGPT probably has around 70 billion parameters.</a:t>
            </a:r>
          </a:p>
          <a:p>
            <a:r>
              <a:rPr dirty="0"/>
              <a:t>If the size of BERT represented the distance from the </a:t>
            </a:r>
            <a:r>
              <a:rPr lang="en-US" dirty="0"/>
              <a:t>E</a:t>
            </a:r>
            <a:r>
              <a:rPr dirty="0"/>
              <a:t>arth to the </a:t>
            </a:r>
            <a:r>
              <a:rPr lang="en-US" dirty="0"/>
              <a:t>S</a:t>
            </a:r>
            <a:r>
              <a:rPr dirty="0"/>
              <a:t>un, then ChatGPT would be about 7 times farther out than Pluto.</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2F68-89D7-4E7F-6720-2340974293B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4078253-6F1C-D061-4465-342406E23F6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0755579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6F5F94-8535-DA27-51F1-6B3F77DB7F2F}"/>
              </a:ext>
            </a:extLst>
          </p:cNvPr>
          <p:cNvSpPr>
            <a:spLocks noGrp="1"/>
          </p:cNvSpPr>
          <p:nvPr>
            <p:ph type="title"/>
          </p:nvPr>
        </p:nvSpPr>
        <p:spPr/>
        <p:txBody>
          <a:bodyPr/>
          <a:lstStyle/>
          <a:p>
            <a:r>
              <a:rPr lang="en-US" dirty="0"/>
              <a:t>Machine Translation</a:t>
            </a:r>
          </a:p>
        </p:txBody>
      </p:sp>
      <p:sp>
        <p:nvSpPr>
          <p:cNvPr id="5" name="Text Placeholder 4">
            <a:extLst>
              <a:ext uri="{FF2B5EF4-FFF2-40B4-BE49-F238E27FC236}">
                <a16:creationId xmlns:a16="http://schemas.microsoft.com/office/drawing/2014/main" id="{9597BE19-88D3-0A57-4AA2-639E84B0148D}"/>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59181262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prstGeom prst="rect">
            <a:avLst/>
          </a:prstGeom>
        </p:spPr>
        <p:txBody>
          <a:bodyPr/>
          <a:lstStyle/>
          <a:p>
            <a:r>
              <a:rPr lang="en-US" dirty="0"/>
              <a:t>Neural Machine Translation (MT)</a:t>
            </a:r>
            <a:endParaRPr dirty="0"/>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533430"/>
            <a:ext cx="9856928" cy="5100048"/>
          </a:xfrm>
          <a:prstGeom prst="rect">
            <a:avLst/>
          </a:prstGeom>
        </p:spPr>
        <p:txBody>
          <a:bodyPr>
            <a:normAutofit/>
          </a:bodyPr>
          <a:lstStyle/>
          <a:p>
            <a:r>
              <a:rPr lang="en-US" dirty="0"/>
              <a:t>Years before ChatGPT was released in 2016, Google released a new version of its Google Translate system that used neural models to translate between languages</a:t>
            </a:r>
          </a:p>
          <a:p>
            <a:r>
              <a:rPr lang="en-US" dirty="0"/>
              <a:t>Microsoft and many other MT providers followed, and after a few years, neural models became the standard way of doing MT, translating </a:t>
            </a:r>
            <a:r>
              <a:rPr lang="en-US" u="sng" dirty="0"/>
              <a:t>several 100’s of billions of words</a:t>
            </a:r>
            <a:r>
              <a:rPr lang="en-US" dirty="0"/>
              <a:t> every day on the internet!</a:t>
            </a:r>
          </a:p>
          <a:p>
            <a:r>
              <a:rPr lang="en-US" dirty="0"/>
              <a:t>Neural MT models were initially quite a bit smaller than ChatGPT and other LLMs, but now some contain up to 55 billion parameters</a:t>
            </a:r>
          </a:p>
          <a:p>
            <a:r>
              <a:rPr lang="en-US" dirty="0"/>
              <a:t>Because they were trained specifically on bilingual data for over 100 languages, they can do as well as ChatGPT translating common languages and they do much better on a large number of less common languages</a:t>
            </a:r>
          </a:p>
          <a:p>
            <a:r>
              <a:rPr lang="en-US" dirty="0"/>
              <a:t>Another significant advancement was the creation of “massively multilingual” neural MT models, with a single large model being trained on bilingual data from 100-200 languages.</a:t>
            </a:r>
          </a:p>
          <a:p>
            <a:endParaRPr dirty="0"/>
          </a:p>
        </p:txBody>
      </p:sp>
    </p:spTree>
    <p:extLst>
      <p:ext uri="{BB962C8B-B14F-4D97-AF65-F5344CB8AC3E}">
        <p14:creationId xmlns:p14="http://schemas.microsoft.com/office/powerpoint/2010/main" val="228968575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xfrm>
            <a:off x="677333" y="329045"/>
            <a:ext cx="8596670" cy="668482"/>
          </a:xfrm>
          <a:prstGeom prst="rect">
            <a:avLst/>
          </a:prstGeom>
        </p:spPr>
        <p:txBody>
          <a:bodyPr/>
          <a:lstStyle/>
          <a:p>
            <a:r>
              <a:rPr lang="en-US" dirty="0"/>
              <a:t>Neural Machine Translation (MT)</a:t>
            </a:r>
            <a:endParaRPr dirty="0"/>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086621"/>
            <a:ext cx="10004522" cy="1043515"/>
          </a:xfrm>
          <a:prstGeom prst="rect">
            <a:avLst/>
          </a:prstGeom>
        </p:spPr>
        <p:txBody>
          <a:bodyPr/>
          <a:lstStyle/>
          <a:p>
            <a:r>
              <a:rPr lang="en-US" dirty="0"/>
              <a:t>Massively multilingual models can translate between any two languages, even though their training data did not contain explicitly parallel data between those two languages! This is </a:t>
            </a:r>
            <a:r>
              <a:rPr lang="en-US" u="sng" dirty="0"/>
              <a:t>Zero-Shot</a:t>
            </a:r>
            <a:r>
              <a:rPr lang="en-US" dirty="0"/>
              <a:t> translation, and here’s how it works:</a:t>
            </a:r>
          </a:p>
          <a:p>
            <a:endParaRPr dirty="0"/>
          </a:p>
        </p:txBody>
      </p:sp>
      <p:pic>
        <p:nvPicPr>
          <p:cNvPr id="2" name="Picture 2">
            <a:extLst>
              <a:ext uri="{FF2B5EF4-FFF2-40B4-BE49-F238E27FC236}">
                <a16:creationId xmlns:a16="http://schemas.microsoft.com/office/drawing/2014/main" id="{66EF9C4B-0D2A-FC5B-22AA-5D7ED40F7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07" y="2252499"/>
            <a:ext cx="8720475" cy="4605501"/>
          </a:xfrm>
          <a:prstGeom prst="rect">
            <a:avLst/>
          </a:prstGeom>
          <a:noFill/>
          <a:ln w="12700">
            <a:miter lim="4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038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1"/>
          <p:cNvSpPr txBox="1">
            <a:spLocks noGrp="1"/>
          </p:cNvSpPr>
          <p:nvPr>
            <p:ph type="title"/>
          </p:nvPr>
        </p:nvSpPr>
        <p:spPr>
          <a:xfrm>
            <a:off x="677333" y="609600"/>
            <a:ext cx="8596670" cy="1320800"/>
          </a:xfrm>
        </p:spPr>
        <p:txBody>
          <a:bodyPr/>
          <a:lstStyle/>
          <a:p>
            <a:r>
              <a:rPr lang="en-US"/>
              <a:t>What is Machine Learning?</a:t>
            </a:r>
          </a:p>
        </p:txBody>
      </p:sp>
      <p:sp>
        <p:nvSpPr>
          <p:cNvPr id="175" name="Content Placeholder 2"/>
          <p:cNvSpPr txBox="1">
            <a:spLocks noGrp="1"/>
          </p:cNvSpPr>
          <p:nvPr>
            <p:ph type="body" idx="1"/>
          </p:nvPr>
        </p:nvSpPr>
        <p:spPr>
          <a:xfrm>
            <a:off x="677333" y="1930400"/>
            <a:ext cx="8596670" cy="4110963"/>
          </a:xfrm>
        </p:spPr>
        <p:txBody>
          <a:bodyPr/>
          <a:lstStyle/>
          <a:p>
            <a:r>
              <a:rPr lang="en-US" dirty="0"/>
              <a:t>Machine Learning (ML) is a subfield of AI in which algorithms learn patterns from data to solve problems, rather than following explicit instructions.</a:t>
            </a:r>
          </a:p>
          <a:p>
            <a:r>
              <a:rPr lang="en-US" dirty="0"/>
              <a:t>ML algorithms are the driving force behind </a:t>
            </a:r>
            <a:r>
              <a:rPr lang="en-US" dirty="0">
                <a:hlinkClick r:id="rId2"/>
              </a:rPr>
              <a:t>google search</a:t>
            </a:r>
            <a:r>
              <a:rPr lang="en-US" dirty="0"/>
              <a:t>, </a:t>
            </a:r>
            <a:r>
              <a:rPr lang="en-US" dirty="0">
                <a:hlinkClick r:id="" action="ppaction://noaction"/>
              </a:rPr>
              <a:t>Facebook ads</a:t>
            </a:r>
            <a:r>
              <a:rPr lang="en-US" dirty="0"/>
              <a:t>, </a:t>
            </a:r>
            <a:r>
              <a:rPr lang="en-US" dirty="0">
                <a:hlinkClick r:id="" action="ppaction://noaction"/>
              </a:rPr>
              <a:t>voice recognition</a:t>
            </a:r>
            <a:r>
              <a:rPr lang="en-US" dirty="0"/>
              <a:t> on your phone, </a:t>
            </a:r>
            <a:r>
              <a:rPr lang="en-US" dirty="0">
                <a:hlinkClick r:id="rId3"/>
              </a:rPr>
              <a:t>ChatGPT</a:t>
            </a:r>
            <a:r>
              <a:rPr lang="en-US" dirty="0"/>
              <a:t>, and many other applications.</a:t>
            </a:r>
          </a:p>
          <a:p>
            <a:r>
              <a:rPr lang="en-US" dirty="0"/>
              <a:t>Some ML algorithms attempt to infer from past data what future data may look like. This process is often called inference or prediction.</a:t>
            </a:r>
          </a:p>
          <a:p>
            <a:r>
              <a:rPr lang="en-US" dirty="0"/>
              <a:t>Other ML algorithms attempt to group data together based on similarities between instances. This process if often called clustering.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5">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75">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75">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image from GeeksForGeeks"/>
          <p:cNvSpPr txBox="1"/>
          <p:nvPr/>
        </p:nvSpPr>
        <p:spPr>
          <a:xfrm>
            <a:off x="1950040" y="6075543"/>
            <a:ext cx="2276548"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a:pPr>
            <a:r>
              <a:rPr>
                <a:solidFill>
                  <a:srgbClr val="535353"/>
                </a:solidFill>
              </a:rPr>
              <a:t>image from</a:t>
            </a:r>
            <a:r>
              <a:t> </a:t>
            </a:r>
            <a:r>
              <a:rPr u="sng">
                <a:solidFill>
                  <a:srgbClr val="3FCDE7"/>
                </a:solidFill>
                <a:uFill>
                  <a:solidFill>
                    <a:srgbClr val="3FCDE7"/>
                  </a:solidFill>
                </a:uFill>
                <a:hlinkClick r:id="rId2"/>
              </a:rPr>
              <a:t>GeeksForGeeks</a:t>
            </a:r>
          </a:p>
        </p:txBody>
      </p:sp>
      <p:sp>
        <p:nvSpPr>
          <p:cNvPr id="178" name="Artificial Intelligence seeks to mimic…"/>
          <p:cNvSpPr txBox="1"/>
          <p:nvPr/>
        </p:nvSpPr>
        <p:spPr>
          <a:xfrm>
            <a:off x="4702095" y="708294"/>
            <a:ext cx="4531592"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535353"/>
                </a:solidFill>
              </a:defRPr>
            </a:pPr>
            <a:r>
              <a:rPr b="1"/>
              <a:t>Artificial Intelligence</a:t>
            </a:r>
            <a:r>
              <a:t> seeks to mimic </a:t>
            </a:r>
          </a:p>
          <a:p>
            <a:pPr>
              <a:defRPr>
                <a:solidFill>
                  <a:srgbClr val="535353"/>
                </a:solidFill>
              </a:defRPr>
            </a:pPr>
            <a:r>
              <a:t>       human capacities and decision-making</a:t>
            </a:r>
          </a:p>
        </p:txBody>
      </p:sp>
      <p:sp>
        <p:nvSpPr>
          <p:cNvPr id="179" name="Machine Learning seeks to construct…"/>
          <p:cNvSpPr txBox="1"/>
          <p:nvPr/>
        </p:nvSpPr>
        <p:spPr>
          <a:xfrm>
            <a:off x="6228821" y="1711758"/>
            <a:ext cx="3913322"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535353"/>
                </a:solidFill>
              </a:defRPr>
            </a:pPr>
            <a:r>
              <a:rPr b="1"/>
              <a:t>Machine Learning</a:t>
            </a:r>
            <a:r>
              <a:t> seeks to construct</a:t>
            </a:r>
          </a:p>
          <a:p>
            <a:pPr>
              <a:defRPr>
                <a:solidFill>
                  <a:srgbClr val="535353"/>
                </a:solidFill>
              </a:defRPr>
            </a:pPr>
            <a:r>
              <a:t>  these capacities directly from data</a:t>
            </a:r>
          </a:p>
        </p:txBody>
      </p:sp>
      <p:pic>
        <p:nvPicPr>
          <p:cNvPr id="180" name="Maachine-Learning copy.png" descr="Maachine-Learning copy.png"/>
          <p:cNvPicPr>
            <a:picLocks noChangeAspect="1"/>
          </p:cNvPicPr>
          <p:nvPr/>
        </p:nvPicPr>
        <p:blipFill>
          <a:blip r:embed="rId3"/>
          <a:stretch>
            <a:fillRect/>
          </a:stretch>
        </p:blipFill>
        <p:spPr>
          <a:xfrm>
            <a:off x="-553170" y="826978"/>
            <a:ext cx="8139123" cy="5204044"/>
          </a:xfrm>
          <a:prstGeom prst="rect">
            <a:avLst/>
          </a:prstGeom>
          <a:ln w="12700">
            <a:miter lim="400000"/>
          </a:ln>
        </p:spPr>
      </p:pic>
      <p:sp>
        <p:nvSpPr>
          <p:cNvPr id="181" name="Deep Learning is a subset of…"/>
          <p:cNvSpPr txBox="1"/>
          <p:nvPr/>
        </p:nvSpPr>
        <p:spPr>
          <a:xfrm>
            <a:off x="6879082" y="2715221"/>
            <a:ext cx="3218816" cy="891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535353"/>
                </a:solidFill>
              </a:defRPr>
            </a:pPr>
            <a:r>
              <a:rPr b="1"/>
              <a:t>Deep Learning</a:t>
            </a:r>
            <a:r>
              <a:t> is a subset of </a:t>
            </a:r>
          </a:p>
          <a:p>
            <a:pPr>
              <a:defRPr>
                <a:solidFill>
                  <a:srgbClr val="535353"/>
                </a:solidFill>
              </a:defRPr>
            </a:pPr>
            <a:r>
              <a:t>  machine learning algorithms </a:t>
            </a:r>
          </a:p>
          <a:p>
            <a:pPr>
              <a:defRPr>
                <a:solidFill>
                  <a:srgbClr val="535353"/>
                </a:solidFill>
              </a:defRPr>
            </a:pPr>
            <a:r>
              <a:t>    based on neural networks </a:t>
            </a:r>
          </a:p>
        </p:txBody>
      </p:sp>
      <p:sp>
        <p:nvSpPr>
          <p:cNvPr id="182" name="Data Science seeks to construct…"/>
          <p:cNvSpPr txBox="1"/>
          <p:nvPr/>
        </p:nvSpPr>
        <p:spPr>
          <a:xfrm>
            <a:off x="7006082" y="4076956"/>
            <a:ext cx="3608597"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535353"/>
                </a:solidFill>
              </a:defRPr>
            </a:pPr>
            <a:r>
              <a:t>   </a:t>
            </a:r>
            <a:r>
              <a:rPr b="1"/>
              <a:t>Data Science </a:t>
            </a:r>
            <a:r>
              <a:t>seeks to construct</a:t>
            </a:r>
          </a:p>
          <a:p>
            <a:pPr>
              <a:defRPr>
                <a:solidFill>
                  <a:srgbClr val="535353"/>
                </a:solidFill>
              </a:defRPr>
            </a:pPr>
            <a:r>
              <a:t>  meaning from data via machine</a:t>
            </a:r>
          </a:p>
          <a:p>
            <a:pPr>
              <a:defRPr>
                <a:solidFill>
                  <a:srgbClr val="535353"/>
                </a:solidFill>
              </a:defRPr>
            </a:pPr>
            <a:r>
              <a:t> learning, visualizations, and </a:t>
            </a:r>
          </a:p>
          <a:p>
            <a:pPr>
              <a:defRPr>
                <a:solidFill>
                  <a:srgbClr val="535353"/>
                </a:solidFill>
              </a:defRPr>
            </a:pPr>
            <a:r>
              <a:t>statistical analysis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animBg="1" advAuto="0"/>
      <p:bldP spid="179" grpId="2" animBg="1" advAuto="0"/>
      <p:bldP spid="181" grpId="3" animBg="1" advAuto="0"/>
      <p:bldP spid="182"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image from Children's Hospital of Philidelphia"/>
          <p:cNvSpPr txBox="1"/>
          <p:nvPr/>
        </p:nvSpPr>
        <p:spPr>
          <a:xfrm>
            <a:off x="2512546" y="6402582"/>
            <a:ext cx="3746871"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a:pPr>
            <a:r>
              <a:rPr>
                <a:solidFill>
                  <a:srgbClr val="535353"/>
                </a:solidFill>
              </a:rPr>
              <a:t>image from</a:t>
            </a:r>
            <a:r>
              <a:t> </a:t>
            </a:r>
            <a:r>
              <a:rPr u="sng">
                <a:solidFill>
                  <a:srgbClr val="3FCDE7"/>
                </a:solidFill>
                <a:uFill>
                  <a:solidFill>
                    <a:srgbClr val="3FCDE7"/>
                  </a:solidFill>
                </a:uFill>
                <a:hlinkClick r:id="rId2"/>
              </a:rPr>
              <a:t>Children's Hospital of Philidelphia</a:t>
            </a:r>
          </a:p>
        </p:txBody>
      </p:sp>
      <p:pic>
        <p:nvPicPr>
          <p:cNvPr id="185" name="types-of-ml-no-free-lunch-urbs.png" descr="types-of-ml-no-free-lunch-urbs.png"/>
          <p:cNvPicPr>
            <a:picLocks noChangeAspect="1"/>
          </p:cNvPicPr>
          <p:nvPr/>
        </p:nvPicPr>
        <p:blipFill>
          <a:blip r:embed="rId3"/>
          <a:stretch>
            <a:fillRect/>
          </a:stretch>
        </p:blipFill>
        <p:spPr>
          <a:xfrm>
            <a:off x="481712" y="1395961"/>
            <a:ext cx="8048547" cy="4903296"/>
          </a:xfrm>
          <a:prstGeom prst="rect">
            <a:avLst/>
          </a:prstGeom>
          <a:ln w="12700">
            <a:miter lim="400000"/>
          </a:ln>
        </p:spPr>
      </p:pic>
      <p:sp>
        <p:nvSpPr>
          <p:cNvPr id="186" name="There are a great many types of machine learning algorithms, and each best at certain types of jobs. Today, we’ll look at just one example."/>
          <p:cNvSpPr txBox="1">
            <a:spLocks noGrp="1"/>
          </p:cNvSpPr>
          <p:nvPr>
            <p:ph type="body" sz="quarter" idx="1"/>
          </p:nvPr>
        </p:nvSpPr>
        <p:spPr>
          <a:xfrm>
            <a:off x="337213" y="269044"/>
            <a:ext cx="8750993" cy="1023593"/>
          </a:xfrm>
          <a:prstGeom prst="rect">
            <a:avLst/>
          </a:prstGeom>
        </p:spPr>
        <p:txBody>
          <a:bodyPr/>
          <a:lstStyle/>
          <a:p>
            <a:r>
              <a:rPr dirty="0"/>
              <a:t>There are a great many types of machine learning algorithms, each best at certain types of jobs. Today, we’ll look at just </a:t>
            </a:r>
            <a:r>
              <a:rPr lang="en-US" dirty="0"/>
              <a:t>a couple of</a:t>
            </a:r>
            <a:r>
              <a:rPr dirty="0"/>
              <a:t> example</a:t>
            </a:r>
            <a:r>
              <a:rPr lang="en-US" dirty="0"/>
              <a:t>s</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A few popular applications of machine learning:"/>
          <p:cNvSpPr txBox="1">
            <a:spLocks noGrp="1"/>
          </p:cNvSpPr>
          <p:nvPr>
            <p:ph type="body" sz="quarter" idx="1"/>
          </p:nvPr>
        </p:nvSpPr>
        <p:spPr>
          <a:xfrm>
            <a:off x="501477" y="446996"/>
            <a:ext cx="8750992" cy="1023593"/>
          </a:xfrm>
          <a:prstGeom prst="rect">
            <a:avLst/>
          </a:prstGeom>
        </p:spPr>
        <p:txBody>
          <a:bodyPr/>
          <a:lstStyle/>
          <a:p>
            <a:r>
              <a:t>A few popular applications of machine learning:</a:t>
            </a:r>
          </a:p>
        </p:txBody>
      </p:sp>
      <p:pic>
        <p:nvPicPr>
          <p:cNvPr id="189" name="ChatGPT-preview.jpg" descr="ChatGPT-preview.jpg"/>
          <p:cNvPicPr>
            <a:picLocks noChangeAspect="1"/>
          </p:cNvPicPr>
          <p:nvPr/>
        </p:nvPicPr>
        <p:blipFill>
          <a:blip r:embed="rId2"/>
          <a:stretch>
            <a:fillRect/>
          </a:stretch>
        </p:blipFill>
        <p:spPr>
          <a:xfrm>
            <a:off x="1966113" y="1372943"/>
            <a:ext cx="1769667" cy="1474486"/>
          </a:xfrm>
          <a:prstGeom prst="rect">
            <a:avLst/>
          </a:prstGeom>
          <a:ln w="12700">
            <a:miter lim="400000"/>
          </a:ln>
        </p:spPr>
      </p:pic>
      <p:pic>
        <p:nvPicPr>
          <p:cNvPr id="190" name="1*Y_naKjCCdcBDZiPwPifxig.jpg" descr="1*Y_naKjCCdcBDZiPwPifxig.jpg"/>
          <p:cNvPicPr>
            <a:picLocks noChangeAspect="1"/>
          </p:cNvPicPr>
          <p:nvPr/>
        </p:nvPicPr>
        <p:blipFill>
          <a:blip r:embed="rId3"/>
          <a:stretch>
            <a:fillRect/>
          </a:stretch>
        </p:blipFill>
        <p:spPr>
          <a:xfrm>
            <a:off x="5794569" y="1231736"/>
            <a:ext cx="2728281" cy="1364141"/>
          </a:xfrm>
          <a:prstGeom prst="rect">
            <a:avLst/>
          </a:prstGeom>
          <a:ln w="12700">
            <a:miter lim="400000"/>
          </a:ln>
        </p:spPr>
      </p:pic>
      <p:pic>
        <p:nvPicPr>
          <p:cNvPr id="191" name="30SCI-DEEPMIND1-mediumSquareAt3X.jpg" descr="30SCI-DEEPMIND1-mediumSquareAt3X.jpg"/>
          <p:cNvPicPr>
            <a:picLocks noChangeAspect="1"/>
          </p:cNvPicPr>
          <p:nvPr/>
        </p:nvPicPr>
        <p:blipFill>
          <a:blip r:embed="rId4"/>
          <a:stretch>
            <a:fillRect/>
          </a:stretch>
        </p:blipFill>
        <p:spPr>
          <a:xfrm>
            <a:off x="1346828" y="3590786"/>
            <a:ext cx="2296428" cy="2296428"/>
          </a:xfrm>
          <a:prstGeom prst="rect">
            <a:avLst/>
          </a:prstGeom>
          <a:ln w="12700">
            <a:miter lim="400000"/>
          </a:ln>
        </p:spPr>
      </p:pic>
      <p:sp>
        <p:nvSpPr>
          <p:cNvPr id="192" name="Natural Language Processing"/>
          <p:cNvSpPr txBox="1"/>
          <p:nvPr/>
        </p:nvSpPr>
        <p:spPr>
          <a:xfrm>
            <a:off x="1337700" y="2907714"/>
            <a:ext cx="302649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535353"/>
                </a:solidFill>
              </a:defRPr>
            </a:lvl1pPr>
          </a:lstStyle>
          <a:p>
            <a:r>
              <a:t>Natural Language Processing</a:t>
            </a:r>
          </a:p>
        </p:txBody>
      </p:sp>
      <p:sp>
        <p:nvSpPr>
          <p:cNvPr id="193" name="Image processing"/>
          <p:cNvSpPr txBox="1"/>
          <p:nvPr/>
        </p:nvSpPr>
        <p:spPr>
          <a:xfrm>
            <a:off x="6232423" y="2630495"/>
            <a:ext cx="1852574"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535353"/>
                </a:solidFill>
              </a:defRPr>
            </a:lvl1pPr>
          </a:lstStyle>
          <a:p>
            <a:r>
              <a:t>Image processing</a:t>
            </a:r>
          </a:p>
        </p:txBody>
      </p:sp>
      <p:sp>
        <p:nvSpPr>
          <p:cNvPr id="194" name="Drug discovery"/>
          <p:cNvSpPr txBox="1"/>
          <p:nvPr/>
        </p:nvSpPr>
        <p:spPr>
          <a:xfrm>
            <a:off x="1694608" y="5858373"/>
            <a:ext cx="1600868"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535353"/>
                </a:solidFill>
              </a:defRPr>
            </a:lvl1pPr>
          </a:lstStyle>
          <a:p>
            <a:r>
              <a:t>Drug discovery</a:t>
            </a:r>
          </a:p>
        </p:txBody>
      </p:sp>
      <p:pic>
        <p:nvPicPr>
          <p:cNvPr id="195" name="red-megaphone-is-advertising-selling-products-online-vector-illustrator.jpg" descr="red-megaphone-is-advertising-selling-products-online-vector-illustrator.jpg"/>
          <p:cNvPicPr>
            <a:picLocks noChangeAspect="1"/>
          </p:cNvPicPr>
          <p:nvPr/>
        </p:nvPicPr>
        <p:blipFill>
          <a:blip r:embed="rId5"/>
          <a:stretch>
            <a:fillRect/>
          </a:stretch>
        </p:blipFill>
        <p:spPr>
          <a:xfrm>
            <a:off x="9293046" y="2719554"/>
            <a:ext cx="2296428" cy="2110243"/>
          </a:xfrm>
          <a:prstGeom prst="rect">
            <a:avLst/>
          </a:prstGeom>
          <a:ln w="12700">
            <a:solidFill>
              <a:srgbClr val="A7A7A7"/>
            </a:solidFill>
            <a:miter lim="400000"/>
          </a:ln>
        </p:spPr>
      </p:pic>
      <p:sp>
        <p:nvSpPr>
          <p:cNvPr id="196" name="Advertising/product…"/>
          <p:cNvSpPr txBox="1"/>
          <p:nvPr/>
        </p:nvSpPr>
        <p:spPr>
          <a:xfrm>
            <a:off x="9326891" y="4866708"/>
            <a:ext cx="2228737"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535353"/>
                </a:solidFill>
              </a:defRPr>
            </a:pPr>
            <a:r>
              <a:t>Advertising/product </a:t>
            </a:r>
          </a:p>
          <a:p>
            <a:pPr algn="ctr">
              <a:defRPr>
                <a:solidFill>
                  <a:srgbClr val="535353"/>
                </a:solidFill>
              </a:defRPr>
            </a:pPr>
            <a:r>
              <a:t>recommendations</a:t>
            </a:r>
          </a:p>
        </p:txBody>
      </p:sp>
      <p:pic>
        <p:nvPicPr>
          <p:cNvPr id="197" name="s-l400.jpg" descr="s-l400.jpg"/>
          <p:cNvPicPr>
            <a:picLocks noChangeAspect="1"/>
          </p:cNvPicPr>
          <p:nvPr/>
        </p:nvPicPr>
        <p:blipFill>
          <a:blip r:embed="rId6"/>
          <a:stretch>
            <a:fillRect/>
          </a:stretch>
        </p:blipFill>
        <p:spPr>
          <a:xfrm>
            <a:off x="5600240" y="3854167"/>
            <a:ext cx="1769667" cy="1769667"/>
          </a:xfrm>
          <a:prstGeom prst="rect">
            <a:avLst/>
          </a:prstGeom>
          <a:ln w="12700">
            <a:miter lim="400000"/>
          </a:ln>
        </p:spPr>
      </p:pic>
      <p:sp>
        <p:nvSpPr>
          <p:cNvPr id="198" name="Health care"/>
          <p:cNvSpPr txBox="1"/>
          <p:nvPr/>
        </p:nvSpPr>
        <p:spPr>
          <a:xfrm>
            <a:off x="5836500" y="5725289"/>
            <a:ext cx="1297147"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535353"/>
                </a:solidFill>
              </a:defRPr>
            </a:lvl1pPr>
          </a:lstStyle>
          <a:p>
            <a:r>
              <a:t>Health care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A26BD-5B52-361F-F84E-F5C65CC919A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8B18A8B-F4CA-514C-FDCB-AEED0D7E96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289899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3"/>
          <p:cNvSpPr txBox="1">
            <a:spLocks noGrp="1"/>
          </p:cNvSpPr>
          <p:nvPr>
            <p:ph type="title"/>
          </p:nvPr>
        </p:nvSpPr>
        <p:spPr>
          <a:xfrm>
            <a:off x="677334" y="2700866"/>
            <a:ext cx="8596670" cy="1826582"/>
          </a:xfrm>
          <a:prstGeom prst="rect">
            <a:avLst/>
          </a:prstGeom>
        </p:spPr>
        <p:txBody>
          <a:bodyPr/>
          <a:lstStyle/>
          <a:p>
            <a:r>
              <a:t>How does Machine Learning Work?</a:t>
            </a:r>
          </a:p>
        </p:txBody>
      </p:sp>
      <p:sp>
        <p:nvSpPr>
          <p:cNvPr id="201" name="Text Placeholder 4"/>
          <p:cNvSpPr txBox="1">
            <a:spLocks noGrp="1"/>
          </p:cNvSpPr>
          <p:nvPr>
            <p:ph type="body" sz="quarter" idx="1"/>
          </p:nvPr>
        </p:nvSpPr>
        <p:spPr>
          <a:xfrm>
            <a:off x="677334" y="4527448"/>
            <a:ext cx="8596670" cy="860401"/>
          </a:xfrm>
          <a:prstGeom prst="rect">
            <a:avLst/>
          </a:prstGeom>
        </p:spPr>
        <p:txBody>
          <a:bodyPr/>
          <a:lstStyle/>
          <a:p>
            <a:endParaRPr/>
          </a:p>
        </p:txBody>
      </p:sp>
    </p:spTree>
  </p:cSld>
  <p:clrMapOvr>
    <a:masterClrMapping/>
  </p:clrMapOvr>
  <p:transition spd="med"/>
</p:sld>
</file>

<file path=ppt/theme/theme1.xml><?xml version="1.0" encoding="utf-8"?>
<a:theme xmlns:a="http://schemas.openxmlformats.org/drawingml/2006/main" name="Facet">
  <a:themeElements>
    <a:clrScheme name="Facet">
      <a:dk1>
        <a:srgbClr val="000000"/>
      </a:dk1>
      <a:lt1>
        <a:srgbClr val="FFFFFF"/>
      </a:lt1>
      <a:dk2>
        <a:srgbClr val="A7A7A7"/>
      </a:dk2>
      <a:lt2>
        <a:srgbClr val="535353"/>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FF00FF"/>
      </a:folHlink>
    </a:clrScheme>
    <a:fontScheme name="Facet">
      <a:majorFont>
        <a:latin typeface="Trebuchet MS"/>
        <a:ea typeface="Trebuchet MS"/>
        <a:cs typeface="Trebuchet MS"/>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A7A7A7"/>
      </a:dk2>
      <a:lt2>
        <a:srgbClr val="535353"/>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FF00FF"/>
      </a:folHlink>
    </a:clrScheme>
    <a:fontScheme name="Facet">
      <a:majorFont>
        <a:latin typeface="Trebuchet MS"/>
        <a:ea typeface="Trebuchet MS"/>
        <a:cs typeface="Trebuchet MS"/>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403</TotalTime>
  <Words>2137</Words>
  <Application>Microsoft Office PowerPoint</Application>
  <PresentationFormat>Widescreen</PresentationFormat>
  <Paragraphs>220</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Times New Roman</vt:lpstr>
      <vt:lpstr>Trebuchet MS</vt:lpstr>
      <vt:lpstr>Wingdings 3</vt:lpstr>
      <vt:lpstr>Facet</vt:lpstr>
      <vt:lpstr>PowerPoint Presentation</vt:lpstr>
      <vt:lpstr>Machine Learning</vt:lpstr>
      <vt:lpstr>What is Machine Learning?</vt:lpstr>
      <vt:lpstr>What is Machine Learning?</vt:lpstr>
      <vt:lpstr>PowerPoint Presentation</vt:lpstr>
      <vt:lpstr>PowerPoint Presentation</vt:lpstr>
      <vt:lpstr>PowerPoint Presentation</vt:lpstr>
      <vt:lpstr>PowerPoint Presentation</vt:lpstr>
      <vt:lpstr>How does Machine Learning Work?</vt:lpstr>
      <vt:lpstr>A Simple Example – Text Prediction</vt:lpstr>
      <vt:lpstr>Text Prediction</vt:lpstr>
      <vt:lpstr>Predicted Text</vt:lpstr>
      <vt:lpstr>Text Prediction II</vt:lpstr>
      <vt:lpstr>Predicted Text II</vt:lpstr>
      <vt:lpstr>Text Prediction III</vt:lpstr>
      <vt:lpstr>Predicted Text III</vt:lpstr>
      <vt:lpstr>Another Corpus</vt:lpstr>
      <vt:lpstr>PowerPoint Presentation</vt:lpstr>
      <vt:lpstr>Another example: Neural networks</vt:lpstr>
      <vt:lpstr>Neural networks</vt:lpstr>
      <vt:lpstr>Neural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ChatGPT</vt:lpstr>
      <vt:lpstr>ChatGPT</vt:lpstr>
      <vt:lpstr>PowerPoint Presentation</vt:lpstr>
      <vt:lpstr>Machine Translation</vt:lpstr>
      <vt:lpstr>Neural Machine Translation (MT)</vt:lpstr>
      <vt:lpstr>Neural Machine Translation (MT)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dc:title>
  <cp:lastModifiedBy>Tom Stephens</cp:lastModifiedBy>
  <cp:revision>7</cp:revision>
  <dcterms:modified xsi:type="dcterms:W3CDTF">2024-11-13T21:00:24Z</dcterms:modified>
</cp:coreProperties>
</file>