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 id="2147483694" r:id="rId2"/>
  </p:sldMasterIdLst>
  <p:sldIdLst>
    <p:sldId id="302" r:id="rId3"/>
    <p:sldId id="305" r:id="rId4"/>
    <p:sldId id="256" r:id="rId5"/>
    <p:sldId id="264" r:id="rId6"/>
    <p:sldId id="257" r:id="rId7"/>
    <p:sldId id="272" r:id="rId8"/>
    <p:sldId id="273" r:id="rId9"/>
    <p:sldId id="258" r:id="rId10"/>
    <p:sldId id="274" r:id="rId11"/>
    <p:sldId id="275" r:id="rId12"/>
    <p:sldId id="259" r:id="rId13"/>
    <p:sldId id="260" r:id="rId14"/>
    <p:sldId id="261" r:id="rId15"/>
    <p:sldId id="262" r:id="rId16"/>
    <p:sldId id="263" r:id="rId17"/>
    <p:sldId id="276" r:id="rId18"/>
    <p:sldId id="277" r:id="rId19"/>
    <p:sldId id="265" r:id="rId20"/>
    <p:sldId id="278" r:id="rId21"/>
    <p:sldId id="279" r:id="rId22"/>
    <p:sldId id="266" r:id="rId23"/>
    <p:sldId id="280" r:id="rId24"/>
    <p:sldId id="281" r:id="rId25"/>
    <p:sldId id="267" r:id="rId26"/>
    <p:sldId id="268" r:id="rId27"/>
    <p:sldId id="282" r:id="rId28"/>
    <p:sldId id="283" r:id="rId29"/>
    <p:sldId id="269" r:id="rId30"/>
    <p:sldId id="270" r:id="rId31"/>
    <p:sldId id="271"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107" d="100"/>
          <a:sy n="107" d="100"/>
        </p:scale>
        <p:origin x="62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9277756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8527798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411122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028369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11/22/2024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652335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11/22/2024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8473148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11/22/2024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3326544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0374691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11/22/2024</a:t>
            </a:fld>
            <a:endParaRPr lang="en-US"/>
          </a:p>
        </p:txBody>
      </p:sp>
    </p:spTree>
    <p:extLst>
      <p:ext uri="{BB962C8B-B14F-4D97-AF65-F5344CB8AC3E}">
        <p14:creationId xmlns:p14="http://schemas.microsoft.com/office/powerpoint/2010/main" val="20426113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5347048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567076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1056718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15929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6650393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1189661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767929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11/22/2024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11/22/2024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11/22/2024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11/22/2024</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11/22/2024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11/22/2024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3341945013"/>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hyperlink" Target="https://en.wikipedia.org/wiki/PageRank"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A paper with a cross on it&#10;&#10;Description automatically generated">
            <a:extLst>
              <a:ext uri="{FF2B5EF4-FFF2-40B4-BE49-F238E27FC236}">
                <a16:creationId xmlns:a16="http://schemas.microsoft.com/office/drawing/2014/main" id="{E17C4C3C-E8A1-A8F2-5FE7-09670D3815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8500" y="419100"/>
            <a:ext cx="5715000" cy="6019800"/>
          </a:xfrm>
          <a:prstGeom prst="rect">
            <a:avLst/>
          </a:prstGeom>
        </p:spPr>
      </p:pic>
    </p:spTree>
    <p:extLst>
      <p:ext uri="{BB962C8B-B14F-4D97-AF65-F5344CB8AC3E}">
        <p14:creationId xmlns:p14="http://schemas.microsoft.com/office/powerpoint/2010/main" val="49455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F28046-E3F5-7109-3C12-C3B89D15B2C6}"/>
              </a:ext>
            </a:extLst>
          </p:cNvPr>
          <p:cNvSpPr>
            <a:spLocks noGrp="1"/>
          </p:cNvSpPr>
          <p:nvPr>
            <p:ph type="title"/>
          </p:nvPr>
        </p:nvSpPr>
        <p:spPr/>
        <p:txBody>
          <a:bodyPr/>
          <a:lstStyle/>
          <a:p>
            <a:r>
              <a:rPr lang="en-US" dirty="0"/>
              <a:t>Relative Links</a:t>
            </a:r>
          </a:p>
        </p:txBody>
      </p:sp>
      <p:sp>
        <p:nvSpPr>
          <p:cNvPr id="5" name="Text Placeholder 4">
            <a:extLst>
              <a:ext uri="{FF2B5EF4-FFF2-40B4-BE49-F238E27FC236}">
                <a16:creationId xmlns:a16="http://schemas.microsoft.com/office/drawing/2014/main" id="{3019C549-81FD-8B02-C458-EC0D463C94E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034832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78CEF-3CA4-09F4-17D7-9878E3DAB526}"/>
              </a:ext>
            </a:extLst>
          </p:cNvPr>
          <p:cNvSpPr>
            <a:spLocks noGrp="1"/>
          </p:cNvSpPr>
          <p:nvPr>
            <p:ph type="title"/>
          </p:nvPr>
        </p:nvSpPr>
        <p:spPr/>
        <p:txBody>
          <a:bodyPr/>
          <a:lstStyle/>
          <a:p>
            <a:r>
              <a:rPr lang="en-US" dirty="0"/>
              <a:t>Relative links</a:t>
            </a:r>
          </a:p>
        </p:txBody>
      </p:sp>
      <p:sp>
        <p:nvSpPr>
          <p:cNvPr id="3" name="Content Placeholder 2">
            <a:extLst>
              <a:ext uri="{FF2B5EF4-FFF2-40B4-BE49-F238E27FC236}">
                <a16:creationId xmlns:a16="http://schemas.microsoft.com/office/drawing/2014/main" id="{10F7196C-9864-E201-C67D-860A4CEA60FD}"/>
              </a:ext>
            </a:extLst>
          </p:cNvPr>
          <p:cNvSpPr>
            <a:spLocks noGrp="1"/>
          </p:cNvSpPr>
          <p:nvPr>
            <p:ph idx="1"/>
          </p:nvPr>
        </p:nvSpPr>
        <p:spPr/>
        <p:txBody>
          <a:bodyPr/>
          <a:lstStyle/>
          <a:p>
            <a:r>
              <a:rPr lang="en-US" dirty="0"/>
              <a:t>There are two types of relative links</a:t>
            </a:r>
          </a:p>
          <a:p>
            <a:pPr lvl="1"/>
            <a:r>
              <a:rPr lang="en-US" dirty="0"/>
              <a:t>Domain relative</a:t>
            </a:r>
          </a:p>
          <a:p>
            <a:pPr lvl="1"/>
            <a:r>
              <a:rPr lang="en-US" dirty="0"/>
              <a:t>Page relative</a:t>
            </a:r>
          </a:p>
          <a:p>
            <a:r>
              <a:rPr lang="en-US" dirty="0"/>
              <a:t>All of these links are part of the same domain as the page you are currently visiting.</a:t>
            </a:r>
          </a:p>
          <a:p>
            <a:r>
              <a:rPr lang="en-US" dirty="0"/>
              <a:t>The only difference is the starting point for finding the path</a:t>
            </a:r>
          </a:p>
        </p:txBody>
      </p:sp>
    </p:spTree>
    <p:extLst>
      <p:ext uri="{BB962C8B-B14F-4D97-AF65-F5344CB8AC3E}">
        <p14:creationId xmlns:p14="http://schemas.microsoft.com/office/powerpoint/2010/main" val="2051340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4F819-3E14-CB05-C51E-CFD287630E29}"/>
              </a:ext>
            </a:extLst>
          </p:cNvPr>
          <p:cNvSpPr>
            <a:spLocks noGrp="1"/>
          </p:cNvSpPr>
          <p:nvPr>
            <p:ph type="title"/>
          </p:nvPr>
        </p:nvSpPr>
        <p:spPr/>
        <p:txBody>
          <a:bodyPr/>
          <a:lstStyle/>
          <a:p>
            <a:r>
              <a:rPr lang="en-US" dirty="0"/>
              <a:t>Domain Relative Links</a:t>
            </a:r>
          </a:p>
        </p:txBody>
      </p:sp>
      <p:sp>
        <p:nvSpPr>
          <p:cNvPr id="3" name="Content Placeholder 2">
            <a:extLst>
              <a:ext uri="{FF2B5EF4-FFF2-40B4-BE49-F238E27FC236}">
                <a16:creationId xmlns:a16="http://schemas.microsoft.com/office/drawing/2014/main" id="{1D508AC9-4D3D-D002-5FF3-C02A49E50868}"/>
              </a:ext>
            </a:extLst>
          </p:cNvPr>
          <p:cNvSpPr>
            <a:spLocks noGrp="1"/>
          </p:cNvSpPr>
          <p:nvPr>
            <p:ph idx="1"/>
          </p:nvPr>
        </p:nvSpPr>
        <p:spPr/>
        <p:txBody>
          <a:bodyPr/>
          <a:lstStyle/>
          <a:p>
            <a:r>
              <a:rPr lang="en-US" dirty="0"/>
              <a:t>Domain relative links do not contain a protocol or domain and start with a leading forward slash (/) </a:t>
            </a:r>
          </a:p>
          <a:p>
            <a:r>
              <a:rPr lang="en-US" dirty="0"/>
              <a:t>These are relative to the domain of the website.</a:t>
            </a:r>
          </a:p>
          <a:p>
            <a:r>
              <a:rPr lang="en-US" dirty="0"/>
              <a:t>To get the full URL to the resource you append the link body to the domain.</a:t>
            </a:r>
          </a:p>
          <a:p>
            <a:r>
              <a:rPr lang="en-US" dirty="0"/>
              <a:t>For example, if we are on the https://cs111.byu.edu domain and see the following link:</a:t>
            </a:r>
          </a:p>
          <a:p>
            <a:endParaRPr lang="en-US" dirty="0"/>
          </a:p>
          <a:p>
            <a:r>
              <a:rPr lang="en-US" dirty="0"/>
              <a:t>the full URL that we should load is</a:t>
            </a:r>
          </a:p>
          <a:p>
            <a:endParaRPr lang="en-US" dirty="0"/>
          </a:p>
          <a:p>
            <a:endParaRPr lang="en-US" dirty="0"/>
          </a:p>
        </p:txBody>
      </p:sp>
      <p:sp>
        <p:nvSpPr>
          <p:cNvPr id="4" name="TextBox 3">
            <a:extLst>
              <a:ext uri="{FF2B5EF4-FFF2-40B4-BE49-F238E27FC236}">
                <a16:creationId xmlns:a16="http://schemas.microsoft.com/office/drawing/2014/main" id="{A1B31A4A-C05F-4143-C863-2DE9CB2CA0EA}"/>
              </a:ext>
            </a:extLst>
          </p:cNvPr>
          <p:cNvSpPr txBox="1"/>
          <p:nvPr/>
        </p:nvSpPr>
        <p:spPr>
          <a:xfrm>
            <a:off x="1016699" y="4573494"/>
            <a:ext cx="8257303"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 </a:t>
            </a:r>
            <a:r>
              <a:rPr lang="en-US" b="1" dirty="0" err="1">
                <a:latin typeface="Courier New" panose="02070309020205020404" pitchFamily="49" charset="0"/>
                <a:cs typeface="Courier New" panose="02070309020205020404" pitchFamily="49" charset="0"/>
              </a:rPr>
              <a:t>href</a:t>
            </a:r>
            <a:r>
              <a:rPr lang="en-US" b="1" dirty="0">
                <a:latin typeface="Courier New" panose="02070309020205020404" pitchFamily="49" charset="0"/>
                <a:cs typeface="Courier New" panose="02070309020205020404" pitchFamily="49" charset="0"/>
              </a:rPr>
              <a:t>="</a:t>
            </a:r>
            <a:r>
              <a:rPr lang="en-US" b="1" dirty="0">
                <a:solidFill>
                  <a:schemeClr val="accent2"/>
                </a:solidFill>
                <a:latin typeface="Courier New" panose="02070309020205020404" pitchFamily="49" charset="0"/>
                <a:cs typeface="Courier New" panose="02070309020205020404" pitchFamily="49" charset="0"/>
              </a:rPr>
              <a:t>/</a:t>
            </a:r>
            <a:r>
              <a:rPr lang="en-US" b="1" dirty="0" err="1">
                <a:solidFill>
                  <a:schemeClr val="accent2"/>
                </a:solidFill>
                <a:latin typeface="Courier New" panose="02070309020205020404" pitchFamily="49" charset="0"/>
                <a:cs typeface="Courier New" panose="02070309020205020404" pitchFamily="49" charset="0"/>
              </a:rPr>
              <a:t>hw</a:t>
            </a:r>
            <a:r>
              <a:rPr lang="en-US" b="1" dirty="0">
                <a:solidFill>
                  <a:schemeClr val="accent2"/>
                </a:solidFill>
                <a:latin typeface="Courier New" panose="02070309020205020404" pitchFamily="49" charset="0"/>
                <a:cs typeface="Courier New" panose="02070309020205020404" pitchFamily="49" charset="0"/>
              </a:rPr>
              <a:t>/hw02</a:t>
            </a:r>
            <a:r>
              <a:rPr lang="en-US" b="1" dirty="0">
                <a:latin typeface="Courier New" panose="02070309020205020404" pitchFamily="49" charset="0"/>
                <a:cs typeface="Courier New" panose="02070309020205020404" pitchFamily="49" charset="0"/>
              </a:rPr>
              <a:t>"&gt;Homework 2&lt;/a&gt;</a:t>
            </a:r>
          </a:p>
        </p:txBody>
      </p:sp>
      <p:sp>
        <p:nvSpPr>
          <p:cNvPr id="5" name="TextBox 4">
            <a:extLst>
              <a:ext uri="{FF2B5EF4-FFF2-40B4-BE49-F238E27FC236}">
                <a16:creationId xmlns:a16="http://schemas.microsoft.com/office/drawing/2014/main" id="{35200E02-A07C-622A-2184-AE8C14CA3A1D}"/>
              </a:ext>
            </a:extLst>
          </p:cNvPr>
          <p:cNvSpPr txBox="1"/>
          <p:nvPr/>
        </p:nvSpPr>
        <p:spPr>
          <a:xfrm>
            <a:off x="1016699" y="5458257"/>
            <a:ext cx="8257303"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https://cs111.byu.edu/hw/hw02</a:t>
            </a:r>
          </a:p>
        </p:txBody>
      </p:sp>
    </p:spTree>
    <p:extLst>
      <p:ext uri="{BB962C8B-B14F-4D97-AF65-F5344CB8AC3E}">
        <p14:creationId xmlns:p14="http://schemas.microsoft.com/office/powerpoint/2010/main" val="1166457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22985-9B1D-F980-A8F4-A5280C4E5C8D}"/>
              </a:ext>
            </a:extLst>
          </p:cNvPr>
          <p:cNvSpPr>
            <a:spLocks noGrp="1"/>
          </p:cNvSpPr>
          <p:nvPr>
            <p:ph type="title"/>
          </p:nvPr>
        </p:nvSpPr>
        <p:spPr/>
        <p:txBody>
          <a:bodyPr/>
          <a:lstStyle/>
          <a:p>
            <a:r>
              <a:rPr lang="en-US" dirty="0"/>
              <a:t>Page Relative Links</a:t>
            </a:r>
          </a:p>
        </p:txBody>
      </p:sp>
      <p:sp>
        <p:nvSpPr>
          <p:cNvPr id="3" name="Content Placeholder 2">
            <a:extLst>
              <a:ext uri="{FF2B5EF4-FFF2-40B4-BE49-F238E27FC236}">
                <a16:creationId xmlns:a16="http://schemas.microsoft.com/office/drawing/2014/main" id="{C6F59CC5-0E3F-CBAB-9E83-1CB8BB1501D0}"/>
              </a:ext>
            </a:extLst>
          </p:cNvPr>
          <p:cNvSpPr>
            <a:spLocks noGrp="1"/>
          </p:cNvSpPr>
          <p:nvPr>
            <p:ph idx="1"/>
          </p:nvPr>
        </p:nvSpPr>
        <p:spPr/>
        <p:txBody>
          <a:bodyPr/>
          <a:lstStyle/>
          <a:p>
            <a:r>
              <a:rPr lang="en-US" dirty="0"/>
              <a:t>Like Domain relative links, page relative links do not begin with a protocol and domain.</a:t>
            </a:r>
          </a:p>
          <a:p>
            <a:r>
              <a:rPr lang="en-US" dirty="0"/>
              <a:t>Additionally, they do not have a leading forward slash (/).</a:t>
            </a:r>
          </a:p>
          <a:p>
            <a:r>
              <a:rPr lang="en-US" dirty="0"/>
              <a:t>These links are relative to the current page's directory, not the domain.</a:t>
            </a:r>
          </a:p>
          <a:p>
            <a:r>
              <a:rPr lang="en-US" dirty="0"/>
              <a:t>To generate the full URL</a:t>
            </a:r>
          </a:p>
          <a:p>
            <a:pPr lvl="1"/>
            <a:r>
              <a:rPr lang="en-US" dirty="0"/>
              <a:t>Start with the current page's URL</a:t>
            </a:r>
          </a:p>
          <a:p>
            <a:pPr lvl="1"/>
            <a:r>
              <a:rPr lang="en-US" dirty="0"/>
              <a:t>If it has a page name (i.e. &lt;something&gt;.</a:t>
            </a:r>
            <a:r>
              <a:rPr lang="en-US" dirty="0" err="1"/>
              <a:t>htm</a:t>
            </a:r>
            <a:r>
              <a:rPr lang="en-US" dirty="0"/>
              <a:t> or .html), remove the page name and forward slash before the page name.</a:t>
            </a:r>
          </a:p>
          <a:p>
            <a:pPr lvl="1"/>
            <a:r>
              <a:rPr lang="en-US" dirty="0"/>
              <a:t>Append a forward slash and the link contents to the URL</a:t>
            </a:r>
          </a:p>
        </p:txBody>
      </p:sp>
    </p:spTree>
    <p:extLst>
      <p:ext uri="{BB962C8B-B14F-4D97-AF65-F5344CB8AC3E}">
        <p14:creationId xmlns:p14="http://schemas.microsoft.com/office/powerpoint/2010/main" val="1975245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3D63F-E4EB-5870-4AD0-54C4C2F5DEC0}"/>
              </a:ext>
            </a:extLst>
          </p:cNvPr>
          <p:cNvSpPr>
            <a:spLocks noGrp="1"/>
          </p:cNvSpPr>
          <p:nvPr>
            <p:ph type="title"/>
          </p:nvPr>
        </p:nvSpPr>
        <p:spPr/>
        <p:txBody>
          <a:bodyPr/>
          <a:lstStyle/>
          <a:p>
            <a:r>
              <a:rPr lang="en-US" dirty="0"/>
              <a:t>Example of generating URL from page relative links (1)</a:t>
            </a:r>
          </a:p>
        </p:txBody>
      </p:sp>
      <p:sp>
        <p:nvSpPr>
          <p:cNvPr id="3" name="Content Placeholder 2">
            <a:extLst>
              <a:ext uri="{FF2B5EF4-FFF2-40B4-BE49-F238E27FC236}">
                <a16:creationId xmlns:a16="http://schemas.microsoft.com/office/drawing/2014/main" id="{2B2406E5-7930-A9A3-9E6C-B7D63380671C}"/>
              </a:ext>
            </a:extLst>
          </p:cNvPr>
          <p:cNvSpPr>
            <a:spLocks noGrp="1"/>
          </p:cNvSpPr>
          <p:nvPr>
            <p:ph idx="1"/>
          </p:nvPr>
        </p:nvSpPr>
        <p:spPr/>
        <p:txBody>
          <a:bodyPr/>
          <a:lstStyle/>
          <a:p>
            <a:r>
              <a:rPr lang="en-US" dirty="0"/>
              <a:t>If you were on a page with the URL of</a:t>
            </a:r>
          </a:p>
          <a:p>
            <a:endParaRPr lang="en-US" dirty="0"/>
          </a:p>
          <a:p>
            <a:r>
              <a:rPr lang="en-US" dirty="0"/>
              <a:t>and you had this link:</a:t>
            </a:r>
          </a:p>
          <a:p>
            <a:endParaRPr lang="en-US" dirty="0"/>
          </a:p>
          <a:p>
            <a:r>
              <a:rPr lang="en-US" dirty="0"/>
              <a:t>The resultant URL would be:</a:t>
            </a:r>
          </a:p>
          <a:p>
            <a:endParaRPr lang="en-US" dirty="0"/>
          </a:p>
          <a:p>
            <a:r>
              <a:rPr lang="en-US" dirty="0"/>
              <a:t>This example uses a default URL that doesn’t have an explicit page name (ending in .html or .</a:t>
            </a:r>
            <a:r>
              <a:rPr lang="en-US" dirty="0" err="1"/>
              <a:t>htm</a:t>
            </a:r>
            <a:r>
              <a:rPr lang="en-US" dirty="0"/>
              <a:t>, or .&lt;something&gt;) so we just append the link reference (the value of the </a:t>
            </a:r>
            <a:r>
              <a:rPr lang="en-US" dirty="0" err="1"/>
              <a:t>src</a:t>
            </a:r>
            <a:r>
              <a:rPr lang="en-US" dirty="0"/>
              <a:t> attribute in this case) to the current page's URL</a:t>
            </a:r>
          </a:p>
        </p:txBody>
      </p:sp>
      <p:sp>
        <p:nvSpPr>
          <p:cNvPr id="4" name="TextBox 3">
            <a:extLst>
              <a:ext uri="{FF2B5EF4-FFF2-40B4-BE49-F238E27FC236}">
                <a16:creationId xmlns:a16="http://schemas.microsoft.com/office/drawing/2014/main" id="{0803C09C-A980-76E9-E19D-396E87D3D329}"/>
              </a:ext>
            </a:extLst>
          </p:cNvPr>
          <p:cNvSpPr txBox="1"/>
          <p:nvPr/>
        </p:nvSpPr>
        <p:spPr>
          <a:xfrm>
            <a:off x="1016699" y="2377049"/>
            <a:ext cx="8257303"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https://cs111.byu.edu/lab/lab03</a:t>
            </a:r>
          </a:p>
        </p:txBody>
      </p:sp>
      <p:sp>
        <p:nvSpPr>
          <p:cNvPr id="5" name="TextBox 4">
            <a:extLst>
              <a:ext uri="{FF2B5EF4-FFF2-40B4-BE49-F238E27FC236}">
                <a16:creationId xmlns:a16="http://schemas.microsoft.com/office/drawing/2014/main" id="{18BEC1C0-0457-ACDE-06C9-073F3BE8BFDF}"/>
              </a:ext>
            </a:extLst>
          </p:cNvPr>
          <p:cNvSpPr txBox="1"/>
          <p:nvPr/>
        </p:nvSpPr>
        <p:spPr>
          <a:xfrm>
            <a:off x="1016699" y="3244334"/>
            <a:ext cx="8257303"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img</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src</a:t>
            </a:r>
            <a:r>
              <a:rPr lang="en-US" b="1" dirty="0">
                <a:latin typeface="Courier New" panose="02070309020205020404" pitchFamily="49" charset="0"/>
                <a:cs typeface="Courier New" panose="02070309020205020404" pitchFamily="49" charset="0"/>
              </a:rPr>
              <a:t>="assets/iron.png"&gt;</a:t>
            </a:r>
          </a:p>
        </p:txBody>
      </p:sp>
      <p:sp>
        <p:nvSpPr>
          <p:cNvPr id="6" name="TextBox 5">
            <a:extLst>
              <a:ext uri="{FF2B5EF4-FFF2-40B4-BE49-F238E27FC236}">
                <a16:creationId xmlns:a16="http://schemas.microsoft.com/office/drawing/2014/main" id="{05D663C8-8000-02AB-58E0-F5992F116C0D}"/>
              </a:ext>
            </a:extLst>
          </p:cNvPr>
          <p:cNvSpPr txBox="1"/>
          <p:nvPr/>
        </p:nvSpPr>
        <p:spPr>
          <a:xfrm>
            <a:off x="1016699" y="4111619"/>
            <a:ext cx="8257303"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https://cs111.byu.edu/lab/lab03/assets/iron.png</a:t>
            </a:r>
          </a:p>
        </p:txBody>
      </p:sp>
    </p:spTree>
    <p:extLst>
      <p:ext uri="{BB962C8B-B14F-4D97-AF65-F5344CB8AC3E}">
        <p14:creationId xmlns:p14="http://schemas.microsoft.com/office/powerpoint/2010/main" val="40576899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3D63F-E4EB-5870-4AD0-54C4C2F5DEC0}"/>
              </a:ext>
            </a:extLst>
          </p:cNvPr>
          <p:cNvSpPr>
            <a:spLocks noGrp="1"/>
          </p:cNvSpPr>
          <p:nvPr>
            <p:ph type="title"/>
          </p:nvPr>
        </p:nvSpPr>
        <p:spPr/>
        <p:txBody>
          <a:bodyPr/>
          <a:lstStyle/>
          <a:p>
            <a:r>
              <a:rPr lang="en-US" dirty="0"/>
              <a:t>Example of generating URL from page relative links (2)</a:t>
            </a:r>
          </a:p>
        </p:txBody>
      </p:sp>
      <p:sp>
        <p:nvSpPr>
          <p:cNvPr id="3" name="Content Placeholder 2">
            <a:extLst>
              <a:ext uri="{FF2B5EF4-FFF2-40B4-BE49-F238E27FC236}">
                <a16:creationId xmlns:a16="http://schemas.microsoft.com/office/drawing/2014/main" id="{2B2406E5-7930-A9A3-9E6C-B7D63380671C}"/>
              </a:ext>
            </a:extLst>
          </p:cNvPr>
          <p:cNvSpPr>
            <a:spLocks noGrp="1"/>
          </p:cNvSpPr>
          <p:nvPr>
            <p:ph idx="1"/>
          </p:nvPr>
        </p:nvSpPr>
        <p:spPr/>
        <p:txBody>
          <a:bodyPr/>
          <a:lstStyle/>
          <a:p>
            <a:r>
              <a:rPr lang="en-US" dirty="0"/>
              <a:t>If you were on a page with the URL of</a:t>
            </a:r>
          </a:p>
          <a:p>
            <a:endParaRPr lang="en-US" dirty="0"/>
          </a:p>
          <a:p>
            <a:r>
              <a:rPr lang="en-US" dirty="0"/>
              <a:t>and you had this link:</a:t>
            </a:r>
          </a:p>
          <a:p>
            <a:endParaRPr lang="en-US" dirty="0"/>
          </a:p>
          <a:p>
            <a:r>
              <a:rPr lang="en-US" dirty="0"/>
              <a:t>The resultant URL would be:</a:t>
            </a:r>
          </a:p>
          <a:p>
            <a:endParaRPr lang="en-US" dirty="0"/>
          </a:p>
          <a:p>
            <a:r>
              <a:rPr lang="en-US" dirty="0"/>
              <a:t>This example has an explicit page name (index.html) so we just drop the page name and append the link reference get the full URL.</a:t>
            </a:r>
          </a:p>
        </p:txBody>
      </p:sp>
      <p:sp>
        <p:nvSpPr>
          <p:cNvPr id="4" name="TextBox 3">
            <a:extLst>
              <a:ext uri="{FF2B5EF4-FFF2-40B4-BE49-F238E27FC236}">
                <a16:creationId xmlns:a16="http://schemas.microsoft.com/office/drawing/2014/main" id="{0803C09C-A980-76E9-E19D-396E87D3D329}"/>
              </a:ext>
            </a:extLst>
          </p:cNvPr>
          <p:cNvSpPr txBox="1"/>
          <p:nvPr/>
        </p:nvSpPr>
        <p:spPr>
          <a:xfrm>
            <a:off x="1016699" y="2377049"/>
            <a:ext cx="8257303"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https://cs111.byu.edu/lab/lab04/index.html</a:t>
            </a:r>
          </a:p>
        </p:txBody>
      </p:sp>
      <p:sp>
        <p:nvSpPr>
          <p:cNvPr id="5" name="TextBox 4">
            <a:extLst>
              <a:ext uri="{FF2B5EF4-FFF2-40B4-BE49-F238E27FC236}">
                <a16:creationId xmlns:a16="http://schemas.microsoft.com/office/drawing/2014/main" id="{18BEC1C0-0457-ACDE-06C9-073F3BE8BFDF}"/>
              </a:ext>
            </a:extLst>
          </p:cNvPr>
          <p:cNvSpPr txBox="1"/>
          <p:nvPr/>
        </p:nvSpPr>
        <p:spPr>
          <a:xfrm>
            <a:off x="1016699" y="3244334"/>
            <a:ext cx="8257303"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 </a:t>
            </a:r>
            <a:r>
              <a:rPr lang="en-US" b="1" dirty="0" err="1">
                <a:latin typeface="Courier New" panose="02070309020205020404" pitchFamily="49" charset="0"/>
                <a:cs typeface="Courier New" panose="02070309020205020404" pitchFamily="49" charset="0"/>
              </a:rPr>
              <a:t>href</a:t>
            </a:r>
            <a:r>
              <a:rPr lang="en-US" b="1" dirty="0">
                <a:latin typeface="Courier New" panose="02070309020205020404" pitchFamily="49" charset="0"/>
                <a:cs typeface="Courier New" panose="02070309020205020404" pitchFamily="49" charset="0"/>
              </a:rPr>
              <a:t>="lab04.zip"&gt;lab04.zip&lt;/a&gt;</a:t>
            </a:r>
          </a:p>
        </p:txBody>
      </p:sp>
      <p:sp>
        <p:nvSpPr>
          <p:cNvPr id="6" name="TextBox 5">
            <a:extLst>
              <a:ext uri="{FF2B5EF4-FFF2-40B4-BE49-F238E27FC236}">
                <a16:creationId xmlns:a16="http://schemas.microsoft.com/office/drawing/2014/main" id="{05D663C8-8000-02AB-58E0-F5992F116C0D}"/>
              </a:ext>
            </a:extLst>
          </p:cNvPr>
          <p:cNvSpPr txBox="1"/>
          <p:nvPr/>
        </p:nvSpPr>
        <p:spPr>
          <a:xfrm>
            <a:off x="1016699" y="4111619"/>
            <a:ext cx="8257303"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https://cs111.byu.edu/lab/lab04/lab04.zip</a:t>
            </a:r>
          </a:p>
        </p:txBody>
      </p:sp>
    </p:spTree>
    <p:extLst>
      <p:ext uri="{BB962C8B-B14F-4D97-AF65-F5344CB8AC3E}">
        <p14:creationId xmlns:p14="http://schemas.microsoft.com/office/powerpoint/2010/main" val="33637629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16B97-EA40-7370-C3E6-5854928C495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81E0906-9174-9DDF-B0B6-EC66F0C899F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446246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431C63-F4F6-9152-9565-BCB55A73D094}"/>
              </a:ext>
            </a:extLst>
          </p:cNvPr>
          <p:cNvSpPr>
            <a:spLocks noGrp="1"/>
          </p:cNvSpPr>
          <p:nvPr>
            <p:ph type="title"/>
          </p:nvPr>
        </p:nvSpPr>
        <p:spPr/>
        <p:txBody>
          <a:bodyPr/>
          <a:lstStyle/>
          <a:p>
            <a:r>
              <a:rPr lang="en-US" dirty="0"/>
              <a:t>Section Links</a:t>
            </a:r>
          </a:p>
        </p:txBody>
      </p:sp>
      <p:sp>
        <p:nvSpPr>
          <p:cNvPr id="5" name="Text Placeholder 4">
            <a:extLst>
              <a:ext uri="{FF2B5EF4-FFF2-40B4-BE49-F238E27FC236}">
                <a16:creationId xmlns:a16="http://schemas.microsoft.com/office/drawing/2014/main" id="{F94CC82B-B776-A0EA-060A-C48C3FD325B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818273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3A170-6C4D-2206-60E1-8CABFCC610A4}"/>
              </a:ext>
            </a:extLst>
          </p:cNvPr>
          <p:cNvSpPr>
            <a:spLocks noGrp="1"/>
          </p:cNvSpPr>
          <p:nvPr>
            <p:ph type="title"/>
          </p:nvPr>
        </p:nvSpPr>
        <p:spPr/>
        <p:txBody>
          <a:bodyPr/>
          <a:lstStyle/>
          <a:p>
            <a:r>
              <a:rPr lang="en-US" dirty="0"/>
              <a:t>Section links</a:t>
            </a:r>
          </a:p>
        </p:txBody>
      </p:sp>
      <p:sp>
        <p:nvSpPr>
          <p:cNvPr id="3" name="Content Placeholder 2">
            <a:extLst>
              <a:ext uri="{FF2B5EF4-FFF2-40B4-BE49-F238E27FC236}">
                <a16:creationId xmlns:a16="http://schemas.microsoft.com/office/drawing/2014/main" id="{09E7CAE7-1824-C66E-AEA9-158C6FAF3F61}"/>
              </a:ext>
            </a:extLst>
          </p:cNvPr>
          <p:cNvSpPr>
            <a:spLocks noGrp="1"/>
          </p:cNvSpPr>
          <p:nvPr>
            <p:ph idx="1"/>
          </p:nvPr>
        </p:nvSpPr>
        <p:spPr>
          <a:xfrm>
            <a:off x="677334" y="1930400"/>
            <a:ext cx="8596668" cy="4630655"/>
          </a:xfrm>
        </p:spPr>
        <p:txBody>
          <a:bodyPr>
            <a:normAutofit/>
          </a:bodyPr>
          <a:lstStyle/>
          <a:p>
            <a:r>
              <a:rPr lang="en-US" dirty="0"/>
              <a:t>If a tag in an HTML document has an </a:t>
            </a:r>
            <a:r>
              <a:rPr lang="en-US" i="1" dirty="0"/>
              <a:t>id</a:t>
            </a:r>
            <a:r>
              <a:rPr lang="en-US" dirty="0"/>
              <a:t> attribute:</a:t>
            </a:r>
          </a:p>
          <a:p>
            <a:endParaRPr lang="en-US" dirty="0"/>
          </a:p>
          <a:p>
            <a:r>
              <a:rPr lang="en-US" dirty="0"/>
              <a:t>then we can create a hyperlink to that specific point in the document using the pound (or hashtag) symbol (#)</a:t>
            </a:r>
          </a:p>
          <a:p>
            <a:r>
              <a:rPr lang="en-US" dirty="0"/>
              <a:t>This can be done to link to content on a different page</a:t>
            </a:r>
          </a:p>
          <a:p>
            <a:endParaRPr lang="en-US" sz="1200" dirty="0"/>
          </a:p>
          <a:p>
            <a:endParaRPr lang="en-US" sz="1400" dirty="0"/>
          </a:p>
          <a:p>
            <a:r>
              <a:rPr lang="en-US" dirty="0"/>
              <a:t>or to link to id attributes in our current page</a:t>
            </a:r>
          </a:p>
          <a:p>
            <a:endParaRPr lang="en-US" dirty="0"/>
          </a:p>
          <a:p>
            <a:pPr lvl="1"/>
            <a:r>
              <a:rPr lang="en-US" dirty="0"/>
              <a:t>You can see these types of links in the table of contents sections in the left sidebar on the lab, homework, and project pages</a:t>
            </a:r>
          </a:p>
        </p:txBody>
      </p:sp>
      <p:sp>
        <p:nvSpPr>
          <p:cNvPr id="4" name="TextBox 3">
            <a:extLst>
              <a:ext uri="{FF2B5EF4-FFF2-40B4-BE49-F238E27FC236}">
                <a16:creationId xmlns:a16="http://schemas.microsoft.com/office/drawing/2014/main" id="{CB6E76CE-D9B8-DDFE-1FB0-012D86F6288E}"/>
              </a:ext>
            </a:extLst>
          </p:cNvPr>
          <p:cNvSpPr txBox="1"/>
          <p:nvPr/>
        </p:nvSpPr>
        <p:spPr>
          <a:xfrm>
            <a:off x="1016699" y="2377049"/>
            <a:ext cx="8401621"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&lt;h2 id="starter-files"&gt;Starter Files&lt;/h2&gt;</a:t>
            </a:r>
          </a:p>
        </p:txBody>
      </p:sp>
      <p:sp>
        <p:nvSpPr>
          <p:cNvPr id="5" name="TextBox 4">
            <a:extLst>
              <a:ext uri="{FF2B5EF4-FFF2-40B4-BE49-F238E27FC236}">
                <a16:creationId xmlns:a16="http://schemas.microsoft.com/office/drawing/2014/main" id="{1A0FE324-2392-5CBC-908C-5F763722D5F2}"/>
              </a:ext>
            </a:extLst>
          </p:cNvPr>
          <p:cNvSpPr txBox="1"/>
          <p:nvPr/>
        </p:nvSpPr>
        <p:spPr>
          <a:xfrm>
            <a:off x="1016699" y="3968529"/>
            <a:ext cx="8401621"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 </a:t>
            </a:r>
            <a:r>
              <a:rPr lang="en-US" b="1" dirty="0" err="1">
                <a:latin typeface="Courier New" panose="02070309020205020404" pitchFamily="49" charset="0"/>
                <a:cs typeface="Courier New" panose="02070309020205020404" pitchFamily="49" charset="0"/>
              </a:rPr>
              <a:t>href</a:t>
            </a:r>
            <a:r>
              <a:rPr lang="en-US" b="1" dirty="0">
                <a:latin typeface="Courier New" panose="02070309020205020404" pitchFamily="49" charset="0"/>
                <a:cs typeface="Courier New" panose="02070309020205020404" pitchFamily="49" charset="0"/>
              </a:rPr>
              <a:t>="https://cs111.byu.edu/lab/lab07/</a:t>
            </a:r>
            <a:r>
              <a:rPr lang="en-US" b="1" dirty="0" err="1">
                <a:latin typeface="Courier New" panose="02070309020205020404" pitchFamily="49" charset="0"/>
                <a:cs typeface="Courier New" panose="02070309020205020404" pitchFamily="49" charset="0"/>
              </a:rPr>
              <a:t>index.html#starter-files</a:t>
            </a:r>
            <a:r>
              <a:rPr lang="en-US" b="1" dirty="0">
                <a:latin typeface="Courier New" panose="02070309020205020404" pitchFamily="49" charset="0"/>
                <a:cs typeface="Courier New" panose="02070309020205020404" pitchFamily="49" charset="0"/>
              </a:rPr>
              <a:t>"&gt;Lab 7 Starter Files&lt;/a&gt;</a:t>
            </a:r>
          </a:p>
        </p:txBody>
      </p:sp>
      <p:sp>
        <p:nvSpPr>
          <p:cNvPr id="6" name="TextBox 5">
            <a:extLst>
              <a:ext uri="{FF2B5EF4-FFF2-40B4-BE49-F238E27FC236}">
                <a16:creationId xmlns:a16="http://schemas.microsoft.com/office/drawing/2014/main" id="{B7318091-A85C-C29F-83A3-9D0683954ED8}"/>
              </a:ext>
            </a:extLst>
          </p:cNvPr>
          <p:cNvSpPr txBox="1"/>
          <p:nvPr/>
        </p:nvSpPr>
        <p:spPr>
          <a:xfrm>
            <a:off x="1016699" y="5043178"/>
            <a:ext cx="8401621"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 </a:t>
            </a:r>
            <a:r>
              <a:rPr lang="en-US" b="1" dirty="0" err="1">
                <a:latin typeface="Courier New" panose="02070309020205020404" pitchFamily="49" charset="0"/>
                <a:cs typeface="Courier New" panose="02070309020205020404" pitchFamily="49" charset="0"/>
              </a:rPr>
              <a:t>href</a:t>
            </a:r>
            <a:r>
              <a:rPr lang="en-US" b="1" dirty="0">
                <a:latin typeface="Courier New" panose="02070309020205020404" pitchFamily="49" charset="0"/>
                <a:cs typeface="Courier New" panose="02070309020205020404" pitchFamily="49" charset="0"/>
              </a:rPr>
              <a:t>="#starter-files"&gt;Starter Files&lt;/a&gt;</a:t>
            </a:r>
          </a:p>
        </p:txBody>
      </p:sp>
    </p:spTree>
    <p:extLst>
      <p:ext uri="{BB962C8B-B14F-4D97-AF65-F5344CB8AC3E}">
        <p14:creationId xmlns:p14="http://schemas.microsoft.com/office/powerpoint/2010/main" val="18569567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AC467-23BD-C54C-C013-A97E1A72817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B9EBA80-2C9E-F10B-63E4-BD9B92D111C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692517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3124B-778D-AC61-623A-01920642D53E}"/>
              </a:ext>
            </a:extLst>
          </p:cNvPr>
          <p:cNvSpPr>
            <a:spLocks noGrp="1"/>
          </p:cNvSpPr>
          <p:nvPr>
            <p:ph type="title"/>
          </p:nvPr>
        </p:nvSpPr>
        <p:spPr/>
        <p:txBody>
          <a:bodyPr>
            <a:normAutofit/>
          </a:bodyPr>
          <a:lstStyle/>
          <a:p>
            <a:r>
              <a:rPr lang="en-US" dirty="0"/>
              <a:t>Burying Our Weapons of Rebellion</a:t>
            </a:r>
            <a:br>
              <a:rPr lang="en-US" dirty="0"/>
            </a:br>
            <a:r>
              <a:rPr lang="en-US" sz="2400" dirty="0"/>
              <a:t>Elder D. Todd Christofferson</a:t>
            </a:r>
            <a:br>
              <a:rPr lang="en-US" sz="2400" dirty="0"/>
            </a:br>
            <a:r>
              <a:rPr lang="en-US" sz="2000" dirty="0"/>
              <a:t>Oct 2024 Gen. Conf.</a:t>
            </a:r>
            <a:endParaRPr lang="en-US" dirty="0"/>
          </a:p>
        </p:txBody>
      </p:sp>
      <p:sp>
        <p:nvSpPr>
          <p:cNvPr id="7" name="Content Placeholder 6">
            <a:extLst>
              <a:ext uri="{FF2B5EF4-FFF2-40B4-BE49-F238E27FC236}">
                <a16:creationId xmlns:a16="http://schemas.microsoft.com/office/drawing/2014/main" id="{EF990660-7A82-0492-BE1A-96B4A53791E2}"/>
              </a:ext>
            </a:extLst>
          </p:cNvPr>
          <p:cNvSpPr>
            <a:spLocks noGrp="1"/>
          </p:cNvSpPr>
          <p:nvPr>
            <p:ph sz="half" idx="1"/>
          </p:nvPr>
        </p:nvSpPr>
        <p:spPr>
          <a:xfrm>
            <a:off x="677334" y="2160589"/>
            <a:ext cx="5575982" cy="3880772"/>
          </a:xfrm>
        </p:spPr>
        <p:txBody>
          <a:bodyPr/>
          <a:lstStyle/>
          <a:p>
            <a:r>
              <a:rPr lang="en-US" dirty="0"/>
              <a:t>"Perhaps the more insidious form of rebellion against God, however, is the passive version—ignoring His will in our lives. Many who would never consider active rebellion may still oppose the will and word of God by pursuing their own path without regard to divine direction."</a:t>
            </a:r>
          </a:p>
          <a:p>
            <a:r>
              <a:rPr lang="en-US" dirty="0"/>
              <a:t>"Certainly in life there is plenty of room for personal preference and individual choice, but when it comes to matters of salvation and eternal life, our theme song ought to be “I did it God’s way,” because truly there is no other way."</a:t>
            </a:r>
          </a:p>
        </p:txBody>
      </p:sp>
      <p:pic>
        <p:nvPicPr>
          <p:cNvPr id="13" name="Content Placeholder 9" descr="A person standing at a podium&#10;&#10;Description automatically generated">
            <a:extLst>
              <a:ext uri="{FF2B5EF4-FFF2-40B4-BE49-F238E27FC236}">
                <a16:creationId xmlns:a16="http://schemas.microsoft.com/office/drawing/2014/main" id="{94D143E6-C708-5433-04FE-1A50CCCA1DA9}"/>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rcRect l="26167" r="33184"/>
          <a:stretch/>
        </p:blipFill>
        <p:spPr>
          <a:xfrm>
            <a:off x="6469086" y="2160589"/>
            <a:ext cx="2804916" cy="3881437"/>
          </a:xfrm>
        </p:spPr>
      </p:pic>
    </p:spTree>
    <p:extLst>
      <p:ext uri="{BB962C8B-B14F-4D97-AF65-F5344CB8AC3E}">
        <p14:creationId xmlns:p14="http://schemas.microsoft.com/office/powerpoint/2010/main" val="2576670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9E8A652-D1A9-EB17-B1F9-56CDD6912475}"/>
              </a:ext>
            </a:extLst>
          </p:cNvPr>
          <p:cNvSpPr>
            <a:spLocks noGrp="1"/>
          </p:cNvSpPr>
          <p:nvPr>
            <p:ph type="title"/>
          </p:nvPr>
        </p:nvSpPr>
        <p:spPr/>
        <p:txBody>
          <a:bodyPr/>
          <a:lstStyle/>
          <a:p>
            <a:r>
              <a:rPr lang="en-US" dirty="0" err="1"/>
              <a:t>Mailto</a:t>
            </a:r>
            <a:r>
              <a:rPr lang="en-US" dirty="0"/>
              <a:t> Links</a:t>
            </a:r>
          </a:p>
        </p:txBody>
      </p:sp>
      <p:sp>
        <p:nvSpPr>
          <p:cNvPr id="5" name="Text Placeholder 4">
            <a:extLst>
              <a:ext uri="{FF2B5EF4-FFF2-40B4-BE49-F238E27FC236}">
                <a16:creationId xmlns:a16="http://schemas.microsoft.com/office/drawing/2014/main" id="{D5FEE9B5-0061-6B3C-928C-95D5F9A80CC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314421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B6385-2280-613A-53BA-9B40A9A517FE}"/>
              </a:ext>
            </a:extLst>
          </p:cNvPr>
          <p:cNvSpPr>
            <a:spLocks noGrp="1"/>
          </p:cNvSpPr>
          <p:nvPr>
            <p:ph type="title"/>
          </p:nvPr>
        </p:nvSpPr>
        <p:spPr/>
        <p:txBody>
          <a:bodyPr/>
          <a:lstStyle/>
          <a:p>
            <a:r>
              <a:rPr lang="en-US" dirty="0" err="1"/>
              <a:t>mailto</a:t>
            </a:r>
            <a:r>
              <a:rPr lang="en-US" dirty="0"/>
              <a:t> links</a:t>
            </a:r>
          </a:p>
        </p:txBody>
      </p:sp>
      <p:sp>
        <p:nvSpPr>
          <p:cNvPr id="3" name="Content Placeholder 2">
            <a:extLst>
              <a:ext uri="{FF2B5EF4-FFF2-40B4-BE49-F238E27FC236}">
                <a16:creationId xmlns:a16="http://schemas.microsoft.com/office/drawing/2014/main" id="{051E9AA1-AD36-918D-7928-89E12FEAEB78}"/>
              </a:ext>
            </a:extLst>
          </p:cNvPr>
          <p:cNvSpPr>
            <a:spLocks noGrp="1"/>
          </p:cNvSpPr>
          <p:nvPr>
            <p:ph idx="1"/>
          </p:nvPr>
        </p:nvSpPr>
        <p:spPr>
          <a:xfrm>
            <a:off x="677334" y="1930401"/>
            <a:ext cx="8596668" cy="4790910"/>
          </a:xfrm>
        </p:spPr>
        <p:txBody>
          <a:bodyPr/>
          <a:lstStyle/>
          <a:p>
            <a:r>
              <a:rPr lang="en-US" dirty="0"/>
              <a:t>As the WWW was designed to connect research scientists and collaborators, the ability to send email was built into the HTTP protocol</a:t>
            </a:r>
          </a:p>
          <a:p>
            <a:r>
              <a:rPr lang="en-US" dirty="0"/>
              <a:t>This is done with a </a:t>
            </a:r>
            <a:r>
              <a:rPr lang="en-US" i="1" dirty="0"/>
              <a:t>mailto:</a:t>
            </a:r>
            <a:r>
              <a:rPr lang="en-US" dirty="0"/>
              <a:t> link</a:t>
            </a:r>
          </a:p>
          <a:p>
            <a:r>
              <a:rPr lang="en-US" dirty="0"/>
              <a:t>The format for this type of link is the text </a:t>
            </a:r>
            <a:r>
              <a:rPr lang="en-US" i="1" dirty="0"/>
              <a:t>mailto:</a:t>
            </a:r>
            <a:r>
              <a:rPr lang="en-US" dirty="0"/>
              <a:t> followed by an email address</a:t>
            </a:r>
          </a:p>
          <a:p>
            <a:endParaRPr lang="en-US" sz="3200" dirty="0"/>
          </a:p>
          <a:p>
            <a:r>
              <a:rPr lang="en-US" dirty="0"/>
              <a:t>Clicking on this type of link opens your system's default email client and starts composing a new email with the email address in the </a:t>
            </a:r>
            <a:r>
              <a:rPr lang="en-US" i="1" dirty="0"/>
              <a:t>To:</a:t>
            </a:r>
            <a:r>
              <a:rPr lang="en-US" dirty="0"/>
              <a:t> field</a:t>
            </a:r>
          </a:p>
          <a:p>
            <a:r>
              <a:rPr lang="en-US" dirty="0"/>
              <a:t>This is not used as much today as spammers like to harvest these links and use them to feed their spambots.</a:t>
            </a:r>
          </a:p>
        </p:txBody>
      </p:sp>
      <p:sp>
        <p:nvSpPr>
          <p:cNvPr id="4" name="TextBox 3">
            <a:extLst>
              <a:ext uri="{FF2B5EF4-FFF2-40B4-BE49-F238E27FC236}">
                <a16:creationId xmlns:a16="http://schemas.microsoft.com/office/drawing/2014/main" id="{A1AB696E-0FB5-0850-8304-0A9ADC66BA2B}"/>
              </a:ext>
            </a:extLst>
          </p:cNvPr>
          <p:cNvSpPr txBox="1"/>
          <p:nvPr/>
        </p:nvSpPr>
        <p:spPr>
          <a:xfrm>
            <a:off x="1016699" y="4091078"/>
            <a:ext cx="8257303"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You can email &lt;a </a:t>
            </a:r>
            <a:r>
              <a:rPr lang="en-US" b="1" dirty="0" err="1">
                <a:latin typeface="Courier New" panose="02070309020205020404" pitchFamily="49" charset="0"/>
                <a:cs typeface="Courier New" panose="02070309020205020404" pitchFamily="49" charset="0"/>
              </a:rPr>
              <a:t>href</a:t>
            </a:r>
            <a:r>
              <a:rPr lang="en-US" b="1" dirty="0">
                <a:latin typeface="Courier New" panose="02070309020205020404" pitchFamily="49" charset="0"/>
                <a:cs typeface="Courier New" panose="02070309020205020404" pitchFamily="49" charset="0"/>
              </a:rPr>
              <a:t>="mailto:tstephen@cs.byu.edu"&gt;Dr. Stephens&lt;/a&gt;</a:t>
            </a:r>
          </a:p>
        </p:txBody>
      </p:sp>
    </p:spTree>
    <p:extLst>
      <p:ext uri="{BB962C8B-B14F-4D97-AF65-F5344CB8AC3E}">
        <p14:creationId xmlns:p14="http://schemas.microsoft.com/office/powerpoint/2010/main" val="11991905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966D4-12E6-54B2-2C1A-DD3E65051D0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41134AB-08FD-00ED-0CD0-88E46E6DE90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1279365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DB1CB3-0D3F-34DF-E5E5-758506EB24A0}"/>
              </a:ext>
            </a:extLst>
          </p:cNvPr>
          <p:cNvSpPr>
            <a:spLocks noGrp="1"/>
          </p:cNvSpPr>
          <p:nvPr>
            <p:ph type="title"/>
          </p:nvPr>
        </p:nvSpPr>
        <p:spPr/>
        <p:txBody>
          <a:bodyPr/>
          <a:lstStyle/>
          <a:p>
            <a:r>
              <a:rPr lang="en-US" dirty="0"/>
              <a:t>Finding Hyperlinks</a:t>
            </a:r>
          </a:p>
        </p:txBody>
      </p:sp>
      <p:sp>
        <p:nvSpPr>
          <p:cNvPr id="5" name="Text Placeholder 4">
            <a:extLst>
              <a:ext uri="{FF2B5EF4-FFF2-40B4-BE49-F238E27FC236}">
                <a16:creationId xmlns:a16="http://schemas.microsoft.com/office/drawing/2014/main" id="{CD647A9D-2946-28D7-8E63-135B6C0061A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0843934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63A5B-E2EF-A949-24A3-9DDF41812D83}"/>
              </a:ext>
            </a:extLst>
          </p:cNvPr>
          <p:cNvSpPr>
            <a:spLocks noGrp="1"/>
          </p:cNvSpPr>
          <p:nvPr>
            <p:ph type="title"/>
          </p:nvPr>
        </p:nvSpPr>
        <p:spPr/>
        <p:txBody>
          <a:bodyPr/>
          <a:lstStyle/>
          <a:p>
            <a:r>
              <a:rPr lang="en-US" dirty="0"/>
              <a:t>Finding Hyperlinks in an HTML document</a:t>
            </a:r>
          </a:p>
        </p:txBody>
      </p:sp>
      <p:sp>
        <p:nvSpPr>
          <p:cNvPr id="3" name="Content Placeholder 2">
            <a:extLst>
              <a:ext uri="{FF2B5EF4-FFF2-40B4-BE49-F238E27FC236}">
                <a16:creationId xmlns:a16="http://schemas.microsoft.com/office/drawing/2014/main" id="{F735176D-E5D0-A3D7-30C3-39878DCABBCD}"/>
              </a:ext>
            </a:extLst>
          </p:cNvPr>
          <p:cNvSpPr>
            <a:spLocks noGrp="1"/>
          </p:cNvSpPr>
          <p:nvPr>
            <p:ph idx="1"/>
          </p:nvPr>
        </p:nvSpPr>
        <p:spPr/>
        <p:txBody>
          <a:bodyPr/>
          <a:lstStyle/>
          <a:p>
            <a:r>
              <a:rPr lang="en-US" dirty="0"/>
              <a:t>We can use Beautiful Soup to find all the hyperlinks in a given HTML document.</a:t>
            </a:r>
          </a:p>
          <a:p>
            <a:pPr lvl="1"/>
            <a:r>
              <a:rPr lang="en-US" dirty="0"/>
              <a:t>You'll be doing this as part of Project 4.</a:t>
            </a:r>
          </a:p>
          <a:p>
            <a:r>
              <a:rPr lang="en-US" dirty="0"/>
              <a:t>Unfortunately, we can't just search for attributes</a:t>
            </a:r>
          </a:p>
          <a:p>
            <a:r>
              <a:rPr lang="en-US" dirty="0"/>
              <a:t>We have to search for tags, and then look at the attributes on those tags.</a:t>
            </a:r>
          </a:p>
          <a:p>
            <a:r>
              <a:rPr lang="en-US" dirty="0"/>
              <a:t>But that's okay, since we know all links (</a:t>
            </a:r>
            <a:r>
              <a:rPr lang="en-US" dirty="0" err="1"/>
              <a:t>hrefs</a:t>
            </a:r>
            <a:r>
              <a:rPr lang="en-US" dirty="0"/>
              <a:t>) are in the &lt;a&gt; tag</a:t>
            </a:r>
          </a:p>
        </p:txBody>
      </p:sp>
    </p:spTree>
    <p:extLst>
      <p:ext uri="{BB962C8B-B14F-4D97-AF65-F5344CB8AC3E}">
        <p14:creationId xmlns:p14="http://schemas.microsoft.com/office/powerpoint/2010/main" val="3519229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63A5B-E2EF-A949-24A3-9DDF41812D83}"/>
              </a:ext>
            </a:extLst>
          </p:cNvPr>
          <p:cNvSpPr>
            <a:spLocks noGrp="1"/>
          </p:cNvSpPr>
          <p:nvPr>
            <p:ph type="title"/>
          </p:nvPr>
        </p:nvSpPr>
        <p:spPr/>
        <p:txBody>
          <a:bodyPr/>
          <a:lstStyle/>
          <a:p>
            <a:r>
              <a:rPr lang="en-US" dirty="0"/>
              <a:t>Finding Hyperlinks in an HTML document</a:t>
            </a:r>
          </a:p>
        </p:txBody>
      </p:sp>
      <p:sp>
        <p:nvSpPr>
          <p:cNvPr id="3" name="Content Placeholder 2">
            <a:extLst>
              <a:ext uri="{FF2B5EF4-FFF2-40B4-BE49-F238E27FC236}">
                <a16:creationId xmlns:a16="http://schemas.microsoft.com/office/drawing/2014/main" id="{F735176D-E5D0-A3D7-30C3-39878DCABBCD}"/>
              </a:ext>
            </a:extLst>
          </p:cNvPr>
          <p:cNvSpPr>
            <a:spLocks noGrp="1"/>
          </p:cNvSpPr>
          <p:nvPr>
            <p:ph idx="1"/>
          </p:nvPr>
        </p:nvSpPr>
        <p:spPr/>
        <p:txBody>
          <a:bodyPr/>
          <a:lstStyle/>
          <a:p>
            <a:r>
              <a:rPr lang="en-US" dirty="0"/>
              <a:t>You start by finding all the &lt;a&gt; tags in the document</a:t>
            </a:r>
          </a:p>
          <a:p>
            <a:r>
              <a:rPr lang="en-US" dirty="0"/>
              <a:t>Then loop over each tag and get its </a:t>
            </a:r>
            <a:r>
              <a:rPr lang="en-US" dirty="0" err="1"/>
              <a:t>href</a:t>
            </a:r>
            <a:r>
              <a:rPr lang="en-US" dirty="0"/>
              <a:t> attribute value</a:t>
            </a:r>
          </a:p>
          <a:p>
            <a:r>
              <a:rPr lang="en-US" dirty="0"/>
              <a:t>Then you can process the link</a:t>
            </a:r>
          </a:p>
        </p:txBody>
      </p:sp>
      <p:sp>
        <p:nvSpPr>
          <p:cNvPr id="4" name="TextBox 3">
            <a:extLst>
              <a:ext uri="{FF2B5EF4-FFF2-40B4-BE49-F238E27FC236}">
                <a16:creationId xmlns:a16="http://schemas.microsoft.com/office/drawing/2014/main" id="{2959C431-AC7C-CE48-CCFD-F84ADE54DE50}"/>
              </a:ext>
            </a:extLst>
          </p:cNvPr>
          <p:cNvSpPr txBox="1"/>
          <p:nvPr/>
        </p:nvSpPr>
        <p:spPr>
          <a:xfrm>
            <a:off x="1016699" y="3261519"/>
            <a:ext cx="8257303" cy="286232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import requests</a:t>
            </a:r>
          </a:p>
          <a:p>
            <a:r>
              <a:rPr lang="en-US" b="1" dirty="0">
                <a:latin typeface="Courier New" panose="02070309020205020404" pitchFamily="49" charset="0"/>
                <a:cs typeface="Courier New" panose="02070309020205020404" pitchFamily="49" charset="0"/>
              </a:rPr>
              <a:t>from bs4 import </a:t>
            </a:r>
            <a:r>
              <a:rPr lang="en-US" b="1" dirty="0" err="1">
                <a:latin typeface="Courier New" panose="02070309020205020404" pitchFamily="49" charset="0"/>
                <a:cs typeface="Courier New" panose="02070309020205020404" pitchFamily="49" charset="0"/>
              </a:rPr>
              <a:t>BeautifulSoup</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URL = "https://cs111.byu.edu"</a:t>
            </a:r>
          </a:p>
          <a:p>
            <a:r>
              <a:rPr lang="en-US" b="1" dirty="0">
                <a:latin typeface="Courier New" panose="02070309020205020404" pitchFamily="49" charset="0"/>
                <a:cs typeface="Courier New" panose="02070309020205020404" pitchFamily="49" charset="0"/>
              </a:rPr>
              <a:t>resp = </a:t>
            </a:r>
            <a:r>
              <a:rPr lang="en-US" b="1" dirty="0" err="1">
                <a:latin typeface="Courier New" panose="02070309020205020404" pitchFamily="49" charset="0"/>
                <a:cs typeface="Courier New" panose="02070309020205020404" pitchFamily="49" charset="0"/>
              </a:rPr>
              <a:t>requests.get</a:t>
            </a:r>
            <a:r>
              <a:rPr lang="en-US" b="1" dirty="0">
                <a:latin typeface="Courier New" panose="02070309020205020404" pitchFamily="49" charset="0"/>
                <a:cs typeface="Courier New" panose="02070309020205020404" pitchFamily="49" charset="0"/>
              </a:rPr>
              <a:t>(URL)</a:t>
            </a:r>
          </a:p>
          <a:p>
            <a:r>
              <a:rPr lang="en-US" b="1" dirty="0">
                <a:latin typeface="Courier New" panose="02070309020205020404" pitchFamily="49" charset="0"/>
                <a:cs typeface="Courier New" panose="02070309020205020404" pitchFamily="49" charset="0"/>
              </a:rPr>
              <a:t>soup = </a:t>
            </a:r>
            <a:r>
              <a:rPr lang="en-US" b="1" dirty="0" err="1">
                <a:latin typeface="Courier New" panose="02070309020205020404" pitchFamily="49" charset="0"/>
                <a:cs typeface="Courier New" panose="02070309020205020404" pitchFamily="49" charset="0"/>
              </a:rPr>
              <a:t>BeautifulSoup</a:t>
            </a:r>
            <a:r>
              <a:rPr lang="en-US" b="1" dirty="0">
                <a:latin typeface="Courier New" panose="02070309020205020404" pitchFamily="49" charset="0"/>
                <a:cs typeface="Courier New" panose="02070309020205020404" pitchFamily="49" charset="0"/>
              </a:rPr>
              <a:t>(resp.text,"</a:t>
            </a:r>
            <a:r>
              <a:rPr lang="en-US" b="1" dirty="0" err="1">
                <a:latin typeface="Courier New" panose="02070309020205020404" pitchFamily="49" charset="0"/>
                <a:cs typeface="Courier New" panose="02070309020205020404" pitchFamily="49" charset="0"/>
              </a:rPr>
              <a:t>html.parser</a:t>
            </a:r>
            <a:r>
              <a:rPr lang="en-US" b="1" dirty="0">
                <a:latin typeface="Courier New" panose="02070309020205020404" pitchFamily="49" charset="0"/>
                <a:cs typeface="Courier New" panose="02070309020205020404" pitchFamily="49" charset="0"/>
              </a:rPr>
              <a:t>")</a:t>
            </a:r>
          </a:p>
          <a:p>
            <a:r>
              <a:rPr lang="en-US" b="1" dirty="0" err="1">
                <a:latin typeface="Courier New" panose="02070309020205020404" pitchFamily="49" charset="0"/>
                <a:cs typeface="Courier New" panose="02070309020205020404" pitchFamily="49" charset="0"/>
              </a:rPr>
              <a:t>aTags</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soup.find_all</a:t>
            </a:r>
            <a:r>
              <a:rPr lang="en-US" b="1" dirty="0">
                <a:latin typeface="Courier New" panose="02070309020205020404" pitchFamily="49" charset="0"/>
                <a:cs typeface="Courier New" panose="02070309020205020404" pitchFamily="49" charset="0"/>
              </a:rPr>
              <a:t>("a")</a:t>
            </a:r>
          </a:p>
          <a:p>
            <a:r>
              <a:rPr lang="en-US" b="1" dirty="0">
                <a:latin typeface="Courier New" panose="02070309020205020404" pitchFamily="49" charset="0"/>
                <a:cs typeface="Courier New" panose="02070309020205020404" pitchFamily="49" charset="0"/>
              </a:rPr>
              <a:t>for tag in </a:t>
            </a:r>
            <a:r>
              <a:rPr lang="en-US" b="1" dirty="0" err="1">
                <a:latin typeface="Courier New" panose="02070309020205020404" pitchFamily="49" charset="0"/>
                <a:cs typeface="Courier New" panose="02070309020205020404" pitchFamily="49" charset="0"/>
              </a:rPr>
              <a:t>aTags</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link = </a:t>
            </a:r>
            <a:r>
              <a:rPr lang="en-US" b="1" dirty="0" err="1">
                <a:latin typeface="Courier New" panose="02070309020205020404" pitchFamily="49" charset="0"/>
                <a:cs typeface="Courier New" panose="02070309020205020404" pitchFamily="49" charset="0"/>
              </a:rPr>
              <a:t>tag.get</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href</a:t>
            </a:r>
            <a:r>
              <a:rPr lang="en-US" b="1" dirty="0">
                <a:latin typeface="Courier New" panose="02070309020205020404" pitchFamily="49" charset="0"/>
                <a:cs typeface="Courier New" panose="02070309020205020404" pitchFamily="49" charset="0"/>
              </a:rPr>
              <a:t>") #or </a:t>
            </a:r>
            <a:r>
              <a:rPr lang="en-US" b="1" dirty="0" err="1">
                <a:latin typeface="Courier New" panose="02070309020205020404" pitchFamily="49" charset="0"/>
                <a:cs typeface="Courier New" panose="02070309020205020404" pitchFamily="49" charset="0"/>
              </a:rPr>
              <a:t>tag.attrs</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href</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#do something with the link here</a:t>
            </a:r>
          </a:p>
        </p:txBody>
      </p:sp>
    </p:spTree>
    <p:extLst>
      <p:ext uri="{BB962C8B-B14F-4D97-AF65-F5344CB8AC3E}">
        <p14:creationId xmlns:p14="http://schemas.microsoft.com/office/powerpoint/2010/main" val="2568465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22521-E3F2-A205-9745-1BABD980CEC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C47DD74-87A2-5A36-B3E9-93274BC3060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7724552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39067D0-901D-07EC-02A3-28DA6284B823}"/>
              </a:ext>
            </a:extLst>
          </p:cNvPr>
          <p:cNvSpPr>
            <a:spLocks noGrp="1"/>
          </p:cNvSpPr>
          <p:nvPr>
            <p:ph type="title"/>
          </p:nvPr>
        </p:nvSpPr>
        <p:spPr/>
        <p:txBody>
          <a:bodyPr/>
          <a:lstStyle/>
          <a:p>
            <a:r>
              <a:rPr lang="en-US" dirty="0"/>
              <a:t>PageRank and Project 4</a:t>
            </a:r>
          </a:p>
        </p:txBody>
      </p:sp>
      <p:sp>
        <p:nvSpPr>
          <p:cNvPr id="5" name="Text Placeholder 4">
            <a:extLst>
              <a:ext uri="{FF2B5EF4-FFF2-40B4-BE49-F238E27FC236}">
                <a16:creationId xmlns:a16="http://schemas.microsoft.com/office/drawing/2014/main" id="{F41F73C4-6372-93E6-6933-8FBC63868DA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6955271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29E67-EFC3-626E-8BB6-304924AA79D5}"/>
              </a:ext>
            </a:extLst>
          </p:cNvPr>
          <p:cNvSpPr>
            <a:spLocks noGrp="1"/>
          </p:cNvSpPr>
          <p:nvPr>
            <p:ph type="title"/>
          </p:nvPr>
        </p:nvSpPr>
        <p:spPr/>
        <p:txBody>
          <a:bodyPr/>
          <a:lstStyle/>
          <a:p>
            <a:r>
              <a:rPr lang="en-US" dirty="0"/>
              <a:t>PageRank</a:t>
            </a:r>
          </a:p>
        </p:txBody>
      </p:sp>
      <p:sp>
        <p:nvSpPr>
          <p:cNvPr id="3" name="Content Placeholder 2">
            <a:extLst>
              <a:ext uri="{FF2B5EF4-FFF2-40B4-BE49-F238E27FC236}">
                <a16:creationId xmlns:a16="http://schemas.microsoft.com/office/drawing/2014/main" id="{379EF6F7-1245-9761-E597-105A7681F8C0}"/>
              </a:ext>
            </a:extLst>
          </p:cNvPr>
          <p:cNvSpPr>
            <a:spLocks noGrp="1"/>
          </p:cNvSpPr>
          <p:nvPr>
            <p:ph idx="1"/>
          </p:nvPr>
        </p:nvSpPr>
        <p:spPr>
          <a:xfrm>
            <a:off x="677334" y="1930401"/>
            <a:ext cx="8596668" cy="4809764"/>
          </a:xfrm>
        </p:spPr>
        <p:txBody>
          <a:bodyPr/>
          <a:lstStyle/>
          <a:p>
            <a:r>
              <a:rPr lang="en-US" dirty="0"/>
              <a:t>In 1998 when Google was created, it used the PageRank algorithm to determine which pages were most relevant for a given search</a:t>
            </a:r>
          </a:p>
          <a:p>
            <a:r>
              <a:rPr lang="en-US" dirty="0"/>
              <a:t>This worked by analyzing hyperlinks</a:t>
            </a:r>
          </a:p>
          <a:p>
            <a:r>
              <a:rPr lang="en-US" dirty="0"/>
              <a:t>A simplified form of PageRank works like this:</a:t>
            </a:r>
          </a:p>
          <a:p>
            <a:pPr lvl="1"/>
            <a:r>
              <a:rPr lang="en-US" dirty="0"/>
              <a:t>Crawl and read every page on the web.</a:t>
            </a:r>
          </a:p>
          <a:p>
            <a:pPr lvl="1"/>
            <a:r>
              <a:rPr lang="en-US" dirty="0"/>
              <a:t>For every page, count the number of other web pages that link to that page</a:t>
            </a:r>
          </a:p>
          <a:p>
            <a:pPr lvl="1"/>
            <a:r>
              <a:rPr lang="en-US" dirty="0"/>
              <a:t>That count (or some mathematical formula applied to that count) is the page's PageRank</a:t>
            </a:r>
          </a:p>
          <a:p>
            <a:pPr lvl="1"/>
            <a:r>
              <a:rPr lang="en-US" dirty="0"/>
              <a:t>For a given search, find all the pages that match and list them in descending order of their PageRank.</a:t>
            </a:r>
          </a:p>
          <a:p>
            <a:r>
              <a:rPr lang="en-US" dirty="0"/>
              <a:t>If you're interested in exactly how it worked, you can read the </a:t>
            </a:r>
            <a:r>
              <a:rPr lang="en-US" dirty="0">
                <a:hlinkClick r:id="rId2"/>
              </a:rPr>
              <a:t>PageRank Wikipedia article</a:t>
            </a:r>
            <a:r>
              <a:rPr lang="en-US" dirty="0"/>
              <a:t>.</a:t>
            </a:r>
          </a:p>
        </p:txBody>
      </p:sp>
    </p:spTree>
    <p:extLst>
      <p:ext uri="{BB962C8B-B14F-4D97-AF65-F5344CB8AC3E}">
        <p14:creationId xmlns:p14="http://schemas.microsoft.com/office/powerpoint/2010/main" val="2667577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3423F-55A8-DBB6-C7F1-CC16827D324C}"/>
              </a:ext>
            </a:extLst>
          </p:cNvPr>
          <p:cNvSpPr>
            <a:spLocks noGrp="1"/>
          </p:cNvSpPr>
          <p:nvPr>
            <p:ph type="title"/>
          </p:nvPr>
        </p:nvSpPr>
        <p:spPr/>
        <p:txBody>
          <a:bodyPr/>
          <a:lstStyle/>
          <a:p>
            <a:r>
              <a:rPr lang="en-US" dirty="0"/>
              <a:t>Link Counting in Project 4</a:t>
            </a:r>
          </a:p>
        </p:txBody>
      </p:sp>
      <p:sp>
        <p:nvSpPr>
          <p:cNvPr id="3" name="Content Placeholder 2">
            <a:extLst>
              <a:ext uri="{FF2B5EF4-FFF2-40B4-BE49-F238E27FC236}">
                <a16:creationId xmlns:a16="http://schemas.microsoft.com/office/drawing/2014/main" id="{328272F3-349C-D077-436F-F5BC770B6BC4}"/>
              </a:ext>
            </a:extLst>
          </p:cNvPr>
          <p:cNvSpPr>
            <a:spLocks noGrp="1"/>
          </p:cNvSpPr>
          <p:nvPr>
            <p:ph idx="1"/>
          </p:nvPr>
        </p:nvSpPr>
        <p:spPr>
          <a:xfrm>
            <a:off x="677334" y="1930400"/>
            <a:ext cx="8596668" cy="4744719"/>
          </a:xfrm>
        </p:spPr>
        <p:txBody>
          <a:bodyPr/>
          <a:lstStyle/>
          <a:p>
            <a:r>
              <a:rPr lang="en-US" dirty="0"/>
              <a:t>You will be doing a similar type of calculation in Project 4</a:t>
            </a:r>
          </a:p>
          <a:p>
            <a:r>
              <a:rPr lang="en-US" dirty="0"/>
              <a:t>You will crawl the CS111 website and keep track of how many times each link was referenced.</a:t>
            </a:r>
          </a:p>
          <a:p>
            <a:r>
              <a:rPr lang="en-US" dirty="0"/>
              <a:t>Every time you encounter a link you either </a:t>
            </a:r>
          </a:p>
          <a:p>
            <a:pPr lvl="1"/>
            <a:r>
              <a:rPr lang="en-US" dirty="0"/>
              <a:t>add it to the list of links with a count of 1 if it's not in the list</a:t>
            </a:r>
          </a:p>
          <a:p>
            <a:pPr lvl="1"/>
            <a:r>
              <a:rPr lang="en-US" dirty="0"/>
              <a:t>increment its count by one if it is in the list</a:t>
            </a:r>
          </a:p>
          <a:p>
            <a:r>
              <a:rPr lang="en-US" dirty="0"/>
              <a:t>You'll want to use a dictionary to do this with the link as the key and the count as the value</a:t>
            </a:r>
          </a:p>
          <a:p>
            <a:r>
              <a:rPr lang="en-US" dirty="0"/>
              <a:t>You'll need to construct the full URL to use as the key so you don't have different entries for relative and absolute links.</a:t>
            </a:r>
          </a:p>
          <a:p>
            <a:pPr lvl="1"/>
            <a:r>
              <a:rPr lang="en-US" dirty="0"/>
              <a:t>You also need to remove section tags so all the links to a page are counted together and not individually.</a:t>
            </a:r>
          </a:p>
        </p:txBody>
      </p:sp>
    </p:spTree>
    <p:extLst>
      <p:ext uri="{BB962C8B-B14F-4D97-AF65-F5344CB8AC3E}">
        <p14:creationId xmlns:p14="http://schemas.microsoft.com/office/powerpoint/2010/main" val="3969158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Hyperlinks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2ED84-8B64-7DD2-136E-87FED9B834FC}"/>
              </a:ext>
            </a:extLst>
          </p:cNvPr>
          <p:cNvSpPr>
            <a:spLocks noGrp="1"/>
          </p:cNvSpPr>
          <p:nvPr>
            <p:ph type="title"/>
          </p:nvPr>
        </p:nvSpPr>
        <p:spPr/>
        <p:txBody>
          <a:bodyPr/>
          <a:lstStyle/>
          <a:p>
            <a:r>
              <a:rPr lang="en-US" dirty="0"/>
              <a:t>Link Counting with a Dictionary</a:t>
            </a:r>
          </a:p>
        </p:txBody>
      </p:sp>
      <p:sp>
        <p:nvSpPr>
          <p:cNvPr id="3" name="Content Placeholder 2">
            <a:extLst>
              <a:ext uri="{FF2B5EF4-FFF2-40B4-BE49-F238E27FC236}">
                <a16:creationId xmlns:a16="http://schemas.microsoft.com/office/drawing/2014/main" id="{D98467C5-4389-9D06-0855-9A3535FA0A39}"/>
              </a:ext>
            </a:extLst>
          </p:cNvPr>
          <p:cNvSpPr>
            <a:spLocks noGrp="1"/>
          </p:cNvSpPr>
          <p:nvPr>
            <p:ph idx="1"/>
          </p:nvPr>
        </p:nvSpPr>
        <p:spPr>
          <a:xfrm>
            <a:off x="677334" y="4010037"/>
            <a:ext cx="8596668" cy="2031326"/>
          </a:xfrm>
        </p:spPr>
        <p:txBody>
          <a:bodyPr/>
          <a:lstStyle/>
          <a:p>
            <a:r>
              <a:rPr lang="en-US" dirty="0"/>
              <a:t>When done, the dictionary will contain every full URL found as its keys and for </a:t>
            </a:r>
            <a:r>
              <a:rPr lang="en-US"/>
              <a:t>each URL, </a:t>
            </a:r>
            <a:r>
              <a:rPr lang="en-US" dirty="0"/>
              <a:t>a count of how many times it was referenced.</a:t>
            </a:r>
          </a:p>
          <a:p>
            <a:r>
              <a:rPr lang="en-US" dirty="0"/>
              <a:t>You could then use this to do different types of analysis. We're going to use it to make a plot but more about that in a future lecture.</a:t>
            </a:r>
          </a:p>
        </p:txBody>
      </p:sp>
      <p:sp>
        <p:nvSpPr>
          <p:cNvPr id="4" name="TextBox 3">
            <a:extLst>
              <a:ext uri="{FF2B5EF4-FFF2-40B4-BE49-F238E27FC236}">
                <a16:creationId xmlns:a16="http://schemas.microsoft.com/office/drawing/2014/main" id="{8C4A9FDC-10EB-F8F1-83E6-634B7DE9FB33}"/>
              </a:ext>
            </a:extLst>
          </p:cNvPr>
          <p:cNvSpPr txBox="1"/>
          <p:nvPr/>
        </p:nvSpPr>
        <p:spPr>
          <a:xfrm>
            <a:off x="1016699" y="1930400"/>
            <a:ext cx="8257303" cy="2031325"/>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link_counts</a:t>
            </a:r>
            <a:r>
              <a:rPr lang="en-US" b="1" dirty="0">
                <a:latin typeface="Courier New" panose="02070309020205020404" pitchFamily="49" charset="0"/>
                <a:cs typeface="Courier New" panose="02070309020205020404" pitchFamily="49" charset="0"/>
              </a:rPr>
              <a:t> = {}  # create an empty dictionary</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the variable link contains a full URL</a:t>
            </a:r>
          </a:p>
          <a:p>
            <a:r>
              <a:rPr lang="en-US" b="1" dirty="0">
                <a:latin typeface="Courier New" panose="02070309020205020404" pitchFamily="49" charset="0"/>
                <a:cs typeface="Courier New" panose="02070309020205020404" pitchFamily="49" charset="0"/>
              </a:rPr>
              <a:t>if link in </a:t>
            </a:r>
            <a:r>
              <a:rPr lang="en-US" b="1" dirty="0" err="1">
                <a:latin typeface="Courier New" panose="02070309020205020404" pitchFamily="49" charset="0"/>
                <a:cs typeface="Courier New" panose="02070309020205020404" pitchFamily="49" charset="0"/>
              </a:rPr>
              <a:t>link_counts</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link_counts</a:t>
            </a:r>
            <a:r>
              <a:rPr lang="en-US" b="1" dirty="0">
                <a:latin typeface="Courier New" panose="02070309020205020404" pitchFamily="49" charset="0"/>
                <a:cs typeface="Courier New" panose="02070309020205020404" pitchFamily="49" charset="0"/>
              </a:rPr>
              <a:t>[link] += 1  # add 1 if it is already there</a:t>
            </a:r>
          </a:p>
          <a:p>
            <a:r>
              <a:rPr lang="en-US" b="1" dirty="0">
                <a:latin typeface="Courier New" panose="02070309020205020404" pitchFamily="49" charset="0"/>
                <a:cs typeface="Courier New" panose="02070309020205020404" pitchFamily="49" charset="0"/>
              </a:rPr>
              <a:t>else: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link_counts</a:t>
            </a:r>
            <a:r>
              <a:rPr lang="en-US" b="1" dirty="0">
                <a:latin typeface="Courier New" panose="02070309020205020404" pitchFamily="49" charset="0"/>
                <a:cs typeface="Courier New" panose="02070309020205020404" pitchFamily="49" charset="0"/>
              </a:rPr>
              <a:t>[link] = 1  # add an initial count of 1 if not</a:t>
            </a:r>
          </a:p>
        </p:txBody>
      </p:sp>
    </p:spTree>
    <p:extLst>
      <p:ext uri="{BB962C8B-B14F-4D97-AF65-F5344CB8AC3E}">
        <p14:creationId xmlns:p14="http://schemas.microsoft.com/office/powerpoint/2010/main" val="2341384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38B68-3E55-643E-976A-FE14C397646C}"/>
              </a:ext>
            </a:extLst>
          </p:cNvPr>
          <p:cNvSpPr>
            <a:spLocks noGrp="1"/>
          </p:cNvSpPr>
          <p:nvPr>
            <p:ph type="title"/>
          </p:nvPr>
        </p:nvSpPr>
        <p:spPr/>
        <p:txBody>
          <a:bodyPr/>
          <a:lstStyle/>
          <a:p>
            <a:r>
              <a:rPr lang="en-US" dirty="0"/>
              <a:t>Default URLs</a:t>
            </a:r>
          </a:p>
        </p:txBody>
      </p:sp>
      <p:sp>
        <p:nvSpPr>
          <p:cNvPr id="3" name="Content Placeholder 2">
            <a:extLst>
              <a:ext uri="{FF2B5EF4-FFF2-40B4-BE49-F238E27FC236}">
                <a16:creationId xmlns:a16="http://schemas.microsoft.com/office/drawing/2014/main" id="{BBA09FD9-EB62-7F1B-FF80-DACCAC5AA0BC}"/>
              </a:ext>
            </a:extLst>
          </p:cNvPr>
          <p:cNvSpPr>
            <a:spLocks noGrp="1"/>
          </p:cNvSpPr>
          <p:nvPr>
            <p:ph idx="1"/>
          </p:nvPr>
        </p:nvSpPr>
        <p:spPr/>
        <p:txBody>
          <a:bodyPr/>
          <a:lstStyle/>
          <a:p>
            <a:r>
              <a:rPr lang="en-US" dirty="0"/>
              <a:t>Default URLs are URLs that don't have an actual page name as part of the path:</a:t>
            </a:r>
          </a:p>
          <a:p>
            <a:endParaRPr lang="en-US" dirty="0"/>
          </a:p>
          <a:p>
            <a:endParaRPr lang="en-US" dirty="0"/>
          </a:p>
          <a:p>
            <a:endParaRPr lang="en-US" dirty="0"/>
          </a:p>
          <a:p>
            <a:r>
              <a:rPr lang="en-US" dirty="0"/>
              <a:t>They may or may not have a trailing forward slash (/).</a:t>
            </a:r>
          </a:p>
          <a:p>
            <a:r>
              <a:rPr lang="en-US" dirty="0"/>
              <a:t>When a web server receives a URL like this, it appends its default filename to the URL to get the correct file to load.</a:t>
            </a:r>
          </a:p>
          <a:p>
            <a:r>
              <a:rPr lang="en-US" dirty="0"/>
              <a:t>This default filename is usually </a:t>
            </a:r>
            <a:r>
              <a:rPr lang="en-US" b="1" dirty="0"/>
              <a:t>index.html</a:t>
            </a:r>
          </a:p>
        </p:txBody>
      </p:sp>
      <p:sp>
        <p:nvSpPr>
          <p:cNvPr id="4" name="TextBox 3">
            <a:extLst>
              <a:ext uri="{FF2B5EF4-FFF2-40B4-BE49-F238E27FC236}">
                <a16:creationId xmlns:a16="http://schemas.microsoft.com/office/drawing/2014/main" id="{FECC73AD-0314-7E15-32E2-6AA2C933EE7E}"/>
              </a:ext>
            </a:extLst>
          </p:cNvPr>
          <p:cNvSpPr txBox="1"/>
          <p:nvPr/>
        </p:nvSpPr>
        <p:spPr>
          <a:xfrm>
            <a:off x="1016699" y="2693220"/>
            <a:ext cx="8257303"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https://byu.edu</a:t>
            </a:r>
          </a:p>
          <a:p>
            <a:r>
              <a:rPr lang="en-US" b="1" dirty="0">
                <a:latin typeface="Courier New" panose="02070309020205020404" pitchFamily="49" charset="0"/>
                <a:cs typeface="Courier New" panose="02070309020205020404" pitchFamily="49" charset="0"/>
              </a:rPr>
              <a:t>https://cs111.byu.edu</a:t>
            </a:r>
          </a:p>
          <a:p>
            <a:r>
              <a:rPr lang="en-US" b="1" dirty="0">
                <a:latin typeface="Courier New" panose="02070309020205020404" pitchFamily="49" charset="0"/>
                <a:cs typeface="Courier New" panose="02070309020205020404" pitchFamily="49" charset="0"/>
              </a:rPr>
              <a:t>https://cs111.byu.edu/lab/lab04/</a:t>
            </a:r>
          </a:p>
          <a:p>
            <a:r>
              <a:rPr lang="en-US"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36281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98267-73A4-7704-B82E-066974628708}"/>
              </a:ext>
            </a:extLst>
          </p:cNvPr>
          <p:cNvSpPr>
            <a:spLocks noGrp="1"/>
          </p:cNvSpPr>
          <p:nvPr>
            <p:ph type="title"/>
          </p:nvPr>
        </p:nvSpPr>
        <p:spPr/>
        <p:txBody>
          <a:bodyPr/>
          <a:lstStyle/>
          <a:p>
            <a:r>
              <a:rPr lang="en-US" dirty="0"/>
              <a:t>Types of Hyperlinks</a:t>
            </a:r>
          </a:p>
        </p:txBody>
      </p:sp>
      <p:sp>
        <p:nvSpPr>
          <p:cNvPr id="3" name="Content Placeholder 2">
            <a:extLst>
              <a:ext uri="{FF2B5EF4-FFF2-40B4-BE49-F238E27FC236}">
                <a16:creationId xmlns:a16="http://schemas.microsoft.com/office/drawing/2014/main" id="{7F358917-991C-80C4-08ED-2288A987ACF8}"/>
              </a:ext>
            </a:extLst>
          </p:cNvPr>
          <p:cNvSpPr>
            <a:spLocks noGrp="1"/>
          </p:cNvSpPr>
          <p:nvPr>
            <p:ph idx="1"/>
          </p:nvPr>
        </p:nvSpPr>
        <p:spPr/>
        <p:txBody>
          <a:bodyPr/>
          <a:lstStyle/>
          <a:p>
            <a:r>
              <a:rPr lang="en-US" dirty="0"/>
              <a:t>The content of the </a:t>
            </a:r>
            <a:r>
              <a:rPr lang="en-US" i="1" dirty="0" err="1"/>
              <a:t>href</a:t>
            </a:r>
            <a:r>
              <a:rPr lang="en-US" dirty="0"/>
              <a:t> attribute in an &lt;a&gt; tag can have several different formats.</a:t>
            </a:r>
          </a:p>
          <a:p>
            <a:pPr lvl="1"/>
            <a:r>
              <a:rPr lang="en-US" dirty="0"/>
              <a:t>Absolute links – these contain complete URLs</a:t>
            </a:r>
          </a:p>
          <a:p>
            <a:pPr lvl="1"/>
            <a:r>
              <a:rPr lang="en-US" dirty="0"/>
              <a:t>Relative links – these are links relative to the current domain or page and don't contain complete URLs</a:t>
            </a:r>
          </a:p>
          <a:p>
            <a:pPr lvl="1"/>
            <a:r>
              <a:rPr lang="en-US" dirty="0"/>
              <a:t>Section links – these are a form of relative link that point at another part of the same page.</a:t>
            </a:r>
          </a:p>
          <a:p>
            <a:pPr lvl="1"/>
            <a:r>
              <a:rPr lang="en-US" dirty="0"/>
              <a:t>mailto: links – trigger the creating of an email message</a:t>
            </a:r>
          </a:p>
          <a:p>
            <a:r>
              <a:rPr lang="en-US" dirty="0"/>
              <a:t>The </a:t>
            </a:r>
            <a:r>
              <a:rPr lang="en-US" i="1" dirty="0" err="1"/>
              <a:t>src</a:t>
            </a:r>
            <a:r>
              <a:rPr lang="en-US" dirty="0"/>
              <a:t> attribute in an &lt;</a:t>
            </a:r>
            <a:r>
              <a:rPr lang="en-US" dirty="0" err="1"/>
              <a:t>img</a:t>
            </a:r>
            <a:r>
              <a:rPr lang="en-US" dirty="0"/>
              <a:t>&gt; tag can only have absolute and relative links</a:t>
            </a:r>
          </a:p>
          <a:p>
            <a:endParaRPr lang="en-US" dirty="0"/>
          </a:p>
        </p:txBody>
      </p:sp>
    </p:spTree>
    <p:extLst>
      <p:ext uri="{BB962C8B-B14F-4D97-AF65-F5344CB8AC3E}">
        <p14:creationId xmlns:p14="http://schemas.microsoft.com/office/powerpoint/2010/main" val="1625086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DD041-5B7E-16ED-D651-B506279391C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59BC4E5-CEBE-B1A1-C591-663DD637505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998617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6A0062-C556-B452-AADF-0AFD4CC8410D}"/>
              </a:ext>
            </a:extLst>
          </p:cNvPr>
          <p:cNvSpPr>
            <a:spLocks noGrp="1"/>
          </p:cNvSpPr>
          <p:nvPr>
            <p:ph type="title"/>
          </p:nvPr>
        </p:nvSpPr>
        <p:spPr/>
        <p:txBody>
          <a:bodyPr/>
          <a:lstStyle/>
          <a:p>
            <a:r>
              <a:rPr lang="en-US" dirty="0"/>
              <a:t>Absolute Links</a:t>
            </a:r>
          </a:p>
        </p:txBody>
      </p:sp>
      <p:sp>
        <p:nvSpPr>
          <p:cNvPr id="5" name="Text Placeholder 4">
            <a:extLst>
              <a:ext uri="{FF2B5EF4-FFF2-40B4-BE49-F238E27FC236}">
                <a16:creationId xmlns:a16="http://schemas.microsoft.com/office/drawing/2014/main" id="{072A8D22-03C7-445A-C9F8-D63DB8D97E3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152981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BF0FA-85E8-CD96-5E42-FDBA394AF101}"/>
              </a:ext>
            </a:extLst>
          </p:cNvPr>
          <p:cNvSpPr>
            <a:spLocks noGrp="1"/>
          </p:cNvSpPr>
          <p:nvPr>
            <p:ph type="title"/>
          </p:nvPr>
        </p:nvSpPr>
        <p:spPr/>
        <p:txBody>
          <a:bodyPr/>
          <a:lstStyle/>
          <a:p>
            <a:r>
              <a:rPr lang="en-US" dirty="0"/>
              <a:t>Absolute Links</a:t>
            </a:r>
          </a:p>
        </p:txBody>
      </p:sp>
      <p:sp>
        <p:nvSpPr>
          <p:cNvPr id="3" name="Content Placeholder 2">
            <a:extLst>
              <a:ext uri="{FF2B5EF4-FFF2-40B4-BE49-F238E27FC236}">
                <a16:creationId xmlns:a16="http://schemas.microsoft.com/office/drawing/2014/main" id="{D96A1C6A-4FCA-DAA0-077E-946D5D61B468}"/>
              </a:ext>
            </a:extLst>
          </p:cNvPr>
          <p:cNvSpPr>
            <a:spLocks noGrp="1"/>
          </p:cNvSpPr>
          <p:nvPr>
            <p:ph idx="1"/>
          </p:nvPr>
        </p:nvSpPr>
        <p:spPr/>
        <p:txBody>
          <a:bodyPr/>
          <a:lstStyle/>
          <a:p>
            <a:r>
              <a:rPr lang="en-US" dirty="0"/>
              <a:t>When a hyperlink contains an absolute link, the value of the </a:t>
            </a:r>
            <a:r>
              <a:rPr lang="en-US" dirty="0" err="1"/>
              <a:t>href</a:t>
            </a:r>
            <a:r>
              <a:rPr lang="en-US" dirty="0"/>
              <a:t> or </a:t>
            </a:r>
            <a:r>
              <a:rPr lang="en-US" dirty="0" err="1"/>
              <a:t>src</a:t>
            </a:r>
            <a:r>
              <a:rPr lang="en-US" dirty="0"/>
              <a:t> attribute is a complete URL containing the protocol, the domain, and the path (which may be just /).</a:t>
            </a:r>
          </a:p>
          <a:p>
            <a:r>
              <a:rPr lang="en-US" dirty="0"/>
              <a:t>For example, all of the following contain absolute links:</a:t>
            </a:r>
          </a:p>
        </p:txBody>
      </p:sp>
      <p:sp>
        <p:nvSpPr>
          <p:cNvPr id="4" name="TextBox 3">
            <a:extLst>
              <a:ext uri="{FF2B5EF4-FFF2-40B4-BE49-F238E27FC236}">
                <a16:creationId xmlns:a16="http://schemas.microsoft.com/office/drawing/2014/main" id="{49A9BAEE-8C7C-ECE7-D9C5-1F5C13660647}"/>
              </a:ext>
            </a:extLst>
          </p:cNvPr>
          <p:cNvSpPr txBox="1"/>
          <p:nvPr/>
        </p:nvSpPr>
        <p:spPr>
          <a:xfrm>
            <a:off x="1016699" y="3385717"/>
            <a:ext cx="9494188" cy="2585323"/>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 </a:t>
            </a:r>
            <a:r>
              <a:rPr lang="en-US" b="1" dirty="0" err="1">
                <a:latin typeface="Courier New" panose="02070309020205020404" pitchFamily="49" charset="0"/>
                <a:cs typeface="Courier New" panose="02070309020205020404" pitchFamily="49" charset="0"/>
              </a:rPr>
              <a:t>href</a:t>
            </a:r>
            <a:r>
              <a:rPr lang="en-US" b="1" dirty="0">
                <a:latin typeface="Courier New" panose="02070309020205020404" pitchFamily="49" charset="0"/>
                <a:cs typeface="Courier New" panose="02070309020205020404" pitchFamily="49" charset="0"/>
              </a:rPr>
              <a:t>="</a:t>
            </a:r>
            <a:r>
              <a:rPr lang="en-US" b="1" dirty="0">
                <a:solidFill>
                  <a:schemeClr val="accent2"/>
                </a:solidFill>
                <a:latin typeface="Courier New" panose="02070309020205020404" pitchFamily="49" charset="0"/>
                <a:cs typeface="Courier New" panose="02070309020205020404" pitchFamily="49" charset="0"/>
              </a:rPr>
              <a:t>https://byu.edu</a:t>
            </a:r>
            <a:r>
              <a:rPr lang="en-US" b="1" dirty="0">
                <a:latin typeface="Courier New" panose="02070309020205020404" pitchFamily="49" charset="0"/>
                <a:cs typeface="Courier New" panose="02070309020205020404" pitchFamily="49" charset="0"/>
              </a:rPr>
              <a:t>"&gt;BYU homepage&lt;/a&gt;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&lt;a </a:t>
            </a:r>
            <a:r>
              <a:rPr lang="en-US" b="1" dirty="0" err="1">
                <a:latin typeface="Courier New" panose="02070309020205020404" pitchFamily="49" charset="0"/>
                <a:cs typeface="Courier New" panose="02070309020205020404" pitchFamily="49" charset="0"/>
              </a:rPr>
              <a:t>href</a:t>
            </a:r>
            <a:r>
              <a:rPr lang="en-US" b="1" dirty="0">
                <a:latin typeface="Courier New" panose="02070309020205020404" pitchFamily="49" charset="0"/>
                <a:cs typeface="Courier New" panose="02070309020205020404" pitchFamily="49" charset="0"/>
              </a:rPr>
              <a:t>="</a:t>
            </a:r>
            <a:r>
              <a:rPr lang="en-US" b="1" dirty="0">
                <a:solidFill>
                  <a:schemeClr val="accent2"/>
                </a:solidFill>
                <a:latin typeface="Courier New" panose="02070309020205020404" pitchFamily="49" charset="0"/>
                <a:cs typeface="Courier New" panose="02070309020205020404" pitchFamily="49" charset="0"/>
              </a:rPr>
              <a:t>https://cs111.byu.edu/</a:t>
            </a:r>
            <a:r>
              <a:rPr lang="en-US" b="1" dirty="0" err="1">
                <a:solidFill>
                  <a:schemeClr val="accent2"/>
                </a:solidFill>
                <a:latin typeface="Courier New" panose="02070309020205020404" pitchFamily="49" charset="0"/>
                <a:cs typeface="Courier New" panose="02070309020205020404" pitchFamily="49" charset="0"/>
              </a:rPr>
              <a:t>hw</a:t>
            </a:r>
            <a:r>
              <a:rPr lang="en-US" b="1" dirty="0">
                <a:solidFill>
                  <a:schemeClr val="accent2"/>
                </a:solidFill>
                <a:latin typeface="Courier New" panose="02070309020205020404" pitchFamily="49" charset="0"/>
                <a:cs typeface="Courier New" panose="02070309020205020404" pitchFamily="49" charset="0"/>
              </a:rPr>
              <a:t>/hw07</a:t>
            </a:r>
            <a:r>
              <a:rPr lang="en-US" b="1" dirty="0">
                <a:latin typeface="Courier New" panose="02070309020205020404" pitchFamily="49" charset="0"/>
                <a:cs typeface="Courier New" panose="02070309020205020404" pitchFamily="49" charset="0"/>
              </a:rPr>
              <a:t>"&gt;Homework 7&lt;/a&gt;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&lt;a </a:t>
            </a:r>
            <a:r>
              <a:rPr lang="en-US" b="1" dirty="0" err="1">
                <a:latin typeface="Courier New" panose="02070309020205020404" pitchFamily="49" charset="0"/>
                <a:cs typeface="Courier New" panose="02070309020205020404" pitchFamily="49" charset="0"/>
              </a:rPr>
              <a:t>href</a:t>
            </a:r>
            <a:r>
              <a:rPr lang="en-US" b="1" dirty="0">
                <a:latin typeface="Courier New" panose="02070309020205020404" pitchFamily="49" charset="0"/>
                <a:cs typeface="Courier New" panose="02070309020205020404" pitchFamily="49" charset="0"/>
              </a:rPr>
              <a:t>="</a:t>
            </a:r>
            <a:r>
              <a:rPr lang="en-US" b="1" dirty="0">
                <a:solidFill>
                  <a:schemeClr val="accent2"/>
                </a:solidFill>
                <a:latin typeface="Courier New" panose="02070309020205020404" pitchFamily="49" charset="0"/>
                <a:cs typeface="Courier New" panose="02070309020205020404" pitchFamily="49" charset="0"/>
              </a:rPr>
              <a:t>https://frontierexplorer.org/data/FrontierExplorer036.pdf</a:t>
            </a:r>
            <a:r>
              <a:rPr lang="en-US" b="1" dirty="0">
                <a:latin typeface="Courier New" panose="02070309020205020404" pitchFamily="49" charset="0"/>
                <a:cs typeface="Courier New" panose="02070309020205020404" pitchFamily="49" charset="0"/>
              </a:rPr>
              <a:t>"&gt; Issue 36&lt;/a&gt;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img</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src</a:t>
            </a:r>
            <a:r>
              <a:rPr lang="en-US" b="1" dirty="0">
                <a:latin typeface="Courier New" panose="02070309020205020404" pitchFamily="49" charset="0"/>
                <a:cs typeface="Courier New" panose="02070309020205020404" pitchFamily="49" charset="0"/>
              </a:rPr>
              <a:t>="</a:t>
            </a:r>
            <a:r>
              <a:rPr lang="en-US" b="1" dirty="0">
                <a:solidFill>
                  <a:schemeClr val="accent2"/>
                </a:solidFill>
                <a:latin typeface="Courier New" panose="02070309020205020404" pitchFamily="49" charset="0"/>
                <a:cs typeface="Courier New" panose="02070309020205020404" pitchFamily="49" charset="0"/>
              </a:rPr>
              <a:t>https://expandingfrontier.com/wp-content/uploads/2021/06/MS2-rotated-e1624401676511-1024x737.jpg</a:t>
            </a:r>
            <a:r>
              <a:rPr lang="en-US" b="1" dirty="0">
                <a:latin typeface="Courier New" panose="02070309020205020404" pitchFamily="49" charset="0"/>
                <a:cs typeface="Courier New" panose="02070309020205020404" pitchFamily="49" charset="0"/>
              </a:rPr>
              <a:t>"&gt;</a:t>
            </a:r>
          </a:p>
        </p:txBody>
      </p:sp>
    </p:spTree>
    <p:extLst>
      <p:ext uri="{BB962C8B-B14F-4D97-AF65-F5344CB8AC3E}">
        <p14:creationId xmlns:p14="http://schemas.microsoft.com/office/powerpoint/2010/main" val="3738308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C50A0-58EA-AA19-8BD0-92CEDEB5F5A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646D517-17A0-63AB-C446-2442324E3EE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89888472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ppt/theme/theme2.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lnDef>
      <a:spPr>
        <a:ln>
          <a:tailEnd type="triangle"/>
        </a:ln>
      </a:spPr>
      <a:bodyPr/>
      <a:lstStyle/>
      <a:style>
        <a:lnRef idx="2">
          <a:schemeClr val="dk1"/>
        </a:lnRef>
        <a:fillRef idx="0">
          <a:schemeClr val="dk1"/>
        </a:fillRef>
        <a:effectRef idx="1">
          <a:schemeClr val="dk1"/>
        </a:effectRef>
        <a:fontRef idx="minor">
          <a:schemeClr val="tx1"/>
        </a:fontRef>
      </a:style>
    </a:lnDef>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docProps/app.xml><?xml version="1.0" encoding="utf-8"?>
<Properties xmlns="http://schemas.openxmlformats.org/officeDocument/2006/extended-properties" xmlns:vt="http://schemas.openxmlformats.org/officeDocument/2006/docPropsVTypes">
  <Template>CS111-Template</Template>
  <TotalTime>1684</TotalTime>
  <Words>1737</Words>
  <Application>Microsoft Office PowerPoint</Application>
  <PresentationFormat>Widescreen</PresentationFormat>
  <Paragraphs>153</Paragraphs>
  <Slides>30</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30</vt:i4>
      </vt:variant>
    </vt:vector>
  </HeadingPairs>
  <TitlesOfParts>
    <vt:vector size="36" baseType="lpstr">
      <vt:lpstr>Arial</vt:lpstr>
      <vt:lpstr>Courier New</vt:lpstr>
      <vt:lpstr>Trebuchet MS</vt:lpstr>
      <vt:lpstr>Wingdings 3</vt:lpstr>
      <vt:lpstr>Facet</vt:lpstr>
      <vt:lpstr>1_Facet</vt:lpstr>
      <vt:lpstr>PowerPoint Presentation</vt:lpstr>
      <vt:lpstr>Burying Our Weapons of Rebellion Elder D. Todd Christofferson Oct 2024 Gen. Conf.</vt:lpstr>
      <vt:lpstr>Hyperlinks</vt:lpstr>
      <vt:lpstr>Default URLs</vt:lpstr>
      <vt:lpstr>Types of Hyperlinks</vt:lpstr>
      <vt:lpstr>PowerPoint Presentation</vt:lpstr>
      <vt:lpstr>Absolute Links</vt:lpstr>
      <vt:lpstr>Absolute Links</vt:lpstr>
      <vt:lpstr>PowerPoint Presentation</vt:lpstr>
      <vt:lpstr>Relative Links</vt:lpstr>
      <vt:lpstr>Relative links</vt:lpstr>
      <vt:lpstr>Domain Relative Links</vt:lpstr>
      <vt:lpstr>Page Relative Links</vt:lpstr>
      <vt:lpstr>Example of generating URL from page relative links (1)</vt:lpstr>
      <vt:lpstr>Example of generating URL from page relative links (2)</vt:lpstr>
      <vt:lpstr>PowerPoint Presentation</vt:lpstr>
      <vt:lpstr>Section Links</vt:lpstr>
      <vt:lpstr>Section links</vt:lpstr>
      <vt:lpstr>PowerPoint Presentation</vt:lpstr>
      <vt:lpstr>Mailto Links</vt:lpstr>
      <vt:lpstr>mailto links</vt:lpstr>
      <vt:lpstr>PowerPoint Presentation</vt:lpstr>
      <vt:lpstr>Finding Hyperlinks</vt:lpstr>
      <vt:lpstr>Finding Hyperlinks in an HTML document</vt:lpstr>
      <vt:lpstr>Finding Hyperlinks in an HTML document</vt:lpstr>
      <vt:lpstr>PowerPoint Presentation</vt:lpstr>
      <vt:lpstr>PageRank and Project 4</vt:lpstr>
      <vt:lpstr>PageRank</vt:lpstr>
      <vt:lpstr>Link Counting in Project 4</vt:lpstr>
      <vt:lpstr>Link Counting with a Dictionary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Hyperlinks</dc:title>
  <dc:creator>Tom Stephens</dc:creator>
  <cp:lastModifiedBy>Tom Stephens</cp:lastModifiedBy>
  <cp:revision>13</cp:revision>
  <dcterms:created xsi:type="dcterms:W3CDTF">2023-08-05T00:16:25Z</dcterms:created>
  <dcterms:modified xsi:type="dcterms:W3CDTF">2024-11-22T19:07:19Z</dcterms:modified>
</cp:coreProperties>
</file>