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4" r:id="rId1"/>
    <p:sldMasterId id="2147483711" r:id="rId2"/>
  </p:sldMasterIdLst>
  <p:notesMasterIdLst>
    <p:notesMasterId r:id="rId64"/>
  </p:notesMasterIdLst>
  <p:sldIdLst>
    <p:sldId id="343" r:id="rId3"/>
    <p:sldId id="4014" r:id="rId4"/>
    <p:sldId id="863" r:id="rId5"/>
    <p:sldId id="864" r:id="rId6"/>
    <p:sldId id="868" r:id="rId7"/>
    <p:sldId id="865" r:id="rId8"/>
    <p:sldId id="866" r:id="rId9"/>
    <p:sldId id="867" r:id="rId10"/>
    <p:sldId id="869" r:id="rId11"/>
    <p:sldId id="737" r:id="rId12"/>
    <p:sldId id="346" r:id="rId13"/>
    <p:sldId id="738" r:id="rId14"/>
    <p:sldId id="739" r:id="rId15"/>
    <p:sldId id="278" r:id="rId16"/>
    <p:sldId id="740" r:id="rId17"/>
    <p:sldId id="279" r:id="rId18"/>
    <p:sldId id="741" r:id="rId19"/>
    <p:sldId id="742" r:id="rId20"/>
    <p:sldId id="276" r:id="rId21"/>
    <p:sldId id="277" r:id="rId22"/>
    <p:sldId id="286" r:id="rId23"/>
    <p:sldId id="318" r:id="rId24"/>
    <p:sldId id="297" r:id="rId25"/>
    <p:sldId id="4013" r:id="rId26"/>
    <p:sldId id="1147" r:id="rId27"/>
    <p:sldId id="1148" r:id="rId28"/>
    <p:sldId id="1149" r:id="rId29"/>
    <p:sldId id="1150" r:id="rId30"/>
    <p:sldId id="1151" r:id="rId31"/>
    <p:sldId id="1152" r:id="rId32"/>
    <p:sldId id="352" r:id="rId33"/>
    <p:sldId id="911" r:id="rId34"/>
    <p:sldId id="912" r:id="rId35"/>
    <p:sldId id="913" r:id="rId36"/>
    <p:sldId id="914" r:id="rId37"/>
    <p:sldId id="915" r:id="rId38"/>
    <p:sldId id="916" r:id="rId39"/>
    <p:sldId id="743" r:id="rId40"/>
    <p:sldId id="744" r:id="rId41"/>
    <p:sldId id="745" r:id="rId42"/>
    <p:sldId id="746" r:id="rId43"/>
    <p:sldId id="323" r:id="rId44"/>
    <p:sldId id="324" r:id="rId45"/>
    <p:sldId id="325" r:id="rId46"/>
    <p:sldId id="4015" r:id="rId47"/>
    <p:sldId id="326" r:id="rId48"/>
    <p:sldId id="748" r:id="rId49"/>
    <p:sldId id="749" r:id="rId50"/>
    <p:sldId id="750" r:id="rId51"/>
    <p:sldId id="751" r:id="rId52"/>
    <p:sldId id="752" r:id="rId53"/>
    <p:sldId id="753" r:id="rId54"/>
    <p:sldId id="262" r:id="rId55"/>
    <p:sldId id="754" r:id="rId56"/>
    <p:sldId id="342" r:id="rId57"/>
    <p:sldId id="755" r:id="rId58"/>
    <p:sldId id="756" r:id="rId59"/>
    <p:sldId id="327" r:id="rId60"/>
    <p:sldId id="269" r:id="rId61"/>
    <p:sldId id="270" r:id="rId62"/>
    <p:sldId id="301" r:id="rId6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84" autoAdjust="0"/>
    <p:restoredTop sz="94660"/>
  </p:normalViewPr>
  <p:slideViewPr>
    <p:cSldViewPr snapToGrid="0">
      <p:cViewPr>
        <p:scale>
          <a:sx n="97" d="100"/>
          <a:sy n="97" d="100"/>
        </p:scale>
        <p:origin x="472" y="2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slide" Target="slides/slide61.xml"/><Relationship Id="rId68" Type="http://schemas.openxmlformats.org/officeDocument/2006/relationships/tableStyles" Target="tableStyle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viewProps" Target="viewProps.xml"/><Relationship Id="rId5" Type="http://schemas.openxmlformats.org/officeDocument/2006/relationships/slide" Target="slides/slide3.xml"/><Relationship Id="rId61" Type="http://schemas.openxmlformats.org/officeDocument/2006/relationships/slide" Target="slides/slide59.xml"/><Relationship Id="rId19" Type="http://schemas.openxmlformats.org/officeDocument/2006/relationships/slide" Target="slides/slide1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notesMaster" Target="notesMasters/notesMaster1.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theme" Target="theme/theme1.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A62BA05-2227-48BF-B622-AD7FC8DB5DCE}" type="datetimeFigureOut">
              <a:rPr lang="en-US" smtClean="0"/>
              <a:t>5/1/2025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B8A6A8F-32DA-43A9-AE3A-49753717956A}" type="slidenum">
              <a:rPr lang="en-US" smtClean="0"/>
              <a:t>‹#›</a:t>
            </a:fld>
            <a:endParaRPr lang="en-US"/>
          </a:p>
        </p:txBody>
      </p:sp>
    </p:spTree>
    <p:extLst>
      <p:ext uri="{BB962C8B-B14F-4D97-AF65-F5344CB8AC3E}">
        <p14:creationId xmlns:p14="http://schemas.microsoft.com/office/powerpoint/2010/main" val="33789118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F5BC197-479A-4FF6-889A-69C4A364D44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796668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Sneak peak at higher order functions in the next lecture.</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593853B-3783-4F0F-91D2-3E9415AA22D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885625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593853B-3783-4F0F-91D2-3E9415AA22D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820737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Bonus slide for someone that reads the notes.  Not really needed in lecture.</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F5BC197-479A-4FF6-889A-69C4A364D44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049357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C25CDB4-C464-44F4-AB40-ECD3797BAA20}" type="datetimeFigureOut">
              <a:rPr lang="en-US" smtClean="0"/>
              <a:t>5/1/2025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46EB7E-04FE-4047-B5EE-E4EEE8E6A8EE}" type="slidenum">
              <a:rPr lang="en-US" smtClean="0"/>
              <a:t>‹#›</a:t>
            </a:fld>
            <a:endParaRPr lang="en-US"/>
          </a:p>
        </p:txBody>
      </p:sp>
    </p:spTree>
    <p:extLst>
      <p:ext uri="{BB962C8B-B14F-4D97-AF65-F5344CB8AC3E}">
        <p14:creationId xmlns:p14="http://schemas.microsoft.com/office/powerpoint/2010/main" val="6509075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C25CDB4-C464-44F4-AB40-ECD3797BAA20}" type="datetimeFigureOut">
              <a:rPr lang="en-US" smtClean="0"/>
              <a:t>5/1/2025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46EB7E-04FE-4047-B5EE-E4EEE8E6A8EE}" type="slidenum">
              <a:rPr lang="en-US" smtClean="0"/>
              <a:t>‹#›</a:t>
            </a:fld>
            <a:endParaRPr lang="en-US"/>
          </a:p>
        </p:txBody>
      </p:sp>
    </p:spTree>
    <p:extLst>
      <p:ext uri="{BB962C8B-B14F-4D97-AF65-F5344CB8AC3E}">
        <p14:creationId xmlns:p14="http://schemas.microsoft.com/office/powerpoint/2010/main" val="16806199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C25CDB4-C464-44F4-AB40-ECD3797BAA20}" type="datetimeFigureOut">
              <a:rPr lang="en-US" smtClean="0"/>
              <a:t>5/1/2025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46EB7E-04FE-4047-B5EE-E4EEE8E6A8EE}"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2826816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C25CDB4-C464-44F4-AB40-ECD3797BAA20}" type="datetimeFigureOut">
              <a:rPr lang="en-US" smtClean="0"/>
              <a:t>5/1/2025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46EB7E-04FE-4047-B5EE-E4EEE8E6A8EE}" type="slidenum">
              <a:rPr lang="en-US" smtClean="0"/>
              <a:t>‹#›</a:t>
            </a:fld>
            <a:endParaRPr lang="en-US"/>
          </a:p>
        </p:txBody>
      </p:sp>
    </p:spTree>
    <p:extLst>
      <p:ext uri="{BB962C8B-B14F-4D97-AF65-F5344CB8AC3E}">
        <p14:creationId xmlns:p14="http://schemas.microsoft.com/office/powerpoint/2010/main" val="39056422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C25CDB4-C464-44F4-AB40-ECD3797BAA20}" type="datetimeFigureOut">
              <a:rPr lang="en-US" smtClean="0"/>
              <a:t>5/1/2025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46EB7E-04FE-4047-B5EE-E4EEE8E6A8EE}"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3212524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C25CDB4-C464-44F4-AB40-ECD3797BAA20}" type="datetimeFigureOut">
              <a:rPr lang="en-US" smtClean="0"/>
              <a:t>5/1/2025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46EB7E-04FE-4047-B5EE-E4EEE8E6A8EE}" type="slidenum">
              <a:rPr lang="en-US" smtClean="0"/>
              <a:t>‹#›</a:t>
            </a:fld>
            <a:endParaRPr lang="en-US"/>
          </a:p>
        </p:txBody>
      </p:sp>
    </p:spTree>
    <p:extLst>
      <p:ext uri="{BB962C8B-B14F-4D97-AF65-F5344CB8AC3E}">
        <p14:creationId xmlns:p14="http://schemas.microsoft.com/office/powerpoint/2010/main" val="40268526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C25CDB4-C464-44F4-AB40-ECD3797BAA20}" type="datetimeFigureOut">
              <a:rPr lang="en-US" smtClean="0"/>
              <a:t>5/1/2025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46EB7E-04FE-4047-B5EE-E4EEE8E6A8EE}" type="slidenum">
              <a:rPr lang="en-US" smtClean="0"/>
              <a:t>‹#›</a:t>
            </a:fld>
            <a:endParaRPr lang="en-US"/>
          </a:p>
        </p:txBody>
      </p:sp>
    </p:spTree>
    <p:extLst>
      <p:ext uri="{BB962C8B-B14F-4D97-AF65-F5344CB8AC3E}">
        <p14:creationId xmlns:p14="http://schemas.microsoft.com/office/powerpoint/2010/main" val="35152486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C25CDB4-C464-44F4-AB40-ECD3797BAA20}" type="datetimeFigureOut">
              <a:rPr lang="en-US" smtClean="0"/>
              <a:t>5/1/2025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46EB7E-04FE-4047-B5EE-E4EEE8E6A8EE}" type="slidenum">
              <a:rPr lang="en-US" smtClean="0"/>
              <a:t>‹#›</a:t>
            </a:fld>
            <a:endParaRPr lang="en-US"/>
          </a:p>
        </p:txBody>
      </p:sp>
    </p:spTree>
    <p:extLst>
      <p:ext uri="{BB962C8B-B14F-4D97-AF65-F5344CB8AC3E}">
        <p14:creationId xmlns:p14="http://schemas.microsoft.com/office/powerpoint/2010/main" val="201166193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5/1/2025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80926802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677334" y="1930401"/>
            <a:ext cx="8596668" cy="4110962"/>
          </a:xfrm>
        </p:spPr>
        <p:txBody>
          <a:bodyPr>
            <a:normAutofit/>
          </a:bodyPr>
          <a:lstStyle>
            <a:lvl1pPr>
              <a:defRPr sz="2000"/>
            </a:lvl1pPr>
            <a:lvl2pPr>
              <a:defRPr sz="1800"/>
            </a:lvl2pPr>
            <a:lvl3pPr>
              <a:defRPr sz="16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5/1/2025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78049130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5/1/2025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0224511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677334" y="1930401"/>
            <a:ext cx="8596668" cy="4110962"/>
          </a:xfrm>
        </p:spPr>
        <p:txBody>
          <a:bodyPr>
            <a:normAutofit/>
          </a:bodyPr>
          <a:lstStyle>
            <a:lvl1pPr>
              <a:defRPr sz="2000"/>
            </a:lvl1pPr>
            <a:lvl2pPr>
              <a:defRPr sz="1800"/>
            </a:lvl2pPr>
            <a:lvl3pPr>
              <a:defRPr sz="1600"/>
            </a:lvl3pPr>
            <a:lvl4pPr>
              <a:defRPr sz="1400"/>
            </a:lvl4pPr>
            <a:lvl5pP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AC25CDB4-C464-44F4-AB40-ECD3797BAA20}" type="datetimeFigureOut">
              <a:rPr lang="en-US" smtClean="0"/>
              <a:t>5/1/2025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46EB7E-04FE-4047-B5EE-E4EEE8E6A8EE}" type="slidenum">
              <a:rPr lang="en-US" smtClean="0"/>
              <a:t>‹#›</a:t>
            </a:fld>
            <a:endParaRPr lang="en-US"/>
          </a:p>
        </p:txBody>
      </p:sp>
    </p:spTree>
    <p:extLst>
      <p:ext uri="{BB962C8B-B14F-4D97-AF65-F5344CB8AC3E}">
        <p14:creationId xmlns:p14="http://schemas.microsoft.com/office/powerpoint/2010/main" val="52369235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304101E-AF47-432D-AFD7-8E25F071F894}" type="datetimeFigureOut">
              <a:rPr lang="en-US" smtClean="0"/>
              <a:t>5/1/2025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415130707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304101E-AF47-432D-AFD7-8E25F071F894}" type="datetimeFigureOut">
              <a:rPr lang="en-US" smtClean="0"/>
              <a:t>5/1/2025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80493697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304101E-AF47-432D-AFD7-8E25F071F894}" type="datetimeFigureOut">
              <a:rPr lang="en-US" smtClean="0"/>
              <a:t>5/1/2025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48833587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04101E-AF47-432D-AFD7-8E25F071F894}" type="datetimeFigureOut">
              <a:rPr lang="en-US" smtClean="0"/>
              <a:t>5/1/2025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61088365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304101E-AF47-432D-AFD7-8E25F071F894}" type="datetimeFigureOut">
              <a:rPr lang="en-US" smtClean="0"/>
              <a:t>5/1/2025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73979932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
        <p:nvSpPr>
          <p:cNvPr id="5" name="Date Placeholder 4"/>
          <p:cNvSpPr>
            <a:spLocks noGrp="1"/>
          </p:cNvSpPr>
          <p:nvPr>
            <p:ph type="dt" sz="half" idx="10"/>
          </p:nvPr>
        </p:nvSpPr>
        <p:spPr/>
        <p:txBody>
          <a:bodyPr/>
          <a:lstStyle/>
          <a:p>
            <a:fld id="{1304101E-AF47-432D-AFD7-8E25F071F894}" type="datetimeFigureOut">
              <a:rPr lang="en-US" smtClean="0"/>
              <a:t>5/1/2025</a:t>
            </a:fld>
            <a:endParaRPr lang="en-US"/>
          </a:p>
        </p:txBody>
      </p:sp>
    </p:spTree>
    <p:extLst>
      <p:ext uri="{BB962C8B-B14F-4D97-AF65-F5344CB8AC3E}">
        <p14:creationId xmlns:p14="http://schemas.microsoft.com/office/powerpoint/2010/main" val="411964087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5/1/2025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00200869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5/1/2025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03572932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5/1/2025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03417701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5/1/2025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9979768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C25CDB4-C464-44F4-AB40-ECD3797BAA20}" type="datetimeFigureOut">
              <a:rPr lang="en-US" smtClean="0"/>
              <a:t>5/1/2025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46EB7E-04FE-4047-B5EE-E4EEE8E6A8EE}" type="slidenum">
              <a:rPr lang="en-US" smtClean="0"/>
              <a:t>‹#›</a:t>
            </a:fld>
            <a:endParaRPr lang="en-US"/>
          </a:p>
        </p:txBody>
      </p:sp>
    </p:spTree>
    <p:extLst>
      <p:ext uri="{BB962C8B-B14F-4D97-AF65-F5344CB8AC3E}">
        <p14:creationId xmlns:p14="http://schemas.microsoft.com/office/powerpoint/2010/main" val="1219251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5/1/2025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97028455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5/1/2025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413318971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5/1/2025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5895562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C25CDB4-C464-44F4-AB40-ECD3797BAA20}" type="datetimeFigureOut">
              <a:rPr lang="en-US" smtClean="0"/>
              <a:t>5/1/2025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46EB7E-04FE-4047-B5EE-E4EEE8E6A8EE}" type="slidenum">
              <a:rPr lang="en-US" smtClean="0"/>
              <a:t>‹#›</a:t>
            </a:fld>
            <a:endParaRPr lang="en-US"/>
          </a:p>
        </p:txBody>
      </p:sp>
    </p:spTree>
    <p:extLst>
      <p:ext uri="{BB962C8B-B14F-4D97-AF65-F5344CB8AC3E}">
        <p14:creationId xmlns:p14="http://schemas.microsoft.com/office/powerpoint/2010/main" val="40392604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C25CDB4-C464-44F4-AB40-ECD3797BAA20}" type="datetimeFigureOut">
              <a:rPr lang="en-US" smtClean="0"/>
              <a:t>5/1/2025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C46EB7E-04FE-4047-B5EE-E4EEE8E6A8EE}" type="slidenum">
              <a:rPr lang="en-US" smtClean="0"/>
              <a:t>‹#›</a:t>
            </a:fld>
            <a:endParaRPr lang="en-US"/>
          </a:p>
        </p:txBody>
      </p:sp>
    </p:spTree>
    <p:extLst>
      <p:ext uri="{BB962C8B-B14F-4D97-AF65-F5344CB8AC3E}">
        <p14:creationId xmlns:p14="http://schemas.microsoft.com/office/powerpoint/2010/main" val="20730415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C25CDB4-C464-44F4-AB40-ECD3797BAA20}" type="datetimeFigureOut">
              <a:rPr lang="en-US" smtClean="0"/>
              <a:t>5/1/2025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C46EB7E-04FE-4047-B5EE-E4EEE8E6A8EE}" type="slidenum">
              <a:rPr lang="en-US" smtClean="0"/>
              <a:t>‹#›</a:t>
            </a:fld>
            <a:endParaRPr lang="en-US"/>
          </a:p>
        </p:txBody>
      </p:sp>
    </p:spTree>
    <p:extLst>
      <p:ext uri="{BB962C8B-B14F-4D97-AF65-F5344CB8AC3E}">
        <p14:creationId xmlns:p14="http://schemas.microsoft.com/office/powerpoint/2010/main" val="32567015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C25CDB4-C464-44F4-AB40-ECD3797BAA20}" type="datetimeFigureOut">
              <a:rPr lang="en-US" smtClean="0"/>
              <a:t>5/1/2025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C46EB7E-04FE-4047-B5EE-E4EEE8E6A8EE}" type="slidenum">
              <a:rPr lang="en-US" smtClean="0"/>
              <a:t>‹#›</a:t>
            </a:fld>
            <a:endParaRPr lang="en-US"/>
          </a:p>
        </p:txBody>
      </p:sp>
    </p:spTree>
    <p:extLst>
      <p:ext uri="{BB962C8B-B14F-4D97-AF65-F5344CB8AC3E}">
        <p14:creationId xmlns:p14="http://schemas.microsoft.com/office/powerpoint/2010/main" val="3272208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C25CDB4-C464-44F4-AB40-ECD3797BAA20}" type="datetimeFigureOut">
              <a:rPr lang="en-US" smtClean="0"/>
              <a:t>5/1/2025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46EB7E-04FE-4047-B5EE-E4EEE8E6A8EE}" type="slidenum">
              <a:rPr lang="en-US" smtClean="0"/>
              <a:t>‹#›</a:t>
            </a:fld>
            <a:endParaRPr lang="en-US"/>
          </a:p>
        </p:txBody>
      </p:sp>
    </p:spTree>
    <p:extLst>
      <p:ext uri="{BB962C8B-B14F-4D97-AF65-F5344CB8AC3E}">
        <p14:creationId xmlns:p14="http://schemas.microsoft.com/office/powerpoint/2010/main" val="16202310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46EB7E-04FE-4047-B5EE-E4EEE8E6A8EE}" type="slidenum">
              <a:rPr lang="en-US" smtClean="0"/>
              <a:t>‹#›</a:t>
            </a:fld>
            <a:endParaRPr lang="en-US"/>
          </a:p>
        </p:txBody>
      </p:sp>
      <p:sp>
        <p:nvSpPr>
          <p:cNvPr id="5" name="Date Placeholder 4"/>
          <p:cNvSpPr>
            <a:spLocks noGrp="1"/>
          </p:cNvSpPr>
          <p:nvPr>
            <p:ph type="dt" sz="half" idx="10"/>
          </p:nvPr>
        </p:nvSpPr>
        <p:spPr/>
        <p:txBody>
          <a:bodyPr/>
          <a:lstStyle/>
          <a:p>
            <a:fld id="{AC25CDB4-C464-44F4-AB40-ECD3797BAA20}" type="datetimeFigureOut">
              <a:rPr lang="en-US" smtClean="0"/>
              <a:t>5/1/2025</a:t>
            </a:fld>
            <a:endParaRPr lang="en-US"/>
          </a:p>
        </p:txBody>
      </p:sp>
    </p:spTree>
    <p:extLst>
      <p:ext uri="{BB962C8B-B14F-4D97-AF65-F5344CB8AC3E}">
        <p14:creationId xmlns:p14="http://schemas.microsoft.com/office/powerpoint/2010/main" val="6247522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slideLayout" Target="../slideLayouts/slideLayout29.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slideLayout" Target="../slideLayouts/slideLayout28.xml"/><Relationship Id="rId17" Type="http://schemas.openxmlformats.org/officeDocument/2006/relationships/theme" Target="../theme/theme2.xml"/><Relationship Id="rId2" Type="http://schemas.openxmlformats.org/officeDocument/2006/relationships/slideLayout" Target="../slideLayouts/slideLayout18.xml"/><Relationship Id="rId16" Type="http://schemas.openxmlformats.org/officeDocument/2006/relationships/slideLayout" Target="../slideLayouts/slideLayout32.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5" Type="http://schemas.openxmlformats.org/officeDocument/2006/relationships/slideLayout" Target="../slideLayouts/slideLayout3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AC25CDB4-C464-44F4-AB40-ECD3797BAA20}" type="datetimeFigureOut">
              <a:rPr lang="en-US" smtClean="0"/>
              <a:t>5/1/2025</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8C46EB7E-04FE-4047-B5EE-E4EEE8E6A8EE}" type="slidenum">
              <a:rPr lang="en-US" smtClean="0"/>
              <a:t>‹#›</a:t>
            </a:fld>
            <a:endParaRPr lang="en-US"/>
          </a:p>
        </p:txBody>
      </p:sp>
    </p:spTree>
    <p:extLst>
      <p:ext uri="{BB962C8B-B14F-4D97-AF65-F5344CB8AC3E}">
        <p14:creationId xmlns:p14="http://schemas.microsoft.com/office/powerpoint/2010/main" val="3904452442"/>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 id="2147483706" r:id="rId12"/>
    <p:sldLayoutId id="2147483707" r:id="rId13"/>
    <p:sldLayoutId id="2147483708" r:id="rId14"/>
    <p:sldLayoutId id="2147483709" r:id="rId15"/>
    <p:sldLayoutId id="2147483710"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1930401"/>
            <a:ext cx="8596668" cy="4110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304101E-AF47-432D-AFD7-8E25F071F894}" type="datetimeFigureOut">
              <a:rPr lang="en-US" smtClean="0"/>
              <a:t>5/1/2025</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C7F1683-A07E-4CF5-8767-C0311F34AD57}" type="slidenum">
              <a:rPr lang="en-US" smtClean="0"/>
              <a:t>‹#›</a:t>
            </a:fld>
            <a:endParaRPr lang="en-US"/>
          </a:p>
        </p:txBody>
      </p:sp>
    </p:spTree>
    <p:extLst>
      <p:ext uri="{BB962C8B-B14F-4D97-AF65-F5344CB8AC3E}">
        <p14:creationId xmlns:p14="http://schemas.microsoft.com/office/powerpoint/2010/main" val="3327243186"/>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14" r:id="rId3"/>
    <p:sldLayoutId id="2147483715" r:id="rId4"/>
    <p:sldLayoutId id="2147483716" r:id="rId5"/>
    <p:sldLayoutId id="2147483717" r:id="rId6"/>
    <p:sldLayoutId id="2147483718" r:id="rId7"/>
    <p:sldLayoutId id="2147483719" r:id="rId8"/>
    <p:sldLayoutId id="2147483720" r:id="rId9"/>
    <p:sldLayoutId id="2147483721" r:id="rId10"/>
    <p:sldLayoutId id="2147483722" r:id="rId11"/>
    <p:sldLayoutId id="2147483723" r:id="rId12"/>
    <p:sldLayoutId id="2147483724" r:id="rId13"/>
    <p:sldLayoutId id="2147483725" r:id="rId14"/>
    <p:sldLayoutId id="2147483726" r:id="rId15"/>
    <p:sldLayoutId id="2147483727"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NULL"/><Relationship Id="rId2" Type="http://schemas.openxmlformats.org/officeDocument/2006/relationships/image" Target="NUL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NUL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Picture 1" descr="A comic strip of a child and a child&#10;&#10;Description automatically generated">
            <a:extLst>
              <a:ext uri="{FF2B5EF4-FFF2-40B4-BE49-F238E27FC236}">
                <a16:creationId xmlns:a16="http://schemas.microsoft.com/office/drawing/2014/main" id="{361F315C-FC0F-C63D-EAFC-02FEDE4F40E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38425" y="0"/>
            <a:ext cx="4515149" cy="6858000"/>
          </a:xfrm>
          <a:prstGeom prst="rect">
            <a:avLst/>
          </a:prstGeom>
        </p:spPr>
      </p:pic>
    </p:spTree>
    <p:extLst>
      <p:ext uri="{BB962C8B-B14F-4D97-AF65-F5344CB8AC3E}">
        <p14:creationId xmlns:p14="http://schemas.microsoft.com/office/powerpoint/2010/main" val="2457347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A28E499-AD26-2B41-600C-315F9B0D00A9}"/>
              </a:ext>
            </a:extLst>
          </p:cNvPr>
          <p:cNvSpPr>
            <a:spLocks noGrp="1"/>
          </p:cNvSpPr>
          <p:nvPr>
            <p:ph type="title"/>
          </p:nvPr>
        </p:nvSpPr>
        <p:spPr/>
        <p:txBody>
          <a:bodyPr/>
          <a:lstStyle/>
          <a:p>
            <a:r>
              <a:rPr lang="en-US" dirty="0"/>
              <a:t>Functions</a:t>
            </a:r>
          </a:p>
        </p:txBody>
      </p:sp>
      <p:sp>
        <p:nvSpPr>
          <p:cNvPr id="5" name="Text Placeholder 4">
            <a:extLst>
              <a:ext uri="{FF2B5EF4-FFF2-40B4-BE49-F238E27FC236}">
                <a16:creationId xmlns:a16="http://schemas.microsoft.com/office/drawing/2014/main" id="{987ADB40-F7E9-5597-9735-70860C68D737}"/>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8688698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3AAA60B-2586-BF32-6842-7705D3242ADB}"/>
              </a:ext>
            </a:extLst>
          </p:cNvPr>
          <p:cNvSpPr>
            <a:spLocks noGrp="1"/>
          </p:cNvSpPr>
          <p:nvPr>
            <p:ph type="title"/>
          </p:nvPr>
        </p:nvSpPr>
        <p:spPr/>
        <p:txBody>
          <a:bodyPr/>
          <a:lstStyle/>
          <a:p>
            <a:r>
              <a:rPr lang="en-US" dirty="0"/>
              <a:t>Defining functions</a:t>
            </a:r>
          </a:p>
        </p:txBody>
      </p:sp>
      <p:sp>
        <p:nvSpPr>
          <p:cNvPr id="5" name="Content Placeholder 4">
            <a:extLst>
              <a:ext uri="{FF2B5EF4-FFF2-40B4-BE49-F238E27FC236}">
                <a16:creationId xmlns:a16="http://schemas.microsoft.com/office/drawing/2014/main" id="{02F0DE13-EAFC-D290-5CE4-CE0D5D6A53E0}"/>
              </a:ext>
            </a:extLst>
          </p:cNvPr>
          <p:cNvSpPr>
            <a:spLocks noGrp="1"/>
          </p:cNvSpPr>
          <p:nvPr>
            <p:ph idx="1"/>
          </p:nvPr>
        </p:nvSpPr>
        <p:spPr>
          <a:xfrm>
            <a:off x="677334" y="1930401"/>
            <a:ext cx="8596668" cy="709104"/>
          </a:xfrm>
        </p:spPr>
        <p:txBody>
          <a:bodyPr/>
          <a:lstStyle/>
          <a:p>
            <a:r>
              <a:rPr lang="en-US" dirty="0"/>
              <a:t>The most common way to define functions is Python is the </a:t>
            </a:r>
            <a:r>
              <a:rPr lang="en-US" b="1" i="1" dirty="0"/>
              <a:t>def</a:t>
            </a:r>
            <a:r>
              <a:rPr lang="en-US" dirty="0"/>
              <a:t> statement. </a:t>
            </a:r>
          </a:p>
        </p:txBody>
      </p:sp>
      <p:sp>
        <p:nvSpPr>
          <p:cNvPr id="6" name="TextBox 5">
            <a:extLst>
              <a:ext uri="{FF2B5EF4-FFF2-40B4-BE49-F238E27FC236}">
                <a16:creationId xmlns:a16="http://schemas.microsoft.com/office/drawing/2014/main" id="{EAF32D71-F166-FFCF-2D64-37031A590E60}"/>
              </a:ext>
            </a:extLst>
          </p:cNvPr>
          <p:cNvSpPr txBox="1"/>
          <p:nvPr/>
        </p:nvSpPr>
        <p:spPr>
          <a:xfrm>
            <a:off x="1086354" y="2639505"/>
            <a:ext cx="6631709" cy="646331"/>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def &lt;name&gt;(&lt;parameters&gt;):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return &lt;return expression&gt;</a:t>
            </a:r>
          </a:p>
        </p:txBody>
      </p:sp>
      <p:sp>
        <p:nvSpPr>
          <p:cNvPr id="7" name="Content Placeholder 4">
            <a:extLst>
              <a:ext uri="{FF2B5EF4-FFF2-40B4-BE49-F238E27FC236}">
                <a16:creationId xmlns:a16="http://schemas.microsoft.com/office/drawing/2014/main" id="{90B6D310-48E1-C645-BF0A-D2359449B566}"/>
              </a:ext>
            </a:extLst>
          </p:cNvPr>
          <p:cNvSpPr txBox="1">
            <a:spLocks/>
          </p:cNvSpPr>
          <p:nvPr/>
        </p:nvSpPr>
        <p:spPr>
          <a:xfrm>
            <a:off x="677334" y="3348609"/>
            <a:ext cx="8596668" cy="393832"/>
          </a:xfrm>
          <a:prstGeom prst="rect">
            <a:avLst/>
          </a:prstGeom>
        </p:spPr>
        <p:txBody>
          <a:bodyPr vert="horz" lIns="91440" tIns="45720" rIns="91440" bIns="45720" rtlCol="0">
            <a:normAutofit lnSpcReduction="100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342900" marR="0" lvl="0" indent="-342900" algn="l" defTabSz="457200" rtl="0" eaLnBrk="1" fontAlgn="auto" latinLnBrk="0" hangingPunct="1">
              <a:lnSpc>
                <a:spcPct val="100000"/>
              </a:lnSpc>
              <a:spcBef>
                <a:spcPts val="1000"/>
              </a:spcBef>
              <a:spcAft>
                <a:spcPts val="0"/>
              </a:spcAft>
              <a:buClr>
                <a:srgbClr val="5FCBEF"/>
              </a:buClr>
              <a:buSzPct val="80000"/>
              <a:buFont typeface="Wingdings 3" charset="2"/>
              <a:buChar char=""/>
              <a:tabLst/>
              <a:defRPr/>
            </a:pPr>
            <a:r>
              <a:rPr kumimoji="0" lang="en-US" sz="20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Example:</a:t>
            </a:r>
          </a:p>
        </p:txBody>
      </p:sp>
      <p:sp>
        <p:nvSpPr>
          <p:cNvPr id="8" name="TextBox 7">
            <a:extLst>
              <a:ext uri="{FF2B5EF4-FFF2-40B4-BE49-F238E27FC236}">
                <a16:creationId xmlns:a16="http://schemas.microsoft.com/office/drawing/2014/main" id="{9BB9A258-910E-60B7-27D2-D285331A81E5}"/>
              </a:ext>
            </a:extLst>
          </p:cNvPr>
          <p:cNvSpPr txBox="1"/>
          <p:nvPr/>
        </p:nvSpPr>
        <p:spPr>
          <a:xfrm>
            <a:off x="1086354" y="3742441"/>
            <a:ext cx="6631709" cy="646331"/>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a:ln>
                  <a:noFill/>
                </a:ln>
                <a:solidFill>
                  <a:prstClr val="black"/>
                </a:solidFill>
                <a:effectLst/>
                <a:uLnTx/>
                <a:uFillTx/>
                <a:latin typeface="Courier New" panose="02070309020205020404" pitchFamily="49" charset="0"/>
                <a:ea typeface="+mn-ea"/>
                <a:cs typeface="Courier New" panose="02070309020205020404" pitchFamily="49" charset="0"/>
              </a:rPr>
              <a:t>def add(num1, num2):</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a:ln>
                  <a:noFill/>
                </a:ln>
                <a:solidFill>
                  <a:prstClr val="black"/>
                </a:solidFill>
                <a:effectLst/>
                <a:uLnTx/>
                <a:uFillTx/>
                <a:latin typeface="Courier New" panose="02070309020205020404" pitchFamily="49" charset="0"/>
                <a:ea typeface="+mn-ea"/>
                <a:cs typeface="Courier New" panose="02070309020205020404" pitchFamily="49" charset="0"/>
              </a:rPr>
              <a:t>    return num1 + num2</a:t>
            </a: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p:txBody>
      </p:sp>
      <p:sp>
        <p:nvSpPr>
          <p:cNvPr id="10" name="Content Placeholder 4">
            <a:extLst>
              <a:ext uri="{FF2B5EF4-FFF2-40B4-BE49-F238E27FC236}">
                <a16:creationId xmlns:a16="http://schemas.microsoft.com/office/drawing/2014/main" id="{DE82CD0E-FC28-84D9-514C-D93254088866}"/>
              </a:ext>
            </a:extLst>
          </p:cNvPr>
          <p:cNvSpPr txBox="1">
            <a:spLocks/>
          </p:cNvSpPr>
          <p:nvPr/>
        </p:nvSpPr>
        <p:spPr>
          <a:xfrm>
            <a:off x="677334" y="4451545"/>
            <a:ext cx="8596668" cy="393832"/>
          </a:xfrm>
          <a:prstGeom prst="rect">
            <a:avLst/>
          </a:prstGeom>
        </p:spPr>
        <p:txBody>
          <a:bodyPr vert="horz" lIns="91440" tIns="45720" rIns="91440" bIns="45720" rtlCol="0">
            <a:normAutofit lnSpcReduction="100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342900" marR="0" lvl="0" indent="-342900" algn="l" defTabSz="457200" rtl="0" eaLnBrk="1" fontAlgn="auto" latinLnBrk="0" hangingPunct="1">
              <a:lnSpc>
                <a:spcPct val="100000"/>
              </a:lnSpc>
              <a:spcBef>
                <a:spcPts val="1000"/>
              </a:spcBef>
              <a:spcAft>
                <a:spcPts val="0"/>
              </a:spcAft>
              <a:buClr>
                <a:srgbClr val="5FCBEF"/>
              </a:buClr>
              <a:buSzPct val="80000"/>
              <a:buFont typeface="Wingdings 3" charset="2"/>
              <a:buChar char=""/>
              <a:tabLst/>
              <a:defRPr/>
            </a:pPr>
            <a:r>
              <a:rPr kumimoji="0" lang="en-US" sz="20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Once defined, we can call it:</a:t>
            </a:r>
          </a:p>
        </p:txBody>
      </p:sp>
      <p:sp>
        <p:nvSpPr>
          <p:cNvPr id="11" name="TextBox 10">
            <a:extLst>
              <a:ext uri="{FF2B5EF4-FFF2-40B4-BE49-F238E27FC236}">
                <a16:creationId xmlns:a16="http://schemas.microsoft.com/office/drawing/2014/main" id="{DD20B481-FE76-6C6A-4CAD-8D5427E3546F}"/>
              </a:ext>
            </a:extLst>
          </p:cNvPr>
          <p:cNvSpPr txBox="1"/>
          <p:nvPr/>
        </p:nvSpPr>
        <p:spPr>
          <a:xfrm>
            <a:off x="1086353" y="4908150"/>
            <a:ext cx="6631709" cy="646331"/>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add(2, 2)</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add(18, 69)</a:t>
            </a: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p:txBody>
      </p:sp>
    </p:spTree>
    <p:extLst>
      <p:ext uri="{BB962C8B-B14F-4D97-AF65-F5344CB8AC3E}">
        <p14:creationId xmlns:p14="http://schemas.microsoft.com/office/powerpoint/2010/main" val="1356042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03DB61-7187-4E99-B6D3-74C138C1CC00}"/>
              </a:ext>
            </a:extLst>
          </p:cNvPr>
          <p:cNvSpPr>
            <a:spLocks noGrp="1"/>
          </p:cNvSpPr>
          <p:nvPr>
            <p:ph type="title"/>
          </p:nvPr>
        </p:nvSpPr>
        <p:spPr/>
        <p:txBody>
          <a:bodyPr/>
          <a:lstStyle/>
          <a:p>
            <a:r>
              <a:rPr lang="en-US" dirty="0"/>
              <a:t>Anatomy of a function definition</a:t>
            </a:r>
          </a:p>
        </p:txBody>
      </p:sp>
      <p:sp>
        <p:nvSpPr>
          <p:cNvPr id="3" name="Content Placeholder 2">
            <a:extLst>
              <a:ext uri="{FF2B5EF4-FFF2-40B4-BE49-F238E27FC236}">
                <a16:creationId xmlns:a16="http://schemas.microsoft.com/office/drawing/2014/main" id="{802A81FC-4436-AA04-0085-7B0B15499F5F}"/>
              </a:ext>
            </a:extLst>
          </p:cNvPr>
          <p:cNvSpPr>
            <a:spLocks noGrp="1"/>
          </p:cNvSpPr>
          <p:nvPr>
            <p:ph idx="1"/>
          </p:nvPr>
        </p:nvSpPr>
        <p:spPr>
          <a:xfrm>
            <a:off x="677334" y="1930401"/>
            <a:ext cx="8596668" cy="709104"/>
          </a:xfrm>
        </p:spPr>
        <p:txBody>
          <a:bodyPr/>
          <a:lstStyle/>
          <a:p>
            <a:r>
              <a:rPr lang="en-US" dirty="0"/>
              <a:t>The first line is called the </a:t>
            </a:r>
            <a:r>
              <a:rPr lang="en-US" b="1" dirty="0"/>
              <a:t>function signature</a:t>
            </a:r>
            <a:r>
              <a:rPr lang="en-US" dirty="0"/>
              <a:t>, all lines after are considered the </a:t>
            </a:r>
            <a:r>
              <a:rPr lang="en-US" b="1" dirty="0"/>
              <a:t>function body</a:t>
            </a:r>
            <a:r>
              <a:rPr lang="en-US" dirty="0"/>
              <a:t>.</a:t>
            </a:r>
          </a:p>
        </p:txBody>
      </p:sp>
      <p:sp>
        <p:nvSpPr>
          <p:cNvPr id="4" name="TextBox 3">
            <a:extLst>
              <a:ext uri="{FF2B5EF4-FFF2-40B4-BE49-F238E27FC236}">
                <a16:creationId xmlns:a16="http://schemas.microsoft.com/office/drawing/2014/main" id="{3E8FF85C-102D-5940-DCBD-98F6851584FA}"/>
              </a:ext>
            </a:extLst>
          </p:cNvPr>
          <p:cNvSpPr txBox="1"/>
          <p:nvPr/>
        </p:nvSpPr>
        <p:spPr>
          <a:xfrm>
            <a:off x="1086353" y="2639505"/>
            <a:ext cx="7690001" cy="646331"/>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def &lt;name&gt;(&lt;parameters&gt;):        #</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sym typeface="Wingdings" panose="05000000000000000000" pitchFamily="2" charset="2"/>
              </a:rPr>
              <a:t> Function signature</a:t>
            </a: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return &lt;return expression&gt;   #</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sym typeface="Wingdings" panose="05000000000000000000" pitchFamily="2" charset="2"/>
              </a:rPr>
              <a:t> Function body</a:t>
            </a: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p:txBody>
      </p:sp>
      <p:sp>
        <p:nvSpPr>
          <p:cNvPr id="5" name="TextBox 4">
            <a:extLst>
              <a:ext uri="{FF2B5EF4-FFF2-40B4-BE49-F238E27FC236}">
                <a16:creationId xmlns:a16="http://schemas.microsoft.com/office/drawing/2014/main" id="{31E9516F-3515-A582-BE7E-2FCF1265E65F}"/>
              </a:ext>
            </a:extLst>
          </p:cNvPr>
          <p:cNvSpPr txBox="1"/>
          <p:nvPr/>
        </p:nvSpPr>
        <p:spPr>
          <a:xfrm>
            <a:off x="1086353" y="3429000"/>
            <a:ext cx="7690001" cy="646331"/>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def add(num1, num2):             #</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sym typeface="Wingdings" panose="05000000000000000000" pitchFamily="2" charset="2"/>
              </a:rPr>
              <a:t> Function signature</a:t>
            </a: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return num1 + num2           #</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sym typeface="Wingdings" panose="05000000000000000000" pitchFamily="2" charset="2"/>
              </a:rPr>
              <a:t> Function body</a:t>
            </a: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p:txBody>
      </p:sp>
      <p:sp>
        <p:nvSpPr>
          <p:cNvPr id="6" name="Content Placeholder 2">
            <a:extLst>
              <a:ext uri="{FF2B5EF4-FFF2-40B4-BE49-F238E27FC236}">
                <a16:creationId xmlns:a16="http://schemas.microsoft.com/office/drawing/2014/main" id="{81AB623E-3D62-FAD6-E045-AC9E176B501D}"/>
              </a:ext>
            </a:extLst>
          </p:cNvPr>
          <p:cNvSpPr txBox="1">
            <a:spLocks/>
          </p:cNvSpPr>
          <p:nvPr/>
        </p:nvSpPr>
        <p:spPr>
          <a:xfrm>
            <a:off x="677334" y="4189694"/>
            <a:ext cx="8596668" cy="438867"/>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342900" marR="0" lvl="0" indent="-342900" algn="l" defTabSz="457200" rtl="0" eaLnBrk="1" fontAlgn="auto" latinLnBrk="0" hangingPunct="1">
              <a:lnSpc>
                <a:spcPct val="100000"/>
              </a:lnSpc>
              <a:spcBef>
                <a:spcPts val="1000"/>
              </a:spcBef>
              <a:spcAft>
                <a:spcPts val="0"/>
              </a:spcAft>
              <a:buClr>
                <a:srgbClr val="5FCBEF"/>
              </a:buClr>
              <a:buSzPct val="80000"/>
              <a:buFont typeface="Wingdings 3" charset="2"/>
              <a:buChar char=""/>
              <a:tabLst/>
              <a:defRPr/>
            </a:pPr>
            <a:r>
              <a:rPr kumimoji="0" lang="en-US" sz="20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The function body can have multiple lines</a:t>
            </a:r>
          </a:p>
        </p:txBody>
      </p:sp>
      <p:sp>
        <p:nvSpPr>
          <p:cNvPr id="7" name="TextBox 6">
            <a:extLst>
              <a:ext uri="{FF2B5EF4-FFF2-40B4-BE49-F238E27FC236}">
                <a16:creationId xmlns:a16="http://schemas.microsoft.com/office/drawing/2014/main" id="{1E1D5392-524C-25FD-D396-67D4EA4FB673}"/>
              </a:ext>
            </a:extLst>
          </p:cNvPr>
          <p:cNvSpPr txBox="1"/>
          <p:nvPr/>
        </p:nvSpPr>
        <p:spPr>
          <a:xfrm>
            <a:off x="1086352" y="4656023"/>
            <a:ext cx="7690001" cy="923330"/>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def add(num1, num2):             #</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sym typeface="Wingdings" panose="05000000000000000000" pitchFamily="2" charset="2"/>
              </a:rPr>
              <a:t> Function signature</a:t>
            </a: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sum = num1 + num2            #</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sym typeface="Wingdings" panose="05000000000000000000" pitchFamily="2" charset="2"/>
              </a:rPr>
              <a:t> Function body</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sym typeface="Wingdings" panose="05000000000000000000" pitchFamily="2" charset="2"/>
              </a:rPr>
              <a:t>    return sum                   </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sym typeface="Wingdings" panose="05000000000000000000" pitchFamily="2" charset="2"/>
              </a:rPr>
              <a:t> Function body</a:t>
            </a: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p:txBody>
      </p:sp>
    </p:spTree>
    <p:extLst>
      <p:ext uri="{BB962C8B-B14F-4D97-AF65-F5344CB8AC3E}">
        <p14:creationId xmlns:p14="http://schemas.microsoft.com/office/powerpoint/2010/main" val="17380757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5542BC-D705-26BB-9A5D-AE972632CBEF}"/>
              </a:ext>
            </a:extLst>
          </p:cNvPr>
          <p:cNvSpPr>
            <a:spLocks noGrp="1"/>
          </p:cNvSpPr>
          <p:nvPr>
            <p:ph type="title"/>
          </p:nvPr>
        </p:nvSpPr>
        <p:spPr/>
        <p:txBody>
          <a:bodyPr/>
          <a:lstStyle/>
          <a:p>
            <a:r>
              <a:rPr lang="en-US" dirty="0"/>
              <a:t>Function arguments</a:t>
            </a:r>
          </a:p>
        </p:txBody>
      </p:sp>
      <p:sp>
        <p:nvSpPr>
          <p:cNvPr id="3" name="Content Placeholder 2">
            <a:extLst>
              <a:ext uri="{FF2B5EF4-FFF2-40B4-BE49-F238E27FC236}">
                <a16:creationId xmlns:a16="http://schemas.microsoft.com/office/drawing/2014/main" id="{03CF9C83-2468-D971-E43A-B63524BA6E62}"/>
              </a:ext>
            </a:extLst>
          </p:cNvPr>
          <p:cNvSpPr>
            <a:spLocks noGrp="1"/>
          </p:cNvSpPr>
          <p:nvPr>
            <p:ph idx="1"/>
          </p:nvPr>
        </p:nvSpPr>
        <p:spPr>
          <a:xfrm>
            <a:off x="677334" y="1930401"/>
            <a:ext cx="8596668" cy="424872"/>
          </a:xfrm>
        </p:spPr>
        <p:txBody>
          <a:bodyPr/>
          <a:lstStyle/>
          <a:p>
            <a:r>
              <a:rPr lang="en-US" dirty="0"/>
              <a:t>We can pass in any expressions as arguments</a:t>
            </a:r>
          </a:p>
        </p:txBody>
      </p:sp>
      <p:sp>
        <p:nvSpPr>
          <p:cNvPr id="4" name="TextBox 3">
            <a:extLst>
              <a:ext uri="{FF2B5EF4-FFF2-40B4-BE49-F238E27FC236}">
                <a16:creationId xmlns:a16="http://schemas.microsoft.com/office/drawing/2014/main" id="{B91EC053-9300-EB4D-ED2E-8822AEF99EB9}"/>
              </a:ext>
            </a:extLst>
          </p:cNvPr>
          <p:cNvSpPr txBox="1"/>
          <p:nvPr/>
        </p:nvSpPr>
        <p:spPr>
          <a:xfrm>
            <a:off x="1058645" y="2355273"/>
            <a:ext cx="6631709" cy="646331"/>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def add(num1, num2):</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return num1 + num2</a:t>
            </a: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p:txBody>
      </p:sp>
      <p:sp>
        <p:nvSpPr>
          <p:cNvPr id="5" name="TextBox 4">
            <a:extLst>
              <a:ext uri="{FF2B5EF4-FFF2-40B4-BE49-F238E27FC236}">
                <a16:creationId xmlns:a16="http://schemas.microsoft.com/office/drawing/2014/main" id="{6B7C61AC-D501-DE6D-4A56-7DFCC7F5A166}"/>
              </a:ext>
            </a:extLst>
          </p:cNvPr>
          <p:cNvSpPr txBox="1"/>
          <p:nvPr/>
        </p:nvSpPr>
        <p:spPr>
          <a:xfrm>
            <a:off x="1058644" y="3103310"/>
            <a:ext cx="6631709" cy="923330"/>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x = 1</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y = 2</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add(x, y)</a:t>
            </a: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p:txBody>
      </p:sp>
      <p:sp>
        <p:nvSpPr>
          <p:cNvPr id="6" name="TextBox 5">
            <a:extLst>
              <a:ext uri="{FF2B5EF4-FFF2-40B4-BE49-F238E27FC236}">
                <a16:creationId xmlns:a16="http://schemas.microsoft.com/office/drawing/2014/main" id="{58E0E40A-E5DD-D53E-A5DA-10FE9343E628}"/>
              </a:ext>
            </a:extLst>
          </p:cNvPr>
          <p:cNvSpPr txBox="1"/>
          <p:nvPr/>
        </p:nvSpPr>
        <p:spPr>
          <a:xfrm>
            <a:off x="1058644" y="4128346"/>
            <a:ext cx="6631709" cy="646331"/>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x = 3</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add(x * x, x + x)</a:t>
            </a: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p:txBody>
      </p:sp>
    </p:spTree>
    <p:extLst>
      <p:ext uri="{BB962C8B-B14F-4D97-AF65-F5344CB8AC3E}">
        <p14:creationId xmlns:p14="http://schemas.microsoft.com/office/powerpoint/2010/main" val="36931433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E177E1-1DE4-D305-05D6-4F873E59C83F}"/>
              </a:ext>
            </a:extLst>
          </p:cNvPr>
          <p:cNvSpPr>
            <a:spLocks noGrp="1"/>
          </p:cNvSpPr>
          <p:nvPr>
            <p:ph type="title"/>
          </p:nvPr>
        </p:nvSpPr>
        <p:spPr/>
        <p:txBody>
          <a:bodyPr/>
          <a:lstStyle/>
          <a:p>
            <a:r>
              <a:rPr lang="en-US" dirty="0"/>
              <a:t>Default parameters</a:t>
            </a:r>
          </a:p>
        </p:txBody>
      </p:sp>
      <p:sp>
        <p:nvSpPr>
          <p:cNvPr id="3" name="Content Placeholder 2">
            <a:extLst>
              <a:ext uri="{FF2B5EF4-FFF2-40B4-BE49-F238E27FC236}">
                <a16:creationId xmlns:a16="http://schemas.microsoft.com/office/drawing/2014/main" id="{2EC0B707-1996-7463-B7BE-68B0916A3234}"/>
              </a:ext>
            </a:extLst>
          </p:cNvPr>
          <p:cNvSpPr>
            <a:spLocks noGrp="1"/>
          </p:cNvSpPr>
          <p:nvPr>
            <p:ph idx="1"/>
          </p:nvPr>
        </p:nvSpPr>
        <p:spPr/>
        <p:txBody>
          <a:bodyPr/>
          <a:lstStyle/>
          <a:p>
            <a:r>
              <a:rPr lang="en-US" dirty="0"/>
              <a:t>In the function signature, a parameter can specify a </a:t>
            </a:r>
            <a:r>
              <a:rPr lang="en-US" b="1" dirty="0"/>
              <a:t>default value</a:t>
            </a:r>
            <a:r>
              <a:rPr lang="en-US" dirty="0"/>
              <a:t>. If that argument isn't passed in, the default value is used instead.</a:t>
            </a:r>
          </a:p>
          <a:p>
            <a:endParaRPr lang="en-US" dirty="0"/>
          </a:p>
          <a:p>
            <a:endParaRPr lang="en-US" dirty="0"/>
          </a:p>
          <a:p>
            <a:r>
              <a:rPr lang="en-US" dirty="0"/>
              <a:t> These two lines of code have the same result:</a:t>
            </a:r>
          </a:p>
          <a:p>
            <a:endParaRPr lang="en-US" dirty="0"/>
          </a:p>
          <a:p>
            <a:endParaRPr lang="en-US" dirty="0"/>
          </a:p>
          <a:p>
            <a:r>
              <a:rPr lang="en-US" dirty="0"/>
              <a:t>Default arguments can be </a:t>
            </a:r>
            <a:r>
              <a:rPr lang="en-US" dirty="0" err="1"/>
              <a:t>overriden</a:t>
            </a:r>
            <a:r>
              <a:rPr lang="en-US" dirty="0"/>
              <a:t> two ways:</a:t>
            </a:r>
          </a:p>
        </p:txBody>
      </p:sp>
      <p:sp>
        <p:nvSpPr>
          <p:cNvPr id="4" name="TextBox 3">
            <a:extLst>
              <a:ext uri="{FF2B5EF4-FFF2-40B4-BE49-F238E27FC236}">
                <a16:creationId xmlns:a16="http://schemas.microsoft.com/office/drawing/2014/main" id="{E03188BC-CFDD-6862-358B-747FB690A3D3}"/>
              </a:ext>
            </a:extLst>
          </p:cNvPr>
          <p:cNvSpPr txBox="1"/>
          <p:nvPr/>
        </p:nvSpPr>
        <p:spPr>
          <a:xfrm>
            <a:off x="1004907" y="2618999"/>
            <a:ext cx="8269095" cy="646331"/>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def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calculate_dog_age</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human_years</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multiplier = 7):</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return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human_years</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multiplier</a:t>
            </a:r>
          </a:p>
        </p:txBody>
      </p:sp>
      <p:sp>
        <p:nvSpPr>
          <p:cNvPr id="5" name="TextBox 4">
            <a:extLst>
              <a:ext uri="{FF2B5EF4-FFF2-40B4-BE49-F238E27FC236}">
                <a16:creationId xmlns:a16="http://schemas.microsoft.com/office/drawing/2014/main" id="{E5F9A2FE-E9D1-87F4-D0D8-DCA2A2B7C822}"/>
              </a:ext>
            </a:extLst>
          </p:cNvPr>
          <p:cNvSpPr txBox="1"/>
          <p:nvPr/>
        </p:nvSpPr>
        <p:spPr>
          <a:xfrm>
            <a:off x="1004907" y="3953654"/>
            <a:ext cx="8269095" cy="646331"/>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calculate_dog_age</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(3, 7)</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calculate_dog_age</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(3)</a:t>
            </a:r>
          </a:p>
        </p:txBody>
      </p:sp>
      <p:sp>
        <p:nvSpPr>
          <p:cNvPr id="6" name="TextBox 5">
            <a:extLst>
              <a:ext uri="{FF2B5EF4-FFF2-40B4-BE49-F238E27FC236}">
                <a16:creationId xmlns:a16="http://schemas.microsoft.com/office/drawing/2014/main" id="{C9308920-6819-90D9-DC97-499C8B5F639D}"/>
              </a:ext>
            </a:extLst>
          </p:cNvPr>
          <p:cNvSpPr txBox="1"/>
          <p:nvPr/>
        </p:nvSpPr>
        <p:spPr>
          <a:xfrm>
            <a:off x="1004906" y="5214417"/>
            <a:ext cx="8269095" cy="646331"/>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calculate_dog_age</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(3, 6)</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calculate_dog_age</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(3, multiplier=6)</a:t>
            </a:r>
          </a:p>
        </p:txBody>
      </p:sp>
    </p:spTree>
    <p:extLst>
      <p:ext uri="{BB962C8B-B14F-4D97-AF65-F5344CB8AC3E}">
        <p14:creationId xmlns:p14="http://schemas.microsoft.com/office/powerpoint/2010/main" val="30871506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9F8EC9-40E1-F4B7-C9C8-BACB3CAB5F6F}"/>
              </a:ext>
            </a:extLst>
          </p:cNvPr>
          <p:cNvSpPr>
            <a:spLocks noGrp="1"/>
          </p:cNvSpPr>
          <p:nvPr>
            <p:ph type="title"/>
          </p:nvPr>
        </p:nvSpPr>
        <p:spPr/>
        <p:txBody>
          <a:bodyPr/>
          <a:lstStyle/>
          <a:p>
            <a:r>
              <a:rPr lang="en-US" dirty="0"/>
              <a:t>Return values</a:t>
            </a:r>
          </a:p>
        </p:txBody>
      </p:sp>
      <p:sp>
        <p:nvSpPr>
          <p:cNvPr id="3" name="Content Placeholder 2">
            <a:extLst>
              <a:ext uri="{FF2B5EF4-FFF2-40B4-BE49-F238E27FC236}">
                <a16:creationId xmlns:a16="http://schemas.microsoft.com/office/drawing/2014/main" id="{F22A9A4E-47C6-19B3-47CF-EB581C277355}"/>
              </a:ext>
            </a:extLst>
          </p:cNvPr>
          <p:cNvSpPr>
            <a:spLocks noGrp="1"/>
          </p:cNvSpPr>
          <p:nvPr>
            <p:ph idx="1"/>
          </p:nvPr>
        </p:nvSpPr>
        <p:spPr/>
        <p:txBody>
          <a:bodyPr/>
          <a:lstStyle/>
          <a:p>
            <a:r>
              <a:rPr lang="en-US" dirty="0"/>
              <a:t>The </a:t>
            </a:r>
            <a:r>
              <a:rPr lang="en-US" b="1" i="1" dirty="0"/>
              <a:t>return</a:t>
            </a:r>
            <a:r>
              <a:rPr lang="en-US" dirty="0"/>
              <a:t> keyword returns a value to whoever calls the function (and exits the function).</a:t>
            </a:r>
          </a:p>
          <a:p>
            <a:endParaRPr lang="en-US" dirty="0"/>
          </a:p>
          <a:p>
            <a:endParaRPr lang="en-US" dirty="0"/>
          </a:p>
          <a:p>
            <a:endParaRPr lang="en-US" dirty="0"/>
          </a:p>
          <a:p>
            <a:r>
              <a:rPr lang="en-US" dirty="0"/>
              <a:t>Reminder: You can use function calls in expressions:</a:t>
            </a:r>
          </a:p>
          <a:p>
            <a:endParaRPr lang="en-US" dirty="0"/>
          </a:p>
          <a:p>
            <a:r>
              <a:rPr lang="en-US" dirty="0"/>
              <a:t>...and nest function calls inside function calls:</a:t>
            </a:r>
          </a:p>
        </p:txBody>
      </p:sp>
      <p:sp>
        <p:nvSpPr>
          <p:cNvPr id="5" name="TextBox 4">
            <a:extLst>
              <a:ext uri="{FF2B5EF4-FFF2-40B4-BE49-F238E27FC236}">
                <a16:creationId xmlns:a16="http://schemas.microsoft.com/office/drawing/2014/main" id="{69F4850C-AE68-44B3-4FAA-C2D04990033C}"/>
              </a:ext>
            </a:extLst>
          </p:cNvPr>
          <p:cNvSpPr txBox="1"/>
          <p:nvPr/>
        </p:nvSpPr>
        <p:spPr>
          <a:xfrm>
            <a:off x="1012463" y="2697018"/>
            <a:ext cx="6631709" cy="1200329"/>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def add(num1, num2):</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return num1 + num2</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sum = add(2, 4)</a:t>
            </a: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p:txBody>
      </p:sp>
      <p:sp>
        <p:nvSpPr>
          <p:cNvPr id="6" name="TextBox 5">
            <a:extLst>
              <a:ext uri="{FF2B5EF4-FFF2-40B4-BE49-F238E27FC236}">
                <a16:creationId xmlns:a16="http://schemas.microsoft.com/office/drawing/2014/main" id="{2D825623-7025-366B-3A55-E1E380153E70}"/>
              </a:ext>
            </a:extLst>
          </p:cNvPr>
          <p:cNvSpPr txBox="1"/>
          <p:nvPr/>
        </p:nvSpPr>
        <p:spPr>
          <a:xfrm>
            <a:off x="1012463" y="4369190"/>
            <a:ext cx="6631709" cy="36933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big_sum = add(200, 412) + add (312, 256)</a:t>
            </a: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p:txBody>
      </p:sp>
      <p:sp>
        <p:nvSpPr>
          <p:cNvPr id="7" name="TextBox 6">
            <a:extLst>
              <a:ext uri="{FF2B5EF4-FFF2-40B4-BE49-F238E27FC236}">
                <a16:creationId xmlns:a16="http://schemas.microsoft.com/office/drawing/2014/main" id="{D2781E43-4EA1-7792-E377-3CBF08F37EA4}"/>
              </a:ext>
            </a:extLst>
          </p:cNvPr>
          <p:cNvSpPr txBox="1"/>
          <p:nvPr/>
        </p:nvSpPr>
        <p:spPr>
          <a:xfrm>
            <a:off x="1012463" y="5233314"/>
            <a:ext cx="6631709" cy="36933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huge_sum = add(add(200, 412), add (312, 256))</a:t>
            </a: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p:txBody>
      </p:sp>
    </p:spTree>
    <p:extLst>
      <p:ext uri="{BB962C8B-B14F-4D97-AF65-F5344CB8AC3E}">
        <p14:creationId xmlns:p14="http://schemas.microsoft.com/office/powerpoint/2010/main" val="7435970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FE74A5-F7EB-EC17-C333-B91249CAA637}"/>
              </a:ext>
            </a:extLst>
          </p:cNvPr>
          <p:cNvSpPr>
            <a:spLocks noGrp="1"/>
          </p:cNvSpPr>
          <p:nvPr>
            <p:ph type="title"/>
          </p:nvPr>
        </p:nvSpPr>
        <p:spPr/>
        <p:txBody>
          <a:bodyPr/>
          <a:lstStyle/>
          <a:p>
            <a:r>
              <a:rPr lang="en-US" dirty="0"/>
              <a:t>Multiple return values</a:t>
            </a:r>
          </a:p>
        </p:txBody>
      </p:sp>
      <p:sp>
        <p:nvSpPr>
          <p:cNvPr id="3" name="Content Placeholder 2">
            <a:extLst>
              <a:ext uri="{FF2B5EF4-FFF2-40B4-BE49-F238E27FC236}">
                <a16:creationId xmlns:a16="http://schemas.microsoft.com/office/drawing/2014/main" id="{363AE296-B70B-C686-85AF-79D81E68CDDA}"/>
              </a:ext>
            </a:extLst>
          </p:cNvPr>
          <p:cNvSpPr>
            <a:spLocks noGrp="1"/>
          </p:cNvSpPr>
          <p:nvPr>
            <p:ph idx="1"/>
          </p:nvPr>
        </p:nvSpPr>
        <p:spPr/>
        <p:txBody>
          <a:bodyPr/>
          <a:lstStyle/>
          <a:p>
            <a:r>
              <a:rPr lang="en-US" dirty="0"/>
              <a:t>A function can specify multiple return values, separated by commas.</a:t>
            </a:r>
          </a:p>
          <a:p>
            <a:endParaRPr lang="en-US" dirty="0"/>
          </a:p>
          <a:p>
            <a:endParaRPr lang="en-US" dirty="0"/>
          </a:p>
          <a:p>
            <a:endParaRPr lang="en-US" dirty="0"/>
          </a:p>
          <a:p>
            <a:r>
              <a:rPr lang="en-US" dirty="0"/>
              <a:t>Any code that calls that function must also "unpack it" using commas:</a:t>
            </a:r>
          </a:p>
        </p:txBody>
      </p:sp>
      <p:sp>
        <p:nvSpPr>
          <p:cNvPr id="4" name="TextBox 3">
            <a:extLst>
              <a:ext uri="{FF2B5EF4-FFF2-40B4-BE49-F238E27FC236}">
                <a16:creationId xmlns:a16="http://schemas.microsoft.com/office/drawing/2014/main" id="{5CA7F4D6-7BD1-947D-2F99-A482C06E11D6}"/>
              </a:ext>
            </a:extLst>
          </p:cNvPr>
          <p:cNvSpPr txBox="1"/>
          <p:nvPr/>
        </p:nvSpPr>
        <p:spPr>
          <a:xfrm>
            <a:off x="1004907" y="2309091"/>
            <a:ext cx="8269095" cy="1200329"/>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def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divide_exact</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(n, d):</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quotient = n // d</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remainder = n % d</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return quotient, remainder</a:t>
            </a:r>
            <a:endParaRPr kumimoji="0" lang="en-US" sz="1800" b="1" i="0" u="none" strike="noStrike" kern="1200" cap="none" spc="0" normalizeH="0" baseline="0" noProof="0" dirty="0">
              <a:ln>
                <a:noFill/>
              </a:ln>
              <a:solidFill>
                <a:srgbClr val="FF0000"/>
              </a:solidFill>
              <a:effectLst/>
              <a:uLnTx/>
              <a:uFillTx/>
              <a:latin typeface="Courier New" panose="02070309020205020404" pitchFamily="49" charset="0"/>
              <a:ea typeface="+mn-ea"/>
              <a:cs typeface="Courier New" panose="02070309020205020404" pitchFamily="49" charset="0"/>
            </a:endParaRPr>
          </a:p>
        </p:txBody>
      </p:sp>
      <p:sp>
        <p:nvSpPr>
          <p:cNvPr id="5" name="TextBox 4">
            <a:extLst>
              <a:ext uri="{FF2B5EF4-FFF2-40B4-BE49-F238E27FC236}">
                <a16:creationId xmlns:a16="http://schemas.microsoft.com/office/drawing/2014/main" id="{8801C759-1FCE-2CC0-F975-27799B6DA840}"/>
              </a:ext>
            </a:extLst>
          </p:cNvPr>
          <p:cNvSpPr txBox="1"/>
          <p:nvPr/>
        </p:nvSpPr>
        <p:spPr>
          <a:xfrm>
            <a:off x="1004906" y="4059382"/>
            <a:ext cx="8269095" cy="36933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q, r = divide_exact(618, 10)</a:t>
            </a:r>
            <a:endParaRPr kumimoji="0" lang="en-US" sz="1800" b="1" i="0" u="none" strike="noStrike" kern="1200" cap="none" spc="0" normalizeH="0" baseline="0" noProof="0" dirty="0">
              <a:ln>
                <a:noFill/>
              </a:ln>
              <a:solidFill>
                <a:srgbClr val="FF0000"/>
              </a:solidFill>
              <a:effectLst/>
              <a:uLnTx/>
              <a:uFillTx/>
              <a:latin typeface="Courier New" panose="02070309020205020404" pitchFamily="49" charset="0"/>
              <a:ea typeface="+mn-ea"/>
              <a:cs typeface="Courier New" panose="02070309020205020404" pitchFamily="49" charset="0"/>
            </a:endParaRPr>
          </a:p>
        </p:txBody>
      </p:sp>
    </p:spTree>
    <p:extLst>
      <p:ext uri="{BB962C8B-B14F-4D97-AF65-F5344CB8AC3E}">
        <p14:creationId xmlns:p14="http://schemas.microsoft.com/office/powerpoint/2010/main" val="42704497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9AE4A0-4B41-D2B0-0325-7BAB5B63EB55}"/>
              </a:ext>
            </a:extLst>
          </p:cNvPr>
          <p:cNvSpPr>
            <a:spLocks noGrp="1"/>
          </p:cNvSpPr>
          <p:nvPr>
            <p:ph type="title"/>
          </p:nvPr>
        </p:nvSpPr>
        <p:spPr/>
        <p:txBody>
          <a:bodyPr/>
          <a:lstStyle/>
          <a:p>
            <a:r>
              <a:rPr lang="en-US" dirty="0"/>
              <a:t>Spot the bug #1</a:t>
            </a:r>
          </a:p>
        </p:txBody>
      </p:sp>
      <p:sp>
        <p:nvSpPr>
          <p:cNvPr id="3" name="Content Placeholder 2">
            <a:extLst>
              <a:ext uri="{FF2B5EF4-FFF2-40B4-BE49-F238E27FC236}">
                <a16:creationId xmlns:a16="http://schemas.microsoft.com/office/drawing/2014/main" id="{4696D9F1-E41C-6E43-E982-CFF461E75C72}"/>
              </a:ext>
            </a:extLst>
          </p:cNvPr>
          <p:cNvSpPr>
            <a:spLocks noGrp="1"/>
          </p:cNvSpPr>
          <p:nvPr>
            <p:ph idx="1"/>
          </p:nvPr>
        </p:nvSpPr>
        <p:spPr/>
        <p:txBody>
          <a:bodyPr/>
          <a:lstStyle/>
          <a:p>
            <a:r>
              <a:rPr lang="en-US" dirty="0"/>
              <a:t>What is wrong with this code?</a:t>
            </a:r>
          </a:p>
          <a:p>
            <a:endParaRPr lang="en-US" dirty="0"/>
          </a:p>
          <a:p>
            <a:endParaRPr lang="en-US" dirty="0"/>
          </a:p>
          <a:p>
            <a:endParaRPr lang="en-US" dirty="0"/>
          </a:p>
          <a:p>
            <a:endParaRPr lang="en-US" dirty="0"/>
          </a:p>
          <a:p>
            <a:r>
              <a:rPr lang="en-US" dirty="0"/>
              <a:t>The code after the return statement will not be executed, that line belongs before the return.</a:t>
            </a:r>
          </a:p>
        </p:txBody>
      </p:sp>
      <p:sp>
        <p:nvSpPr>
          <p:cNvPr id="4" name="TextBox 3">
            <a:extLst>
              <a:ext uri="{FF2B5EF4-FFF2-40B4-BE49-F238E27FC236}">
                <a16:creationId xmlns:a16="http://schemas.microsoft.com/office/drawing/2014/main" id="{E8562898-0CDB-E759-8962-97DDCF631D10}"/>
              </a:ext>
            </a:extLst>
          </p:cNvPr>
          <p:cNvSpPr txBox="1"/>
          <p:nvPr/>
        </p:nvSpPr>
        <p:spPr>
          <a:xfrm>
            <a:off x="1077118" y="2309091"/>
            <a:ext cx="6631709" cy="1477328"/>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def add(num1, num2):</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return sum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sum = num1 + num2</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sum = add(2, 4)</a:t>
            </a: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p:txBody>
      </p:sp>
    </p:spTree>
    <p:extLst>
      <p:ext uri="{BB962C8B-B14F-4D97-AF65-F5344CB8AC3E}">
        <p14:creationId xmlns:p14="http://schemas.microsoft.com/office/powerpoint/2010/main" val="36870040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3A3E9C-6FEE-8D92-76F6-11F8F52981E9}"/>
              </a:ext>
            </a:extLst>
          </p:cNvPr>
          <p:cNvSpPr>
            <a:spLocks noGrp="1"/>
          </p:cNvSpPr>
          <p:nvPr>
            <p:ph type="title"/>
          </p:nvPr>
        </p:nvSpPr>
        <p:spPr/>
        <p:txBody>
          <a:bodyPr/>
          <a:lstStyle/>
          <a:p>
            <a:r>
              <a:rPr lang="en-US" dirty="0"/>
              <a:t>Spot the bug #2</a:t>
            </a:r>
          </a:p>
        </p:txBody>
      </p:sp>
      <p:sp>
        <p:nvSpPr>
          <p:cNvPr id="3" name="Content Placeholder 2">
            <a:extLst>
              <a:ext uri="{FF2B5EF4-FFF2-40B4-BE49-F238E27FC236}">
                <a16:creationId xmlns:a16="http://schemas.microsoft.com/office/drawing/2014/main" id="{F5C6A10E-2546-169D-9D70-5CBAA8A8C093}"/>
              </a:ext>
            </a:extLst>
          </p:cNvPr>
          <p:cNvSpPr>
            <a:spLocks noGrp="1"/>
          </p:cNvSpPr>
          <p:nvPr>
            <p:ph idx="1"/>
          </p:nvPr>
        </p:nvSpPr>
        <p:spPr/>
        <p:txBody>
          <a:bodyPr/>
          <a:lstStyle/>
          <a:p>
            <a:r>
              <a:rPr lang="en-US" dirty="0"/>
              <a:t>What is wrong with this code?</a:t>
            </a:r>
          </a:p>
          <a:p>
            <a:endParaRPr lang="en-US" dirty="0"/>
          </a:p>
          <a:p>
            <a:endParaRPr lang="en-US" dirty="0"/>
          </a:p>
          <a:p>
            <a:endParaRPr lang="en-US" dirty="0"/>
          </a:p>
          <a:p>
            <a:r>
              <a:rPr lang="en-US" dirty="0"/>
              <a:t>The function body is referring to variables that don't seem to exist. Most likely, they should be parameters in the function signature.</a:t>
            </a:r>
          </a:p>
        </p:txBody>
      </p:sp>
      <p:sp>
        <p:nvSpPr>
          <p:cNvPr id="4" name="TextBox 3">
            <a:extLst>
              <a:ext uri="{FF2B5EF4-FFF2-40B4-BE49-F238E27FC236}">
                <a16:creationId xmlns:a16="http://schemas.microsoft.com/office/drawing/2014/main" id="{7D649564-10A1-DA9F-359E-2F8E3657FAC7}"/>
              </a:ext>
            </a:extLst>
          </p:cNvPr>
          <p:cNvSpPr txBox="1"/>
          <p:nvPr/>
        </p:nvSpPr>
        <p:spPr>
          <a:xfrm>
            <a:off x="1077118" y="2309091"/>
            <a:ext cx="6631709" cy="1200329"/>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def add():</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return num1 + num2</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sum = add(2, 4)</a:t>
            </a: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p:txBody>
      </p:sp>
    </p:spTree>
    <p:extLst>
      <p:ext uri="{BB962C8B-B14F-4D97-AF65-F5344CB8AC3E}">
        <p14:creationId xmlns:p14="http://schemas.microsoft.com/office/powerpoint/2010/main" val="7711024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8B1607-F7AC-07E4-4092-3D3E0A3D2D77}"/>
              </a:ext>
            </a:extLst>
          </p:cNvPr>
          <p:cNvSpPr>
            <a:spLocks noGrp="1"/>
          </p:cNvSpPr>
          <p:nvPr>
            <p:ph type="title"/>
          </p:nvPr>
        </p:nvSpPr>
        <p:spPr/>
        <p:txBody>
          <a:bodyPr/>
          <a:lstStyle/>
          <a:p>
            <a:r>
              <a:rPr lang="en-US" dirty="0"/>
              <a:t>Spot the bug #3</a:t>
            </a:r>
          </a:p>
        </p:txBody>
      </p:sp>
      <p:sp>
        <p:nvSpPr>
          <p:cNvPr id="3" name="Content Placeholder 2">
            <a:extLst>
              <a:ext uri="{FF2B5EF4-FFF2-40B4-BE49-F238E27FC236}">
                <a16:creationId xmlns:a16="http://schemas.microsoft.com/office/drawing/2014/main" id="{BF3526CB-24CB-C524-C3BF-E714757AFF6D}"/>
              </a:ext>
            </a:extLst>
          </p:cNvPr>
          <p:cNvSpPr>
            <a:spLocks noGrp="1"/>
          </p:cNvSpPr>
          <p:nvPr>
            <p:ph idx="1"/>
          </p:nvPr>
        </p:nvSpPr>
        <p:spPr/>
        <p:txBody>
          <a:bodyPr/>
          <a:lstStyle/>
          <a:p>
            <a:r>
              <a:rPr lang="en-US" dirty="0"/>
              <a:t>What is wrong with this code?</a:t>
            </a:r>
          </a:p>
          <a:p>
            <a:endParaRPr lang="en-US" dirty="0"/>
          </a:p>
          <a:p>
            <a:endParaRPr lang="en-US" dirty="0"/>
          </a:p>
          <a:p>
            <a:endParaRPr lang="en-US" dirty="0"/>
          </a:p>
          <a:p>
            <a:r>
              <a:rPr lang="en-US" dirty="0"/>
              <a:t>The function body does not return any value. However, the code that calls it tries to use the result of the expression. It should have a return statement that returns the sum.</a:t>
            </a:r>
          </a:p>
        </p:txBody>
      </p:sp>
      <p:sp>
        <p:nvSpPr>
          <p:cNvPr id="4" name="TextBox 3">
            <a:extLst>
              <a:ext uri="{FF2B5EF4-FFF2-40B4-BE49-F238E27FC236}">
                <a16:creationId xmlns:a16="http://schemas.microsoft.com/office/drawing/2014/main" id="{12A045B7-326F-461F-7231-F6AD3A481D6C}"/>
              </a:ext>
            </a:extLst>
          </p:cNvPr>
          <p:cNvSpPr txBox="1"/>
          <p:nvPr/>
        </p:nvSpPr>
        <p:spPr>
          <a:xfrm>
            <a:off x="1077118" y="2309091"/>
            <a:ext cx="6631709" cy="1200329"/>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def add(num1, num2):</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sum = num1 + num2</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sum = add(2, 4)</a:t>
            </a: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p:txBody>
      </p:sp>
    </p:spTree>
    <p:extLst>
      <p:ext uri="{BB962C8B-B14F-4D97-AF65-F5344CB8AC3E}">
        <p14:creationId xmlns:p14="http://schemas.microsoft.com/office/powerpoint/2010/main" val="12156960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753D5F-043D-7410-FE44-56995024F395}"/>
              </a:ext>
            </a:extLst>
          </p:cNvPr>
          <p:cNvSpPr>
            <a:spLocks noGrp="1"/>
          </p:cNvSpPr>
          <p:nvPr>
            <p:ph type="ctrTitle"/>
          </p:nvPr>
        </p:nvSpPr>
        <p:spPr/>
        <p:txBody>
          <a:bodyPr/>
          <a:lstStyle/>
          <a:p>
            <a:r>
              <a:rPr lang="en-US" dirty="0"/>
              <a:t>Functions, </a:t>
            </a:r>
            <a:r>
              <a:rPr lang="en-US"/>
              <a:t>Names, Loops</a:t>
            </a:r>
            <a:r>
              <a:rPr lang="en-US" dirty="0"/>
              <a:t>, &amp; Lists</a:t>
            </a:r>
          </a:p>
        </p:txBody>
      </p:sp>
      <p:sp>
        <p:nvSpPr>
          <p:cNvPr id="3" name="Subtitle 2">
            <a:extLst>
              <a:ext uri="{FF2B5EF4-FFF2-40B4-BE49-F238E27FC236}">
                <a16:creationId xmlns:a16="http://schemas.microsoft.com/office/drawing/2014/main" id="{C1B06DDC-523F-E552-7E1F-BF221E5BAE97}"/>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9576625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CDD7BE-2599-46E7-BE84-9910D787D4FA}"/>
              </a:ext>
            </a:extLst>
          </p:cNvPr>
          <p:cNvSpPr>
            <a:spLocks noGrp="1"/>
          </p:cNvSpPr>
          <p:nvPr>
            <p:ph type="title"/>
          </p:nvPr>
        </p:nvSpPr>
        <p:spPr/>
        <p:txBody>
          <a:bodyPr/>
          <a:lstStyle/>
          <a:p>
            <a:r>
              <a:rPr lang="en-US" dirty="0"/>
              <a:t>The None value</a:t>
            </a:r>
          </a:p>
        </p:txBody>
      </p:sp>
      <p:sp>
        <p:nvSpPr>
          <p:cNvPr id="3" name="Content Placeholder 2">
            <a:extLst>
              <a:ext uri="{FF2B5EF4-FFF2-40B4-BE49-F238E27FC236}">
                <a16:creationId xmlns:a16="http://schemas.microsoft.com/office/drawing/2014/main" id="{7B600BB2-A269-AB05-C6E9-672458476E56}"/>
              </a:ext>
            </a:extLst>
          </p:cNvPr>
          <p:cNvSpPr>
            <a:spLocks noGrp="1"/>
          </p:cNvSpPr>
          <p:nvPr>
            <p:ph idx="1"/>
          </p:nvPr>
        </p:nvSpPr>
        <p:spPr>
          <a:xfrm>
            <a:off x="677334" y="1930401"/>
            <a:ext cx="8596668" cy="858981"/>
          </a:xfrm>
        </p:spPr>
        <p:txBody>
          <a:bodyPr/>
          <a:lstStyle/>
          <a:p>
            <a:r>
              <a:rPr lang="en-US" dirty="0"/>
              <a:t>The special value </a:t>
            </a:r>
            <a:r>
              <a:rPr lang="en-US" b="1" i="1" dirty="0"/>
              <a:t>None</a:t>
            </a:r>
            <a:r>
              <a:rPr lang="en-US" dirty="0"/>
              <a:t> represents nothingness in Python.</a:t>
            </a:r>
          </a:p>
          <a:p>
            <a:r>
              <a:rPr lang="en-US" dirty="0"/>
              <a:t>Any function that doesn't explicitly return a value will return </a:t>
            </a:r>
            <a:r>
              <a:rPr lang="en-US" b="1" i="1" dirty="0"/>
              <a:t>None</a:t>
            </a:r>
            <a:r>
              <a:rPr lang="en-US" dirty="0"/>
              <a:t>: </a:t>
            </a:r>
          </a:p>
        </p:txBody>
      </p:sp>
      <p:sp>
        <p:nvSpPr>
          <p:cNvPr id="4" name="TextBox 3">
            <a:extLst>
              <a:ext uri="{FF2B5EF4-FFF2-40B4-BE49-F238E27FC236}">
                <a16:creationId xmlns:a16="http://schemas.microsoft.com/office/drawing/2014/main" id="{DA72D263-19F5-94EB-DE8B-92B2FB650BF4}"/>
              </a:ext>
            </a:extLst>
          </p:cNvPr>
          <p:cNvSpPr txBox="1"/>
          <p:nvPr/>
        </p:nvSpPr>
        <p:spPr>
          <a:xfrm>
            <a:off x="1077118" y="2789382"/>
            <a:ext cx="6631709" cy="646331"/>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def square_it(x):</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x * x</a:t>
            </a:r>
          </a:p>
        </p:txBody>
      </p:sp>
      <p:sp>
        <p:nvSpPr>
          <p:cNvPr id="5" name="Content Placeholder 2">
            <a:extLst>
              <a:ext uri="{FF2B5EF4-FFF2-40B4-BE49-F238E27FC236}">
                <a16:creationId xmlns:a16="http://schemas.microsoft.com/office/drawing/2014/main" id="{53F269A6-AF85-1DCA-F8F8-9B61786FCC41}"/>
              </a:ext>
            </a:extLst>
          </p:cNvPr>
          <p:cNvSpPr txBox="1">
            <a:spLocks/>
          </p:cNvSpPr>
          <p:nvPr/>
        </p:nvSpPr>
        <p:spPr>
          <a:xfrm>
            <a:off x="677334" y="3435713"/>
            <a:ext cx="8596668" cy="434323"/>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342900" marR="0" lvl="0" indent="-342900" algn="l" defTabSz="457200" rtl="0" eaLnBrk="1" fontAlgn="auto" latinLnBrk="0" hangingPunct="1">
              <a:lnSpc>
                <a:spcPct val="100000"/>
              </a:lnSpc>
              <a:spcBef>
                <a:spcPts val="1000"/>
              </a:spcBef>
              <a:spcAft>
                <a:spcPts val="0"/>
              </a:spcAft>
              <a:buClr>
                <a:srgbClr val="5FCBEF"/>
              </a:buClr>
              <a:buSzPct val="80000"/>
              <a:buFont typeface="Wingdings 3" charset="2"/>
              <a:buChar char=""/>
              <a:tabLst/>
              <a:defRPr/>
            </a:pPr>
            <a:r>
              <a:rPr kumimoji="0" lang="en-US" sz="20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When a function returns </a:t>
            </a:r>
            <a:r>
              <a:rPr kumimoji="0" lang="en-US" sz="2000" b="1" i="1"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None</a:t>
            </a:r>
            <a:r>
              <a:rPr kumimoji="0" lang="en-US" sz="20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 the console shows no output at all:</a:t>
            </a:r>
          </a:p>
        </p:txBody>
      </p:sp>
      <p:sp>
        <p:nvSpPr>
          <p:cNvPr id="8" name="TextBox 7">
            <a:extLst>
              <a:ext uri="{FF2B5EF4-FFF2-40B4-BE49-F238E27FC236}">
                <a16:creationId xmlns:a16="http://schemas.microsoft.com/office/drawing/2014/main" id="{F65534B7-3E6C-28D1-025F-92F1428AE71A}"/>
              </a:ext>
            </a:extLst>
          </p:cNvPr>
          <p:cNvSpPr txBox="1"/>
          <p:nvPr/>
        </p:nvSpPr>
        <p:spPr>
          <a:xfrm>
            <a:off x="1077117" y="3874654"/>
            <a:ext cx="6631709" cy="36933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square_it(4)</a:t>
            </a:r>
          </a:p>
        </p:txBody>
      </p:sp>
      <p:sp>
        <p:nvSpPr>
          <p:cNvPr id="9" name="Content Placeholder 2">
            <a:extLst>
              <a:ext uri="{FF2B5EF4-FFF2-40B4-BE49-F238E27FC236}">
                <a16:creationId xmlns:a16="http://schemas.microsoft.com/office/drawing/2014/main" id="{D1123466-FE7C-B635-5CC3-9E6D9AD6BA0B}"/>
              </a:ext>
            </a:extLst>
          </p:cNvPr>
          <p:cNvSpPr txBox="1">
            <a:spLocks/>
          </p:cNvSpPr>
          <p:nvPr/>
        </p:nvSpPr>
        <p:spPr>
          <a:xfrm>
            <a:off x="677334" y="4243986"/>
            <a:ext cx="8596668" cy="434323"/>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342900" marR="0" lvl="0" indent="-342900" algn="l" defTabSz="457200" rtl="0" eaLnBrk="1" fontAlgn="auto" latinLnBrk="0" hangingPunct="1">
              <a:lnSpc>
                <a:spcPct val="100000"/>
              </a:lnSpc>
              <a:spcBef>
                <a:spcPts val="1000"/>
              </a:spcBef>
              <a:spcAft>
                <a:spcPts val="0"/>
              </a:spcAft>
              <a:buClr>
                <a:srgbClr val="5FCBEF"/>
              </a:buClr>
              <a:buSzPct val="80000"/>
              <a:buFont typeface="Wingdings 3" charset="2"/>
              <a:buChar char=""/>
              <a:tabLst/>
              <a:defRPr/>
            </a:pPr>
            <a:r>
              <a:rPr kumimoji="0" lang="en-US" sz="20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Attempting to treat the </a:t>
            </a:r>
            <a:r>
              <a:rPr kumimoji="0" lang="en-US" sz="2000" b="1" i="1"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None</a:t>
            </a:r>
            <a:r>
              <a:rPr kumimoji="0" lang="en-US" sz="20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 like a number will result in an error:</a:t>
            </a:r>
          </a:p>
        </p:txBody>
      </p:sp>
      <p:sp>
        <p:nvSpPr>
          <p:cNvPr id="14" name="TextBox 13">
            <a:extLst>
              <a:ext uri="{FF2B5EF4-FFF2-40B4-BE49-F238E27FC236}">
                <a16:creationId xmlns:a16="http://schemas.microsoft.com/office/drawing/2014/main" id="{EC6E9646-C08D-7A33-3369-DA0169123E65}"/>
              </a:ext>
            </a:extLst>
          </p:cNvPr>
          <p:cNvSpPr txBox="1"/>
          <p:nvPr/>
        </p:nvSpPr>
        <p:spPr>
          <a:xfrm>
            <a:off x="1077116" y="4675955"/>
            <a:ext cx="6631709" cy="646331"/>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sixteen =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square_it</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(4)</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sum = sixteen + 4     # 🚫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TypeError</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endPar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p:txBody>
      </p:sp>
    </p:spTree>
    <p:extLst>
      <p:ext uri="{BB962C8B-B14F-4D97-AF65-F5344CB8AC3E}">
        <p14:creationId xmlns:p14="http://schemas.microsoft.com/office/powerpoint/2010/main" val="37285844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577823-DE64-8715-2B25-D414837C6587}"/>
              </a:ext>
            </a:extLst>
          </p:cNvPr>
          <p:cNvSpPr>
            <a:spLocks noGrp="1"/>
          </p:cNvSpPr>
          <p:nvPr>
            <p:ph type="title"/>
          </p:nvPr>
        </p:nvSpPr>
        <p:spPr/>
        <p:txBody>
          <a:bodyPr/>
          <a:lstStyle/>
          <a:p>
            <a:r>
              <a:rPr lang="en-US" dirty="0"/>
              <a:t>Boolean expressions in functions</a:t>
            </a:r>
          </a:p>
        </p:txBody>
      </p:sp>
      <p:sp>
        <p:nvSpPr>
          <p:cNvPr id="3" name="Content Placeholder 2">
            <a:extLst>
              <a:ext uri="{FF2B5EF4-FFF2-40B4-BE49-F238E27FC236}">
                <a16:creationId xmlns:a16="http://schemas.microsoft.com/office/drawing/2014/main" id="{B16AF162-03C5-DA21-4628-CF59087FADE9}"/>
              </a:ext>
            </a:extLst>
          </p:cNvPr>
          <p:cNvSpPr>
            <a:spLocks noGrp="1"/>
          </p:cNvSpPr>
          <p:nvPr>
            <p:ph idx="1"/>
          </p:nvPr>
        </p:nvSpPr>
        <p:spPr>
          <a:xfrm>
            <a:off x="677334" y="1930401"/>
            <a:ext cx="8596668" cy="738908"/>
          </a:xfrm>
        </p:spPr>
        <p:txBody>
          <a:bodyPr/>
          <a:lstStyle/>
          <a:p>
            <a:r>
              <a:rPr lang="en-US" dirty="0"/>
              <a:t>A function can use a Boolean expression to return a result based on the values of the parameters.</a:t>
            </a:r>
          </a:p>
        </p:txBody>
      </p:sp>
      <p:sp>
        <p:nvSpPr>
          <p:cNvPr id="4" name="TextBox 3">
            <a:extLst>
              <a:ext uri="{FF2B5EF4-FFF2-40B4-BE49-F238E27FC236}">
                <a16:creationId xmlns:a16="http://schemas.microsoft.com/office/drawing/2014/main" id="{1A1D9BD6-9F3D-F92A-C104-18C501EB842F}"/>
              </a:ext>
            </a:extLst>
          </p:cNvPr>
          <p:cNvSpPr txBox="1"/>
          <p:nvPr/>
        </p:nvSpPr>
        <p:spPr>
          <a:xfrm>
            <a:off x="1086355" y="2669309"/>
            <a:ext cx="6631709" cy="646331"/>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def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passed_class</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(grade):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return grade &gt; 65</a:t>
            </a:r>
            <a:endPar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p:txBody>
      </p:sp>
      <p:sp>
        <p:nvSpPr>
          <p:cNvPr id="5" name="TextBox 4">
            <a:extLst>
              <a:ext uri="{FF2B5EF4-FFF2-40B4-BE49-F238E27FC236}">
                <a16:creationId xmlns:a16="http://schemas.microsoft.com/office/drawing/2014/main" id="{D40B2A07-40DD-7CC5-A705-DE124BD124C1}"/>
              </a:ext>
            </a:extLst>
          </p:cNvPr>
          <p:cNvSpPr txBox="1"/>
          <p:nvPr/>
        </p:nvSpPr>
        <p:spPr>
          <a:xfrm>
            <a:off x="1086355" y="3429000"/>
            <a:ext cx="6631709" cy="646331"/>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def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should_wear_jacket</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is_rainy</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is_windy</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return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is_rainy</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or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is_windy</a:t>
            </a:r>
            <a:endPar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p:txBody>
      </p:sp>
    </p:spTree>
    <p:extLst>
      <p:ext uri="{BB962C8B-B14F-4D97-AF65-F5344CB8AC3E}">
        <p14:creationId xmlns:p14="http://schemas.microsoft.com/office/powerpoint/2010/main" val="158117099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09AD70-EB0F-D529-3CC8-F508DA838DF6}"/>
              </a:ext>
            </a:extLst>
          </p:cNvPr>
          <p:cNvSpPr>
            <a:spLocks noGrp="1"/>
          </p:cNvSpPr>
          <p:nvPr>
            <p:ph type="title"/>
          </p:nvPr>
        </p:nvSpPr>
        <p:spPr/>
        <p:txBody>
          <a:bodyPr/>
          <a:lstStyle/>
          <a:p>
            <a:r>
              <a:rPr lang="en-US" dirty="0"/>
              <a:t>Conditionals in functions</a:t>
            </a:r>
          </a:p>
        </p:txBody>
      </p:sp>
      <p:sp>
        <p:nvSpPr>
          <p:cNvPr id="3" name="Content Placeholder 2">
            <a:extLst>
              <a:ext uri="{FF2B5EF4-FFF2-40B4-BE49-F238E27FC236}">
                <a16:creationId xmlns:a16="http://schemas.microsoft.com/office/drawing/2014/main" id="{F970C1D8-A1CF-14A9-1C44-6A85C05805D8}"/>
              </a:ext>
            </a:extLst>
          </p:cNvPr>
          <p:cNvSpPr>
            <a:spLocks noGrp="1"/>
          </p:cNvSpPr>
          <p:nvPr>
            <p:ph idx="1"/>
          </p:nvPr>
        </p:nvSpPr>
        <p:spPr>
          <a:xfrm>
            <a:off x="677334" y="1930401"/>
            <a:ext cx="8596668" cy="744705"/>
          </a:xfrm>
        </p:spPr>
        <p:txBody>
          <a:bodyPr/>
          <a:lstStyle/>
          <a:p>
            <a:r>
              <a:rPr lang="en-US" dirty="0"/>
              <a:t>It's common for a conditional to be based on the value of the parameters to a function.</a:t>
            </a:r>
          </a:p>
        </p:txBody>
      </p:sp>
      <p:sp>
        <p:nvSpPr>
          <p:cNvPr id="4" name="TextBox 3">
            <a:extLst>
              <a:ext uri="{FF2B5EF4-FFF2-40B4-BE49-F238E27FC236}">
                <a16:creationId xmlns:a16="http://schemas.microsoft.com/office/drawing/2014/main" id="{2337A8C6-CFBC-EA26-0FEE-342568D3C580}"/>
              </a:ext>
            </a:extLst>
          </p:cNvPr>
          <p:cNvSpPr txBox="1"/>
          <p:nvPr/>
        </p:nvSpPr>
        <p:spPr>
          <a:xfrm>
            <a:off x="1086355" y="2675106"/>
            <a:ext cx="6631709" cy="2308324"/>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def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get_number_sign</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(num):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if num &lt; 0:</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sign = "negative"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elif</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num &gt; 0:</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sign = "positive"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else: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sign = "neutral"</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return sign</a:t>
            </a:r>
            <a:endPar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p:txBody>
      </p:sp>
      <p:sp>
        <p:nvSpPr>
          <p:cNvPr id="5" name="TextBox 4">
            <a:extLst>
              <a:ext uri="{FF2B5EF4-FFF2-40B4-BE49-F238E27FC236}">
                <a16:creationId xmlns:a16="http://schemas.microsoft.com/office/drawing/2014/main" id="{31CF438C-A3AB-A2BB-CEF5-6DD26C9123CE}"/>
              </a:ext>
            </a:extLst>
          </p:cNvPr>
          <p:cNvSpPr txBox="1"/>
          <p:nvPr/>
        </p:nvSpPr>
        <p:spPr>
          <a:xfrm>
            <a:off x="1086354" y="5094238"/>
            <a:ext cx="6631709" cy="923330"/>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get_number_sign</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(50)  </a:t>
            </a: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"positive"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get_number_sign</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(-1)  </a:t>
            </a: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"negative"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get_number_sign</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(0)   </a:t>
            </a: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"neutral"</a:t>
            </a:r>
            <a:endParaRPr kumimoji="0" lang="pt-BR"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endParaRPr>
          </a:p>
        </p:txBody>
      </p:sp>
    </p:spTree>
    <p:extLst>
      <p:ext uri="{BB962C8B-B14F-4D97-AF65-F5344CB8AC3E}">
        <p14:creationId xmlns:p14="http://schemas.microsoft.com/office/powerpoint/2010/main" val="35936087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F89A75-56EE-6356-17EA-75545048DA7C}"/>
              </a:ext>
            </a:extLst>
          </p:cNvPr>
          <p:cNvSpPr>
            <a:spLocks noGrp="1"/>
          </p:cNvSpPr>
          <p:nvPr>
            <p:ph type="title"/>
          </p:nvPr>
        </p:nvSpPr>
        <p:spPr/>
        <p:txBody>
          <a:bodyPr/>
          <a:lstStyle/>
          <a:p>
            <a:r>
              <a:rPr lang="en-US" dirty="0"/>
              <a:t>Returns inside conditionals</a:t>
            </a:r>
          </a:p>
        </p:txBody>
      </p:sp>
      <p:sp>
        <p:nvSpPr>
          <p:cNvPr id="3" name="Content Placeholder 2">
            <a:extLst>
              <a:ext uri="{FF2B5EF4-FFF2-40B4-BE49-F238E27FC236}">
                <a16:creationId xmlns:a16="http://schemas.microsoft.com/office/drawing/2014/main" id="{7F00AD39-D059-9ADB-EEA9-598F472B308D}"/>
              </a:ext>
            </a:extLst>
          </p:cNvPr>
          <p:cNvSpPr>
            <a:spLocks noGrp="1"/>
          </p:cNvSpPr>
          <p:nvPr>
            <p:ph idx="1"/>
          </p:nvPr>
        </p:nvSpPr>
        <p:spPr>
          <a:xfrm>
            <a:off x="677334" y="1930401"/>
            <a:ext cx="8596668" cy="725250"/>
          </a:xfrm>
        </p:spPr>
        <p:txBody>
          <a:bodyPr/>
          <a:lstStyle/>
          <a:p>
            <a:r>
              <a:rPr lang="en-US" dirty="0"/>
              <a:t>A branch of a conditional can end in a return, which exits the function entirely.</a:t>
            </a:r>
          </a:p>
        </p:txBody>
      </p:sp>
      <p:sp>
        <p:nvSpPr>
          <p:cNvPr id="4" name="TextBox 3">
            <a:extLst>
              <a:ext uri="{FF2B5EF4-FFF2-40B4-BE49-F238E27FC236}">
                <a16:creationId xmlns:a16="http://schemas.microsoft.com/office/drawing/2014/main" id="{6D1C1334-A641-147B-025C-C8F13471525B}"/>
              </a:ext>
            </a:extLst>
          </p:cNvPr>
          <p:cNvSpPr txBox="1"/>
          <p:nvPr/>
        </p:nvSpPr>
        <p:spPr>
          <a:xfrm>
            <a:off x="1086355" y="2675106"/>
            <a:ext cx="6631709" cy="2031325"/>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def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get_number_sign</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(num):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if num &lt; 0:</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return "negative"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elif</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num &gt; 0:</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return "positive"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else: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return "neutral"</a:t>
            </a:r>
            <a:endPar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p:txBody>
      </p:sp>
      <p:sp>
        <p:nvSpPr>
          <p:cNvPr id="5" name="TextBox 4">
            <a:extLst>
              <a:ext uri="{FF2B5EF4-FFF2-40B4-BE49-F238E27FC236}">
                <a16:creationId xmlns:a16="http://schemas.microsoft.com/office/drawing/2014/main" id="{BB948CCD-C774-C88C-BA41-599800AE7E94}"/>
              </a:ext>
            </a:extLst>
          </p:cNvPr>
          <p:cNvSpPr txBox="1"/>
          <p:nvPr/>
        </p:nvSpPr>
        <p:spPr>
          <a:xfrm>
            <a:off x="1086354" y="4831591"/>
            <a:ext cx="6631709" cy="923330"/>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get_number_sign</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(50)  </a:t>
            </a: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"positive"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get_number_sign</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(-1)  </a:t>
            </a: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"negative"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get_number_sign</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(0)   </a:t>
            </a: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"neutral"</a:t>
            </a:r>
            <a:endParaRPr kumimoji="0" lang="pt-BR"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endParaRPr>
          </a:p>
        </p:txBody>
      </p:sp>
    </p:spTree>
    <p:extLst>
      <p:ext uri="{BB962C8B-B14F-4D97-AF65-F5344CB8AC3E}">
        <p14:creationId xmlns:p14="http://schemas.microsoft.com/office/powerpoint/2010/main" val="359545587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46EC7D-E697-4B3C-9A3F-EF2C3C44166E}"/>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2EEA1EFC-224D-7A38-D9C5-BACEB2FF50AA}"/>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23363072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72477DE-0BEF-C01A-A8BF-C4423892F4E2}"/>
              </a:ext>
            </a:extLst>
          </p:cNvPr>
          <p:cNvSpPr>
            <a:spLocks noGrp="1"/>
          </p:cNvSpPr>
          <p:nvPr>
            <p:ph type="title"/>
          </p:nvPr>
        </p:nvSpPr>
        <p:spPr/>
        <p:txBody>
          <a:bodyPr/>
          <a:lstStyle/>
          <a:p>
            <a:r>
              <a:rPr lang="en-US" dirty="0"/>
              <a:t>Designing Functions</a:t>
            </a:r>
          </a:p>
        </p:txBody>
      </p:sp>
      <p:sp>
        <p:nvSpPr>
          <p:cNvPr id="5" name="Text Placeholder 4">
            <a:extLst>
              <a:ext uri="{FF2B5EF4-FFF2-40B4-BE49-F238E27FC236}">
                <a16:creationId xmlns:a16="http://schemas.microsoft.com/office/drawing/2014/main" id="{B8A04832-F28B-9AFD-E017-D5BCCAE6BA62}"/>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67429119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C445C64-8712-EDE6-38C5-8BDCED2FB0A2}"/>
              </a:ext>
            </a:extLst>
          </p:cNvPr>
          <p:cNvSpPr>
            <a:spLocks noGrp="1"/>
          </p:cNvSpPr>
          <p:nvPr>
            <p:ph type="title"/>
          </p:nvPr>
        </p:nvSpPr>
        <p:spPr/>
        <p:txBody>
          <a:bodyPr/>
          <a:lstStyle/>
          <a:p>
            <a:r>
              <a:rPr lang="en-US" dirty="0"/>
              <a:t>Describing Functions</a:t>
            </a:r>
          </a:p>
        </p:txBody>
      </p:sp>
      <p:graphicFrame>
        <p:nvGraphicFramePr>
          <p:cNvPr id="7" name="Table 7">
            <a:extLst>
              <a:ext uri="{FF2B5EF4-FFF2-40B4-BE49-F238E27FC236}">
                <a16:creationId xmlns:a16="http://schemas.microsoft.com/office/drawing/2014/main" id="{BF56822F-8699-70F4-6670-0264BC06069A}"/>
              </a:ext>
            </a:extLst>
          </p:cNvPr>
          <p:cNvGraphicFramePr>
            <a:graphicFrameLocks noGrp="1"/>
          </p:cNvGraphicFramePr>
          <p:nvPr>
            <p:ph idx="1"/>
          </p:nvPr>
        </p:nvGraphicFramePr>
        <p:xfrm>
          <a:off x="677690" y="2997165"/>
          <a:ext cx="8596312" cy="3688080"/>
        </p:xfrm>
        <a:graphic>
          <a:graphicData uri="http://schemas.openxmlformats.org/drawingml/2006/table">
            <a:tbl>
              <a:tblPr firstRow="1" bandRow="1">
                <a:tableStyleId>{2D5ABB26-0587-4C30-8999-92F81FD0307C}</a:tableStyleId>
              </a:tblPr>
              <a:tblGrid>
                <a:gridCol w="4298156">
                  <a:extLst>
                    <a:ext uri="{9D8B030D-6E8A-4147-A177-3AD203B41FA5}">
                      <a16:colId xmlns:a16="http://schemas.microsoft.com/office/drawing/2014/main" val="4084295814"/>
                    </a:ext>
                  </a:extLst>
                </a:gridCol>
                <a:gridCol w="4298156">
                  <a:extLst>
                    <a:ext uri="{9D8B030D-6E8A-4147-A177-3AD203B41FA5}">
                      <a16:colId xmlns:a16="http://schemas.microsoft.com/office/drawing/2014/main" val="3568124994"/>
                    </a:ext>
                  </a:extLst>
                </a:gridCol>
              </a:tblGrid>
              <a:tr h="370840">
                <a:tc>
                  <a:txBody>
                    <a:bodyPr/>
                    <a:lstStyle/>
                    <a:p>
                      <a:r>
                        <a:rPr lang="en-US" sz="2000" b="1" dirty="0"/>
                        <a:t>Aspect</a:t>
                      </a:r>
                    </a:p>
                  </a:txBody>
                  <a:tcPr>
                    <a:lnB w="12700" cap="flat" cmpd="sng" algn="ctr">
                      <a:solidFill>
                        <a:schemeClr val="tx1"/>
                      </a:solidFill>
                      <a:prstDash val="solid"/>
                      <a:round/>
                      <a:headEnd type="none" w="med" len="med"/>
                      <a:tailEnd type="none" w="med" len="med"/>
                    </a:lnB>
                  </a:tcPr>
                </a:tc>
                <a:tc>
                  <a:txBody>
                    <a:bodyPr/>
                    <a:lstStyle/>
                    <a:p>
                      <a:r>
                        <a:rPr lang="en-US" sz="2000" b="1" dirty="0"/>
                        <a:t>Example</a:t>
                      </a: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79879101"/>
                  </a:ext>
                </a:extLst>
              </a:tr>
              <a:tr h="0">
                <a:tc>
                  <a:txBody>
                    <a:bodyPr/>
                    <a:lstStyle/>
                    <a:p>
                      <a:r>
                        <a:rPr lang="en-US" dirty="0"/>
                        <a:t>A function's </a:t>
                      </a:r>
                      <a:r>
                        <a:rPr lang="en-US" b="1" dirty="0"/>
                        <a:t>domain</a:t>
                      </a:r>
                      <a:r>
                        <a:rPr lang="en-US" dirty="0"/>
                        <a:t> is the set of all inputs it might possibly take as arguments.</a:t>
                      </a:r>
                    </a:p>
                  </a:txBody>
                  <a:tcPr marR="274320" marT="182880" marB="18288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b="1" i="1" dirty="0"/>
                        <a:t>x</a:t>
                      </a:r>
                      <a:r>
                        <a:rPr lang="en-US" dirty="0"/>
                        <a:t> is a number</a:t>
                      </a:r>
                    </a:p>
                  </a:txBody>
                  <a:tcPr marT="182880" marB="18288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07106249"/>
                  </a:ext>
                </a:extLst>
              </a:tr>
              <a:tr h="0">
                <a:tc>
                  <a:txBody>
                    <a:bodyPr/>
                    <a:lstStyle/>
                    <a:p>
                      <a:r>
                        <a:rPr lang="en-US" dirty="0"/>
                        <a:t>A function's </a:t>
                      </a:r>
                      <a:r>
                        <a:rPr lang="en-US" b="1" dirty="0"/>
                        <a:t>range</a:t>
                      </a:r>
                      <a:r>
                        <a:rPr lang="en-US" dirty="0"/>
                        <a:t> is the set of output values it might possibly return.</a:t>
                      </a:r>
                    </a:p>
                  </a:txBody>
                  <a:tcPr marR="274320" marT="182880" marB="18288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b="1" i="1" dirty="0"/>
                        <a:t>square</a:t>
                      </a:r>
                      <a:r>
                        <a:rPr lang="en-US" dirty="0"/>
                        <a:t> returns a non-negative real number</a:t>
                      </a:r>
                    </a:p>
                  </a:txBody>
                  <a:tcPr marT="182880" marB="18288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53192950"/>
                  </a:ext>
                </a:extLst>
              </a:tr>
              <a:tr h="0">
                <a:tc>
                  <a:txBody>
                    <a:bodyPr/>
                    <a:lstStyle/>
                    <a:p>
                      <a:r>
                        <a:rPr lang="en-US" dirty="0"/>
                        <a:t>A function's </a:t>
                      </a:r>
                      <a:r>
                        <a:rPr lang="en-US" b="1" dirty="0"/>
                        <a:t>behavior</a:t>
                      </a:r>
                      <a:r>
                        <a:rPr lang="en-US" dirty="0"/>
                        <a:t> is the relationship it creates between input and output.</a:t>
                      </a:r>
                    </a:p>
                  </a:txBody>
                  <a:tcPr marR="274320" marT="182880" marB="182880" anchor="ctr">
                    <a:lnT w="12700" cap="flat" cmpd="sng" algn="ctr">
                      <a:solidFill>
                        <a:schemeClr val="tx1"/>
                      </a:solidFill>
                      <a:prstDash val="solid"/>
                      <a:round/>
                      <a:headEnd type="none" w="med" len="med"/>
                      <a:tailEnd type="none" w="med" len="med"/>
                    </a:lnT>
                  </a:tcPr>
                </a:tc>
                <a:tc>
                  <a:txBody>
                    <a:bodyPr/>
                    <a:lstStyle/>
                    <a:p>
                      <a:r>
                        <a:rPr lang="en-US" b="1" i="1" dirty="0"/>
                        <a:t>square</a:t>
                      </a:r>
                      <a:r>
                        <a:rPr lang="en-US" dirty="0"/>
                        <a:t> returns the square of x</a:t>
                      </a:r>
                    </a:p>
                  </a:txBody>
                  <a:tcPr marT="182880" marB="182880"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431376456"/>
                  </a:ext>
                </a:extLst>
              </a:tr>
            </a:tbl>
          </a:graphicData>
        </a:graphic>
      </p:graphicFrame>
      <p:sp>
        <p:nvSpPr>
          <p:cNvPr id="6" name="TextBox 5">
            <a:extLst>
              <a:ext uri="{FF2B5EF4-FFF2-40B4-BE49-F238E27FC236}">
                <a16:creationId xmlns:a16="http://schemas.microsoft.com/office/drawing/2014/main" id="{1FDABF61-16E8-FC6A-4C8B-F02DFD791B38}"/>
              </a:ext>
            </a:extLst>
          </p:cNvPr>
          <p:cNvSpPr txBox="1"/>
          <p:nvPr/>
        </p:nvSpPr>
        <p:spPr>
          <a:xfrm>
            <a:off x="677335" y="1930400"/>
            <a:ext cx="8596668" cy="923330"/>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def square(x):</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"""Returns the square of X."""</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return x * x</a:t>
            </a:r>
            <a:endPar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p:txBody>
      </p:sp>
    </p:spTree>
    <p:extLst>
      <p:ext uri="{BB962C8B-B14F-4D97-AF65-F5344CB8AC3E}">
        <p14:creationId xmlns:p14="http://schemas.microsoft.com/office/powerpoint/2010/main" val="300307990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F517D7-60CA-C94F-7FFE-2269932407B6}"/>
              </a:ext>
            </a:extLst>
          </p:cNvPr>
          <p:cNvSpPr>
            <a:spLocks noGrp="1"/>
          </p:cNvSpPr>
          <p:nvPr>
            <p:ph type="title"/>
          </p:nvPr>
        </p:nvSpPr>
        <p:spPr/>
        <p:txBody>
          <a:bodyPr/>
          <a:lstStyle/>
          <a:p>
            <a:r>
              <a:rPr lang="en-US" dirty="0"/>
              <a:t>Designing a function</a:t>
            </a:r>
          </a:p>
        </p:txBody>
      </p:sp>
      <p:sp>
        <p:nvSpPr>
          <p:cNvPr id="3" name="Content Placeholder 2">
            <a:extLst>
              <a:ext uri="{FF2B5EF4-FFF2-40B4-BE49-F238E27FC236}">
                <a16:creationId xmlns:a16="http://schemas.microsoft.com/office/drawing/2014/main" id="{6B6BBE63-5212-079F-E148-675E68F39A07}"/>
              </a:ext>
            </a:extLst>
          </p:cNvPr>
          <p:cNvSpPr>
            <a:spLocks noGrp="1"/>
          </p:cNvSpPr>
          <p:nvPr>
            <p:ph idx="1"/>
          </p:nvPr>
        </p:nvSpPr>
        <p:spPr/>
        <p:txBody>
          <a:bodyPr/>
          <a:lstStyle/>
          <a:p>
            <a:r>
              <a:rPr lang="en-US" dirty="0"/>
              <a:t>Give each function exactly one job, but make it apply to many related situations.</a:t>
            </a:r>
          </a:p>
          <a:p>
            <a:endParaRPr lang="en-US" dirty="0"/>
          </a:p>
          <a:p>
            <a:endParaRPr lang="en-US" dirty="0"/>
          </a:p>
          <a:p>
            <a:endParaRPr lang="en-US" dirty="0"/>
          </a:p>
          <a:p>
            <a:r>
              <a:rPr lang="en-US" b="1" dirty="0"/>
              <a:t>Don't Repeat Yourself (DRY)</a:t>
            </a:r>
            <a:r>
              <a:rPr lang="en-US" dirty="0"/>
              <a:t>: Implement a process just once, execute it many times.</a:t>
            </a:r>
          </a:p>
        </p:txBody>
      </p:sp>
      <p:sp>
        <p:nvSpPr>
          <p:cNvPr id="4" name="TextBox 3">
            <a:extLst>
              <a:ext uri="{FF2B5EF4-FFF2-40B4-BE49-F238E27FC236}">
                <a16:creationId xmlns:a16="http://schemas.microsoft.com/office/drawing/2014/main" id="{9CFE1631-0231-B4D4-640A-7EAC72954395}"/>
              </a:ext>
            </a:extLst>
          </p:cNvPr>
          <p:cNvSpPr txBox="1"/>
          <p:nvPr/>
        </p:nvSpPr>
        <p:spPr>
          <a:xfrm>
            <a:off x="1000542" y="2614591"/>
            <a:ext cx="8273460" cy="1200329"/>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round(1.23)     # 1</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round(1.23, 0)  # 1</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round(1.23, 1)  # 1.2</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round(1.23, 5)  # 1.23</a:t>
            </a:r>
          </a:p>
        </p:txBody>
      </p:sp>
    </p:spTree>
    <p:extLst>
      <p:ext uri="{BB962C8B-B14F-4D97-AF65-F5344CB8AC3E}">
        <p14:creationId xmlns:p14="http://schemas.microsoft.com/office/powerpoint/2010/main" val="29245768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73F721B9-536D-43F5-1A5F-1D88C70953F6}"/>
              </a:ext>
            </a:extLst>
          </p:cNvPr>
          <p:cNvGrpSpPr/>
          <p:nvPr/>
        </p:nvGrpSpPr>
        <p:grpSpPr>
          <a:xfrm>
            <a:off x="3758966" y="4704277"/>
            <a:ext cx="4575408" cy="1115491"/>
            <a:chOff x="3758966" y="4704277"/>
            <a:chExt cx="4575408" cy="1115491"/>
          </a:xfrm>
        </p:grpSpPr>
        <p:sp>
          <p:nvSpPr>
            <p:cNvPr id="23" name="Rectangle 22">
              <a:extLst>
                <a:ext uri="{FF2B5EF4-FFF2-40B4-BE49-F238E27FC236}">
                  <a16:creationId xmlns:a16="http://schemas.microsoft.com/office/drawing/2014/main" id="{B4331A76-8185-95CB-BAFE-938BAB4D8D64}"/>
                </a:ext>
              </a:extLst>
            </p:cNvPr>
            <p:cNvSpPr/>
            <p:nvPr/>
          </p:nvSpPr>
          <p:spPr>
            <a:xfrm>
              <a:off x="7436935" y="4704277"/>
              <a:ext cx="897439" cy="111549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rebuchet MS" panose="020B0603020202020204"/>
                <a:ea typeface="+mn-ea"/>
                <a:cs typeface="+mn-cs"/>
              </a:endParaRPr>
            </a:p>
          </p:txBody>
        </p:sp>
        <p:sp>
          <p:nvSpPr>
            <p:cNvPr id="21" name="Rectangle 20">
              <a:extLst>
                <a:ext uri="{FF2B5EF4-FFF2-40B4-BE49-F238E27FC236}">
                  <a16:creationId xmlns:a16="http://schemas.microsoft.com/office/drawing/2014/main" id="{39F0AC4D-C309-A366-D118-433705F9A023}"/>
                </a:ext>
              </a:extLst>
            </p:cNvPr>
            <p:cNvSpPr/>
            <p:nvPr/>
          </p:nvSpPr>
          <p:spPr>
            <a:xfrm>
              <a:off x="3758966" y="4956362"/>
              <a:ext cx="355834" cy="49244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rebuchet MS" panose="020B0603020202020204"/>
                <a:ea typeface="+mn-ea"/>
                <a:cs typeface="+mn-cs"/>
              </a:endParaRPr>
            </a:p>
          </p:txBody>
        </p:sp>
        <p:sp>
          <p:nvSpPr>
            <p:cNvPr id="24" name="Rectangle 23">
              <a:extLst>
                <a:ext uri="{FF2B5EF4-FFF2-40B4-BE49-F238E27FC236}">
                  <a16:creationId xmlns:a16="http://schemas.microsoft.com/office/drawing/2014/main" id="{F3DEAAC5-592A-1F5C-583F-3687CC8B7F2E}"/>
                </a:ext>
              </a:extLst>
            </p:cNvPr>
            <p:cNvSpPr/>
            <p:nvPr/>
          </p:nvSpPr>
          <p:spPr>
            <a:xfrm>
              <a:off x="5699877" y="4961274"/>
              <a:ext cx="355834" cy="49244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rebuchet MS" panose="020B0603020202020204"/>
                <a:ea typeface="+mn-ea"/>
                <a:cs typeface="+mn-cs"/>
              </a:endParaRPr>
            </a:p>
          </p:txBody>
        </p:sp>
      </p:grpSp>
      <mc:AlternateContent xmlns:mc="http://schemas.openxmlformats.org/markup-compatibility/2006" xmlns:a14="http://schemas.microsoft.com/office/drawing/2010/main">
        <mc:Choice Requires="a14">
          <p:sp>
            <p:nvSpPr>
              <p:cNvPr id="14" name="TextBox 13">
                <a:extLst>
                  <a:ext uri="{FF2B5EF4-FFF2-40B4-BE49-F238E27FC236}">
                    <a16:creationId xmlns:a16="http://schemas.microsoft.com/office/drawing/2014/main" id="{4F66D731-ACE1-2370-6D60-72F8DB98A047}"/>
                  </a:ext>
                </a:extLst>
              </p:cNvPr>
              <p:cNvSpPr txBox="1"/>
              <p:nvPr/>
            </p:nvSpPr>
            <p:spPr>
              <a:xfrm>
                <a:off x="5688859" y="4956362"/>
                <a:ext cx="1157240" cy="492443"/>
              </a:xfrm>
              <a:prstGeom prst="rect">
                <a:avLst/>
              </a:prstGeom>
              <a:noFill/>
            </p:spPr>
            <p:txBody>
              <a:bodyPr wrap="none" lIns="0" tIns="0" rIns="0" bIns="0"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m:rPr>
                          <m:sty m:val="p"/>
                        </m:rPr>
                        <a:rPr kumimoji="0" lang="el-GR" sz="3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π</m:t>
                      </m:r>
                      <m:r>
                        <a:rPr kumimoji="0" lang="en-US" sz="3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m:t>
                      </m:r>
                      <m:sSup>
                        <m:sSupPr>
                          <m:ctrlPr>
                            <a:rPr kumimoji="0" lang="en-US" sz="3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pPr>
                        <m:e>
                          <m:r>
                            <a:rPr kumimoji="0" lang="en-US" sz="3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𝑟</m:t>
                          </m:r>
                        </m:e>
                        <m:sup>
                          <m:r>
                            <a:rPr kumimoji="0" lang="en-US" sz="3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2</m:t>
                          </m:r>
                        </m:sup>
                      </m:sSup>
                    </m:oMath>
                  </m:oMathPara>
                </a14:m>
                <a:endParaRPr kumimoji="0" lang="en-US" sz="3200" b="0" i="0" u="none" strike="noStrike" kern="1200" cap="none" spc="0" normalizeH="0" baseline="0" noProof="0" dirty="0">
                  <a:ln>
                    <a:noFill/>
                  </a:ln>
                  <a:solidFill>
                    <a:prstClr val="black"/>
                  </a:solidFill>
                  <a:effectLst/>
                  <a:uLnTx/>
                  <a:uFillTx/>
                  <a:latin typeface="Trebuchet MS" panose="020B0603020202020204"/>
                  <a:ea typeface="+mn-ea"/>
                  <a:cs typeface="+mn-cs"/>
                </a:endParaRPr>
              </a:p>
            </p:txBody>
          </p:sp>
        </mc:Choice>
        <mc:Fallback xmlns="">
          <p:sp>
            <p:nvSpPr>
              <p:cNvPr id="14" name="TextBox 13">
                <a:extLst>
                  <a:ext uri="{FF2B5EF4-FFF2-40B4-BE49-F238E27FC236}">
                    <a16:creationId xmlns:a16="http://schemas.microsoft.com/office/drawing/2014/main" id="{4F66D731-ACE1-2370-6D60-72F8DB98A047}"/>
                  </a:ext>
                </a:extLst>
              </p:cNvPr>
              <p:cNvSpPr txBox="1">
                <a:spLocks noRot="1" noChangeAspect="1" noMove="1" noResize="1" noEditPoints="1" noAdjustHandles="1" noChangeArrowheads="1" noChangeShapeType="1" noTextEdit="1"/>
              </p:cNvSpPr>
              <p:nvPr/>
            </p:nvSpPr>
            <p:spPr>
              <a:xfrm>
                <a:off x="5688859" y="4956362"/>
                <a:ext cx="1157240" cy="492443"/>
              </a:xfrm>
              <a:prstGeom prst="rect">
                <a:avLst/>
              </a:prstGeom>
              <a:blipFill>
                <a:blip r:embed="rId2"/>
                <a:stretch>
                  <a:fillRect/>
                </a:stretch>
              </a:blipFill>
            </p:spPr>
            <p:txBody>
              <a:bodyPr/>
              <a:lstStyle/>
              <a:p>
                <a:r>
                  <a:rPr lang="en-US">
                    <a:noFill/>
                  </a:rPr>
                  <a:t> </a:t>
                </a:r>
              </a:p>
            </p:txBody>
          </p:sp>
        </mc:Fallback>
      </mc:AlternateContent>
      <p:sp>
        <p:nvSpPr>
          <p:cNvPr id="2" name="Title 1">
            <a:extLst>
              <a:ext uri="{FF2B5EF4-FFF2-40B4-BE49-F238E27FC236}">
                <a16:creationId xmlns:a16="http://schemas.microsoft.com/office/drawing/2014/main" id="{C15CBA5B-5846-F0DB-3370-2947D9E7A8F0}"/>
              </a:ext>
            </a:extLst>
          </p:cNvPr>
          <p:cNvSpPr>
            <a:spLocks noGrp="1"/>
          </p:cNvSpPr>
          <p:nvPr>
            <p:ph type="title"/>
          </p:nvPr>
        </p:nvSpPr>
        <p:spPr/>
        <p:txBody>
          <a:bodyPr/>
          <a:lstStyle/>
          <a:p>
            <a:r>
              <a:rPr lang="en-US" dirty="0"/>
              <a:t>Generalizing patterns with arguments</a:t>
            </a:r>
          </a:p>
        </p:txBody>
      </p:sp>
      <p:sp>
        <p:nvSpPr>
          <p:cNvPr id="3" name="Content Placeholder 2">
            <a:extLst>
              <a:ext uri="{FF2B5EF4-FFF2-40B4-BE49-F238E27FC236}">
                <a16:creationId xmlns:a16="http://schemas.microsoft.com/office/drawing/2014/main" id="{8F27264D-4541-BEE7-947A-1DD26576A24C}"/>
              </a:ext>
            </a:extLst>
          </p:cNvPr>
          <p:cNvSpPr>
            <a:spLocks noGrp="1"/>
          </p:cNvSpPr>
          <p:nvPr>
            <p:ph idx="1"/>
          </p:nvPr>
        </p:nvSpPr>
        <p:spPr>
          <a:xfrm>
            <a:off x="677334" y="1930401"/>
            <a:ext cx="8596668" cy="498474"/>
          </a:xfrm>
        </p:spPr>
        <p:txBody>
          <a:bodyPr/>
          <a:lstStyle/>
          <a:p>
            <a:r>
              <a:rPr lang="en-US" dirty="0"/>
              <a:t>Geometric shapes have similar area formulas.</a:t>
            </a:r>
          </a:p>
        </p:txBody>
      </p:sp>
      <p:sp>
        <p:nvSpPr>
          <p:cNvPr id="11" name="TextBox 10">
            <a:extLst>
              <a:ext uri="{FF2B5EF4-FFF2-40B4-BE49-F238E27FC236}">
                <a16:creationId xmlns:a16="http://schemas.microsoft.com/office/drawing/2014/main" id="{BD92690E-0F6B-3193-1E49-80C4EDEE2939}"/>
              </a:ext>
            </a:extLst>
          </p:cNvPr>
          <p:cNvSpPr txBox="1"/>
          <p:nvPr/>
        </p:nvSpPr>
        <p:spPr>
          <a:xfrm>
            <a:off x="1285875" y="3162449"/>
            <a:ext cx="1043876"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Trebuchet MS" panose="020B0603020202020204"/>
                <a:ea typeface="+mn-ea"/>
                <a:cs typeface="+mn-cs"/>
              </a:rPr>
              <a:t>Shape</a:t>
            </a:r>
          </a:p>
        </p:txBody>
      </p:sp>
      <p:sp>
        <p:nvSpPr>
          <p:cNvPr id="12" name="TextBox 11">
            <a:extLst>
              <a:ext uri="{FF2B5EF4-FFF2-40B4-BE49-F238E27FC236}">
                <a16:creationId xmlns:a16="http://schemas.microsoft.com/office/drawing/2014/main" id="{702FC7EE-9EAC-4AB5-664D-8984122C0C6D}"/>
              </a:ext>
            </a:extLst>
          </p:cNvPr>
          <p:cNvSpPr txBox="1"/>
          <p:nvPr/>
        </p:nvSpPr>
        <p:spPr>
          <a:xfrm>
            <a:off x="1285875" y="4971751"/>
            <a:ext cx="851515"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Trebuchet MS" panose="020B0603020202020204"/>
                <a:ea typeface="+mn-ea"/>
                <a:cs typeface="+mn-cs"/>
              </a:rPr>
              <a:t>Area</a:t>
            </a:r>
          </a:p>
        </p:txBody>
      </p:sp>
      <p:pic>
        <p:nvPicPr>
          <p:cNvPr id="7" name="Picture 6" descr="A picture containing text, rectangle, white, screenshot&#10;&#10;Description automatically generated">
            <a:extLst>
              <a:ext uri="{FF2B5EF4-FFF2-40B4-BE49-F238E27FC236}">
                <a16:creationId xmlns:a16="http://schemas.microsoft.com/office/drawing/2014/main" id="{E15CAA14-2E02-4053-FFDB-54F6AC663E0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85018" y="2655094"/>
            <a:ext cx="1485900" cy="1476375"/>
          </a:xfrm>
          <a:prstGeom prst="rect">
            <a:avLst/>
          </a:prstGeom>
        </p:spPr>
      </p:pic>
      <mc:AlternateContent xmlns:mc="http://schemas.openxmlformats.org/markup-compatibility/2006" xmlns:a14="http://schemas.microsoft.com/office/drawing/2010/main">
        <mc:Choice Requires="a14">
          <p:sp>
            <p:nvSpPr>
              <p:cNvPr id="13" name="TextBox 12">
                <a:extLst>
                  <a:ext uri="{FF2B5EF4-FFF2-40B4-BE49-F238E27FC236}">
                    <a16:creationId xmlns:a16="http://schemas.microsoft.com/office/drawing/2014/main" id="{9AF19A03-21E0-E9E7-F5E7-BFB328BD4D7B}"/>
                  </a:ext>
                </a:extLst>
              </p:cNvPr>
              <p:cNvSpPr txBox="1"/>
              <p:nvPr/>
            </p:nvSpPr>
            <p:spPr>
              <a:xfrm>
                <a:off x="3758966" y="4956362"/>
                <a:ext cx="1138004" cy="492443"/>
              </a:xfrm>
              <a:prstGeom prst="rect">
                <a:avLst/>
              </a:prstGeom>
              <a:noFill/>
            </p:spPr>
            <p:txBody>
              <a:bodyPr wrap="none" lIns="0" tIns="0" rIns="0" bIns="0"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0" lang="en-US" sz="3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m:t>
                      </m:r>
                      <m:sSup>
                        <m:sSupPr>
                          <m:ctrlPr>
                            <a:rPr kumimoji="0" lang="en-US" sz="3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pPr>
                        <m:e>
                          <m:r>
                            <a:rPr kumimoji="0" lang="en-US" sz="3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𝑟</m:t>
                          </m:r>
                        </m:e>
                        <m:sup>
                          <m:r>
                            <a:rPr kumimoji="0" lang="en-US" sz="3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2</m:t>
                          </m:r>
                        </m:sup>
                      </m:sSup>
                    </m:oMath>
                  </m:oMathPara>
                </a14:m>
                <a:endParaRPr kumimoji="0" lang="en-US" sz="3200" b="0" i="0" u="none" strike="noStrike" kern="1200" cap="none" spc="0" normalizeH="0" baseline="0" noProof="0" dirty="0">
                  <a:ln>
                    <a:noFill/>
                  </a:ln>
                  <a:solidFill>
                    <a:prstClr val="black"/>
                  </a:solidFill>
                  <a:effectLst/>
                  <a:uLnTx/>
                  <a:uFillTx/>
                  <a:latin typeface="Trebuchet MS" panose="020B0603020202020204"/>
                  <a:ea typeface="+mn-ea"/>
                  <a:cs typeface="+mn-cs"/>
                </a:endParaRPr>
              </a:p>
            </p:txBody>
          </p:sp>
        </mc:Choice>
        <mc:Fallback xmlns="">
          <p:sp>
            <p:nvSpPr>
              <p:cNvPr id="13" name="TextBox 12">
                <a:extLst>
                  <a:ext uri="{FF2B5EF4-FFF2-40B4-BE49-F238E27FC236}">
                    <a16:creationId xmlns:a16="http://schemas.microsoft.com/office/drawing/2014/main" id="{9AF19A03-21E0-E9E7-F5E7-BFB328BD4D7B}"/>
                  </a:ext>
                </a:extLst>
              </p:cNvPr>
              <p:cNvSpPr txBox="1">
                <a:spLocks noRot="1" noChangeAspect="1" noMove="1" noResize="1" noEditPoints="1" noAdjustHandles="1" noChangeArrowheads="1" noChangeShapeType="1" noTextEdit="1"/>
              </p:cNvSpPr>
              <p:nvPr/>
            </p:nvSpPr>
            <p:spPr>
              <a:xfrm>
                <a:off x="3758966" y="4956362"/>
                <a:ext cx="1138004" cy="492443"/>
              </a:xfrm>
              <a:prstGeom prst="rect">
                <a:avLst/>
              </a:prstGeom>
              <a:blipFill>
                <a:blip r:embed="rId4"/>
                <a:stretch>
                  <a:fillRect/>
                </a:stretch>
              </a:blipFill>
            </p:spPr>
            <p:txBody>
              <a:bodyPr/>
              <a:lstStyle/>
              <a:p>
                <a:r>
                  <a:rPr lang="en-US">
                    <a:noFill/>
                  </a:rPr>
                  <a:t> </a:t>
                </a:r>
              </a:p>
            </p:txBody>
          </p:sp>
        </mc:Fallback>
      </mc:AlternateContent>
      <p:pic>
        <p:nvPicPr>
          <p:cNvPr id="5" name="Picture 4" descr="A picture containing circle&#10;&#10;Description automatically generated">
            <a:extLst>
              <a:ext uri="{FF2B5EF4-FFF2-40B4-BE49-F238E27FC236}">
                <a16:creationId xmlns:a16="http://schemas.microsoft.com/office/drawing/2014/main" id="{A09955F6-B571-1813-AF94-BDD653579D6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500717" y="2640806"/>
            <a:ext cx="1533525" cy="1504950"/>
          </a:xfrm>
          <a:prstGeom prst="rect">
            <a:avLst/>
          </a:prstGeom>
        </p:spPr>
      </p:pic>
      <p:pic>
        <p:nvPicPr>
          <p:cNvPr id="9" name="Picture 8" descr="A hexagon with a letter r&#10;&#10;Description automatically generated with medium confidence">
            <a:extLst>
              <a:ext uri="{FF2B5EF4-FFF2-40B4-BE49-F238E27FC236}">
                <a16:creationId xmlns:a16="http://schemas.microsoft.com/office/drawing/2014/main" id="{8819233A-95B5-ACDD-EF95-8070148F6B52}"/>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614853" y="2645569"/>
            <a:ext cx="1333500" cy="1495425"/>
          </a:xfrm>
          <a:prstGeom prst="rect">
            <a:avLst/>
          </a:prstGeom>
        </p:spPr>
      </p:pic>
      <mc:AlternateContent xmlns:mc="http://schemas.openxmlformats.org/markup-compatibility/2006" xmlns:a14="http://schemas.microsoft.com/office/drawing/2010/main">
        <mc:Choice Requires="a14">
          <p:sp>
            <p:nvSpPr>
              <p:cNvPr id="15" name="TextBox 14">
                <a:extLst>
                  <a:ext uri="{FF2B5EF4-FFF2-40B4-BE49-F238E27FC236}">
                    <a16:creationId xmlns:a16="http://schemas.microsoft.com/office/drawing/2014/main" id="{A32523C8-050A-6B92-E5A4-F10F90BCCC30}"/>
                  </a:ext>
                </a:extLst>
              </p:cNvPr>
              <p:cNvSpPr txBox="1"/>
              <p:nvPr/>
            </p:nvSpPr>
            <p:spPr>
              <a:xfrm>
                <a:off x="7464040" y="4686192"/>
                <a:ext cx="1635127" cy="1032783"/>
              </a:xfrm>
              <a:prstGeom prst="rect">
                <a:avLst/>
              </a:prstGeom>
              <a:noFill/>
            </p:spPr>
            <p:txBody>
              <a:bodyPr wrap="none" lIns="0" tIns="0" rIns="0" bIns="0"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f>
                        <m:fPr>
                          <m:ctrlPr>
                            <a:rPr kumimoji="0" lang="en-US" sz="3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fPr>
                        <m:num>
                          <m:r>
                            <a:rPr kumimoji="0" lang="en-US" sz="3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3</m:t>
                          </m:r>
                          <m:rad>
                            <m:radPr>
                              <m:degHide m:val="on"/>
                              <m:ctrlPr>
                                <a:rPr kumimoji="0" lang="en-US" sz="3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radPr>
                            <m:deg/>
                            <m:e>
                              <m:r>
                                <a:rPr kumimoji="0" lang="en-US" sz="3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3</m:t>
                              </m:r>
                            </m:e>
                          </m:rad>
                        </m:num>
                        <m:den>
                          <m:r>
                            <a:rPr kumimoji="0" lang="en-US" sz="3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2</m:t>
                          </m:r>
                        </m:den>
                      </m:f>
                      <m:r>
                        <a:rPr kumimoji="0" lang="en-US" sz="3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m:t>
                      </m:r>
                      <m:sSup>
                        <m:sSupPr>
                          <m:ctrlPr>
                            <a:rPr kumimoji="0" lang="en-US" sz="3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SupPr>
                        <m:e>
                          <m:r>
                            <a:rPr kumimoji="0" lang="en-US" sz="3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𝑟</m:t>
                          </m:r>
                        </m:e>
                        <m:sup>
                          <m:r>
                            <a:rPr kumimoji="0" lang="en-US" sz="3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2</m:t>
                          </m:r>
                        </m:sup>
                      </m:sSup>
                    </m:oMath>
                  </m:oMathPara>
                </a14:m>
                <a:endParaRPr kumimoji="0" lang="en-US" sz="3200" b="0" i="0" u="none" strike="noStrike" kern="1200" cap="none" spc="0" normalizeH="0" baseline="0" noProof="0" dirty="0">
                  <a:ln>
                    <a:noFill/>
                  </a:ln>
                  <a:solidFill>
                    <a:prstClr val="black"/>
                  </a:solidFill>
                  <a:effectLst/>
                  <a:uLnTx/>
                  <a:uFillTx/>
                  <a:latin typeface="Trebuchet MS" panose="020B0603020202020204"/>
                  <a:ea typeface="+mn-ea"/>
                  <a:cs typeface="+mn-cs"/>
                </a:endParaRPr>
              </a:p>
            </p:txBody>
          </p:sp>
        </mc:Choice>
        <mc:Fallback xmlns="">
          <p:sp>
            <p:nvSpPr>
              <p:cNvPr id="15" name="TextBox 14">
                <a:extLst>
                  <a:ext uri="{FF2B5EF4-FFF2-40B4-BE49-F238E27FC236}">
                    <a16:creationId xmlns:a16="http://schemas.microsoft.com/office/drawing/2014/main" id="{A32523C8-050A-6B92-E5A4-F10F90BCCC30}"/>
                  </a:ext>
                </a:extLst>
              </p:cNvPr>
              <p:cNvSpPr txBox="1">
                <a:spLocks noRot="1" noChangeAspect="1" noMove="1" noResize="1" noEditPoints="1" noAdjustHandles="1" noChangeArrowheads="1" noChangeShapeType="1" noTextEdit="1"/>
              </p:cNvSpPr>
              <p:nvPr/>
            </p:nvSpPr>
            <p:spPr>
              <a:xfrm>
                <a:off x="7464040" y="4686192"/>
                <a:ext cx="1635127" cy="1032783"/>
              </a:xfrm>
              <a:prstGeom prst="rect">
                <a:avLst/>
              </a:prstGeom>
              <a:blipFill>
                <a:blip r:embed="rId7"/>
                <a:stretch>
                  <a:fillRect/>
                </a:stretch>
              </a:blipFill>
            </p:spPr>
            <p:txBody>
              <a:bodyPr/>
              <a:lstStyle/>
              <a:p>
                <a:r>
                  <a:rPr lang="en-US">
                    <a:noFill/>
                  </a:rPr>
                  <a:t> </a:t>
                </a:r>
              </a:p>
            </p:txBody>
          </p:sp>
        </mc:Fallback>
      </mc:AlternateContent>
      <p:cxnSp>
        <p:nvCxnSpPr>
          <p:cNvPr id="20" name="Straight Connector 19">
            <a:extLst>
              <a:ext uri="{FF2B5EF4-FFF2-40B4-BE49-F238E27FC236}">
                <a16:creationId xmlns:a16="http://schemas.microsoft.com/office/drawing/2014/main" id="{3DCA2AFA-ABF2-057A-1495-DF2F9138FBED}"/>
              </a:ext>
            </a:extLst>
          </p:cNvPr>
          <p:cNvCxnSpPr/>
          <p:nvPr/>
        </p:nvCxnSpPr>
        <p:spPr>
          <a:xfrm>
            <a:off x="1066800" y="4495800"/>
            <a:ext cx="8401050" cy="0"/>
          </a:xfrm>
          <a:prstGeom prst="line">
            <a:avLst/>
          </a:prstGeom>
          <a:ln w="19050"/>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0650672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D78C52-E0D7-6487-34E4-E829EA1A4A14}"/>
              </a:ext>
            </a:extLst>
          </p:cNvPr>
          <p:cNvSpPr>
            <a:spLocks noGrp="1"/>
          </p:cNvSpPr>
          <p:nvPr>
            <p:ph type="title"/>
          </p:nvPr>
        </p:nvSpPr>
        <p:spPr/>
        <p:txBody>
          <a:bodyPr/>
          <a:lstStyle/>
          <a:p>
            <a:r>
              <a:rPr lang="en-US" dirty="0"/>
              <a:t>A non-generalized approach</a:t>
            </a:r>
          </a:p>
        </p:txBody>
      </p:sp>
      <p:sp>
        <p:nvSpPr>
          <p:cNvPr id="3" name="Content Placeholder 2">
            <a:extLst>
              <a:ext uri="{FF2B5EF4-FFF2-40B4-BE49-F238E27FC236}">
                <a16:creationId xmlns:a16="http://schemas.microsoft.com/office/drawing/2014/main" id="{947B884C-1F91-FCD8-AD4E-7D5F2213B1FB}"/>
              </a:ext>
            </a:extLst>
          </p:cNvPr>
          <p:cNvSpPr>
            <a:spLocks noGrp="1"/>
          </p:cNvSpPr>
          <p:nvPr>
            <p:ph idx="1"/>
          </p:nvPr>
        </p:nvSpPr>
        <p:spPr>
          <a:xfrm>
            <a:off x="677334" y="4927601"/>
            <a:ext cx="8596668" cy="1113762"/>
          </a:xfrm>
        </p:spPr>
        <p:txBody>
          <a:bodyPr/>
          <a:lstStyle/>
          <a:p>
            <a:r>
              <a:rPr lang="en-US" dirty="0"/>
              <a:t>How can we generalize the common structure?</a:t>
            </a:r>
          </a:p>
        </p:txBody>
      </p:sp>
      <p:sp>
        <p:nvSpPr>
          <p:cNvPr id="4" name="TextBox 3">
            <a:extLst>
              <a:ext uri="{FF2B5EF4-FFF2-40B4-BE49-F238E27FC236}">
                <a16:creationId xmlns:a16="http://schemas.microsoft.com/office/drawing/2014/main" id="{E729CC30-5869-EAAC-FD41-683909F0698A}"/>
              </a:ext>
            </a:extLst>
          </p:cNvPr>
          <p:cNvSpPr txBox="1"/>
          <p:nvPr/>
        </p:nvSpPr>
        <p:spPr>
          <a:xfrm>
            <a:off x="1028700" y="1930399"/>
            <a:ext cx="7846011" cy="286232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from math import pi, sqrt</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def area_square(r):</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return r * r</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def area_circle(r):</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return r * r * pi</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def area_hexagon(r):</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return r * r * (3 * sqrt(3) / 2)</a:t>
            </a: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p:txBody>
      </p:sp>
    </p:spTree>
    <p:extLst>
      <p:ext uri="{BB962C8B-B14F-4D97-AF65-F5344CB8AC3E}">
        <p14:creationId xmlns:p14="http://schemas.microsoft.com/office/powerpoint/2010/main" val="30188080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992ECF5-54A3-EE9F-EEB9-CBBB40F06BEB}"/>
              </a:ext>
            </a:extLst>
          </p:cNvPr>
          <p:cNvSpPr>
            <a:spLocks noGrp="1"/>
          </p:cNvSpPr>
          <p:nvPr>
            <p:ph type="title"/>
          </p:nvPr>
        </p:nvSpPr>
        <p:spPr/>
        <p:txBody>
          <a:bodyPr/>
          <a:lstStyle/>
          <a:p>
            <a:r>
              <a:rPr lang="en-US" dirty="0"/>
              <a:t>Libraries</a:t>
            </a:r>
          </a:p>
        </p:txBody>
      </p:sp>
      <p:sp>
        <p:nvSpPr>
          <p:cNvPr id="5" name="Text Placeholder 4">
            <a:extLst>
              <a:ext uri="{FF2B5EF4-FFF2-40B4-BE49-F238E27FC236}">
                <a16:creationId xmlns:a16="http://schemas.microsoft.com/office/drawing/2014/main" id="{40325A20-EDB6-99BE-5645-8672FD56FC04}"/>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72706354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5AFE60C-819E-B3B0-CA2D-A53FEE7E23DF}"/>
              </a:ext>
            </a:extLst>
          </p:cNvPr>
          <p:cNvSpPr>
            <a:spLocks noGrp="1"/>
          </p:cNvSpPr>
          <p:nvPr>
            <p:ph type="title"/>
          </p:nvPr>
        </p:nvSpPr>
        <p:spPr/>
        <p:txBody>
          <a:bodyPr/>
          <a:lstStyle/>
          <a:p>
            <a:r>
              <a:rPr lang="en-US" dirty="0"/>
              <a:t>Generalized area function</a:t>
            </a:r>
          </a:p>
        </p:txBody>
      </p:sp>
      <p:sp>
        <p:nvSpPr>
          <p:cNvPr id="5" name="TextBox 4">
            <a:extLst>
              <a:ext uri="{FF2B5EF4-FFF2-40B4-BE49-F238E27FC236}">
                <a16:creationId xmlns:a16="http://schemas.microsoft.com/office/drawing/2014/main" id="{8F547944-1177-18F2-AE41-E9961CB3AF3A}"/>
              </a:ext>
            </a:extLst>
          </p:cNvPr>
          <p:cNvSpPr txBox="1"/>
          <p:nvPr/>
        </p:nvSpPr>
        <p:spPr>
          <a:xfrm>
            <a:off x="677334" y="1930399"/>
            <a:ext cx="8876241" cy="4524315"/>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from math import pi, sqrt</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def area(r, shape_constant):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"""Return the area of a shape from length measurement R."""</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if r &lt; 0:</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return 0</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return r * r * shape_constant</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def area_square(r):</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return area(r, 1)</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def area_circle(r):</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return area(r, pi)</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def area_hexagon(r):</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return area(r, 3 * sqrt(3) / 2)</a:t>
            </a: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p:txBody>
      </p:sp>
    </p:spTree>
    <p:extLst>
      <p:ext uri="{BB962C8B-B14F-4D97-AF65-F5344CB8AC3E}">
        <p14:creationId xmlns:p14="http://schemas.microsoft.com/office/powerpoint/2010/main" val="324625756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41C524-5B43-22A4-B782-504E4FDD3331}"/>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34878C19-5046-38BA-95AB-39048E3F19B4}"/>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20960621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DB45D64D-6690-5935-3CF2-2985CFE37F93}"/>
              </a:ext>
            </a:extLst>
          </p:cNvPr>
          <p:cNvSpPr>
            <a:spLocks noGrp="1"/>
          </p:cNvSpPr>
          <p:nvPr>
            <p:ph type="title"/>
          </p:nvPr>
        </p:nvSpPr>
        <p:spPr/>
        <p:txBody>
          <a:bodyPr/>
          <a:lstStyle/>
          <a:p>
            <a:r>
              <a:rPr lang="en-US" dirty="0"/>
              <a:t>Names</a:t>
            </a:r>
          </a:p>
        </p:txBody>
      </p:sp>
      <p:sp>
        <p:nvSpPr>
          <p:cNvPr id="7" name="Text Placeholder 6">
            <a:extLst>
              <a:ext uri="{FF2B5EF4-FFF2-40B4-BE49-F238E27FC236}">
                <a16:creationId xmlns:a16="http://schemas.microsoft.com/office/drawing/2014/main" id="{FD73D423-851F-D35F-DD23-EC65A637E0EC}"/>
              </a:ext>
            </a:extLst>
          </p:cNvPr>
          <p:cNvSpPr>
            <a:spLocks noGrp="1"/>
          </p:cNvSpPr>
          <p:nvPr>
            <p:ph type="body" idx="1"/>
          </p:nvPr>
        </p:nvSpPr>
        <p:spPr/>
        <p:txBody>
          <a:bodyPr/>
          <a:lstStyle/>
          <a:p>
            <a:r>
              <a:rPr lang="en-US" dirty="0"/>
              <a:t>There are only two hard things in Computer Science: cache invalidation and naming things. --Phil </a:t>
            </a:r>
            <a:r>
              <a:rPr lang="en-US" dirty="0" err="1"/>
              <a:t>Karlton</a:t>
            </a:r>
            <a:endParaRPr lang="en-US" dirty="0"/>
          </a:p>
        </p:txBody>
      </p:sp>
    </p:spTree>
    <p:extLst>
      <p:ext uri="{BB962C8B-B14F-4D97-AF65-F5344CB8AC3E}">
        <p14:creationId xmlns:p14="http://schemas.microsoft.com/office/powerpoint/2010/main" val="12188449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0E9F19-CC7D-39CB-50B5-CDEF2064BC51}"/>
              </a:ext>
            </a:extLst>
          </p:cNvPr>
          <p:cNvSpPr>
            <a:spLocks noGrp="1"/>
          </p:cNvSpPr>
          <p:nvPr>
            <p:ph type="title"/>
          </p:nvPr>
        </p:nvSpPr>
        <p:spPr/>
        <p:txBody>
          <a:bodyPr/>
          <a:lstStyle/>
          <a:p>
            <a:r>
              <a:rPr lang="en-US" dirty="0"/>
              <a:t>Choosing names</a:t>
            </a:r>
          </a:p>
        </p:txBody>
      </p:sp>
      <p:sp>
        <p:nvSpPr>
          <p:cNvPr id="3" name="Content Placeholder 2">
            <a:extLst>
              <a:ext uri="{FF2B5EF4-FFF2-40B4-BE49-F238E27FC236}">
                <a16:creationId xmlns:a16="http://schemas.microsoft.com/office/drawing/2014/main" id="{6C9A6C3C-5D47-1FF3-CC51-5CAD1F29109A}"/>
              </a:ext>
            </a:extLst>
          </p:cNvPr>
          <p:cNvSpPr>
            <a:spLocks noGrp="1"/>
          </p:cNvSpPr>
          <p:nvPr>
            <p:ph idx="1"/>
          </p:nvPr>
        </p:nvSpPr>
        <p:spPr>
          <a:xfrm>
            <a:off x="677334" y="1930401"/>
            <a:ext cx="8596668" cy="725250"/>
          </a:xfrm>
        </p:spPr>
        <p:txBody>
          <a:bodyPr/>
          <a:lstStyle/>
          <a:p>
            <a:r>
              <a:rPr lang="en-US" dirty="0"/>
              <a:t>Names typically don’t matter for correctness, but they matter a lot for readability.</a:t>
            </a:r>
          </a:p>
        </p:txBody>
      </p:sp>
      <p:graphicFrame>
        <p:nvGraphicFramePr>
          <p:cNvPr id="4" name="Table 4">
            <a:extLst>
              <a:ext uri="{FF2B5EF4-FFF2-40B4-BE49-F238E27FC236}">
                <a16:creationId xmlns:a16="http://schemas.microsoft.com/office/drawing/2014/main" id="{4C218E72-1EBD-0049-361C-6591394EBC62}"/>
              </a:ext>
            </a:extLst>
          </p:cNvPr>
          <p:cNvGraphicFramePr>
            <a:graphicFrameLocks noGrp="1"/>
          </p:cNvGraphicFramePr>
          <p:nvPr/>
        </p:nvGraphicFramePr>
        <p:xfrm>
          <a:off x="1053470" y="2733291"/>
          <a:ext cx="5042530" cy="3657600"/>
        </p:xfrm>
        <a:graphic>
          <a:graphicData uri="http://schemas.openxmlformats.org/drawingml/2006/table">
            <a:tbl>
              <a:tblPr firstRow="1" bandRow="1">
                <a:tableStyleId>{6E25E649-3F16-4E02-A733-19D2CDBF48F0}</a:tableStyleId>
              </a:tblPr>
              <a:tblGrid>
                <a:gridCol w="2521265">
                  <a:extLst>
                    <a:ext uri="{9D8B030D-6E8A-4147-A177-3AD203B41FA5}">
                      <a16:colId xmlns:a16="http://schemas.microsoft.com/office/drawing/2014/main" val="1758897334"/>
                    </a:ext>
                  </a:extLst>
                </a:gridCol>
                <a:gridCol w="2521265">
                  <a:extLst>
                    <a:ext uri="{9D8B030D-6E8A-4147-A177-3AD203B41FA5}">
                      <a16:colId xmlns:a16="http://schemas.microsoft.com/office/drawing/2014/main" val="167690914"/>
                    </a:ext>
                  </a:extLst>
                </a:gridCol>
              </a:tblGrid>
              <a:tr h="0">
                <a:tc>
                  <a:txBody>
                    <a:bodyPr/>
                    <a:lstStyle/>
                    <a:p>
                      <a:r>
                        <a:rPr lang="en-US" sz="2400" dirty="0"/>
                        <a:t>From 😟</a:t>
                      </a:r>
                    </a:p>
                  </a:txBody>
                  <a:tcPr marT="182880" marB="182880"/>
                </a:tc>
                <a:tc>
                  <a:txBody>
                    <a:bodyPr/>
                    <a:lstStyle/>
                    <a:p>
                      <a:r>
                        <a:rPr lang="en-US" sz="2400" dirty="0"/>
                        <a:t>To 🤩</a:t>
                      </a:r>
                    </a:p>
                  </a:txBody>
                  <a:tcPr marT="182880" marB="182880"/>
                </a:tc>
                <a:extLst>
                  <a:ext uri="{0D108BD9-81ED-4DB2-BD59-A6C34878D82A}">
                    <a16:rowId xmlns:a16="http://schemas.microsoft.com/office/drawing/2014/main" val="3936966368"/>
                  </a:ext>
                </a:extLst>
              </a:tr>
              <a:tr h="0">
                <a:tc>
                  <a:txBody>
                    <a:bodyPr/>
                    <a:lstStyle/>
                    <a:p>
                      <a:r>
                        <a:rPr lang="en-US" sz="2400" dirty="0" err="1"/>
                        <a:t>true_false</a:t>
                      </a:r>
                      <a:endParaRPr lang="en-US" sz="2400" dirty="0"/>
                    </a:p>
                  </a:txBody>
                  <a:tcPr marT="182880" marB="182880"/>
                </a:tc>
                <a:tc>
                  <a:txBody>
                    <a:bodyPr/>
                    <a:lstStyle/>
                    <a:p>
                      <a:r>
                        <a:rPr lang="en-US" sz="2400" dirty="0" err="1"/>
                        <a:t>is_green</a:t>
                      </a:r>
                      <a:endParaRPr lang="en-US" sz="2400" dirty="0"/>
                    </a:p>
                  </a:txBody>
                  <a:tcPr marT="182880" marB="182880"/>
                </a:tc>
                <a:extLst>
                  <a:ext uri="{0D108BD9-81ED-4DB2-BD59-A6C34878D82A}">
                    <a16:rowId xmlns:a16="http://schemas.microsoft.com/office/drawing/2014/main" val="1013136550"/>
                  </a:ext>
                </a:extLst>
              </a:tr>
              <a:tr h="0">
                <a:tc>
                  <a:txBody>
                    <a:bodyPr/>
                    <a:lstStyle/>
                    <a:p>
                      <a:r>
                        <a:rPr lang="en-US" sz="2400" dirty="0"/>
                        <a:t>r</a:t>
                      </a:r>
                    </a:p>
                  </a:txBody>
                  <a:tcPr marT="182880" marB="182880"/>
                </a:tc>
                <a:tc>
                  <a:txBody>
                    <a:bodyPr/>
                    <a:lstStyle/>
                    <a:p>
                      <a:r>
                        <a:rPr lang="en-US" sz="2400" dirty="0"/>
                        <a:t>red</a:t>
                      </a:r>
                    </a:p>
                  </a:txBody>
                  <a:tcPr marT="182880" marB="182880"/>
                </a:tc>
                <a:extLst>
                  <a:ext uri="{0D108BD9-81ED-4DB2-BD59-A6C34878D82A}">
                    <a16:rowId xmlns:a16="http://schemas.microsoft.com/office/drawing/2014/main" val="3099930814"/>
                  </a:ext>
                </a:extLst>
              </a:tr>
              <a:tr h="0">
                <a:tc>
                  <a:txBody>
                    <a:bodyPr/>
                    <a:lstStyle/>
                    <a:p>
                      <a:r>
                        <a:rPr lang="en-US" sz="2400" dirty="0"/>
                        <a:t>helper</a:t>
                      </a:r>
                    </a:p>
                  </a:txBody>
                  <a:tcPr marT="182880" marB="182880"/>
                </a:tc>
                <a:tc>
                  <a:txBody>
                    <a:bodyPr/>
                    <a:lstStyle/>
                    <a:p>
                      <a:r>
                        <a:rPr lang="en-US" sz="2400" dirty="0" err="1"/>
                        <a:t>add_border</a:t>
                      </a:r>
                      <a:endParaRPr lang="en-US" sz="2400" dirty="0"/>
                    </a:p>
                  </a:txBody>
                  <a:tcPr marT="182880" marB="182880"/>
                </a:tc>
                <a:extLst>
                  <a:ext uri="{0D108BD9-81ED-4DB2-BD59-A6C34878D82A}">
                    <a16:rowId xmlns:a16="http://schemas.microsoft.com/office/drawing/2014/main" val="4031884675"/>
                  </a:ext>
                </a:extLst>
              </a:tr>
              <a:tr h="0">
                <a:tc>
                  <a:txBody>
                    <a:bodyPr/>
                    <a:lstStyle/>
                    <a:p>
                      <a:r>
                        <a:rPr lang="en-US" sz="2400" dirty="0" err="1"/>
                        <a:t>my_int</a:t>
                      </a:r>
                      <a:endParaRPr lang="en-US" sz="2400" dirty="0"/>
                    </a:p>
                  </a:txBody>
                  <a:tcPr marT="182880" marB="182880"/>
                </a:tc>
                <a:tc>
                  <a:txBody>
                    <a:bodyPr/>
                    <a:lstStyle/>
                    <a:p>
                      <a:r>
                        <a:rPr lang="en-US" sz="2400" dirty="0" err="1"/>
                        <a:t>border_thickness</a:t>
                      </a:r>
                      <a:endParaRPr lang="en-US" sz="2400" dirty="0"/>
                    </a:p>
                  </a:txBody>
                  <a:tcPr marT="182880" marB="182880"/>
                </a:tc>
                <a:extLst>
                  <a:ext uri="{0D108BD9-81ED-4DB2-BD59-A6C34878D82A}">
                    <a16:rowId xmlns:a16="http://schemas.microsoft.com/office/drawing/2014/main" val="1203230118"/>
                  </a:ext>
                </a:extLst>
              </a:tr>
            </a:tbl>
          </a:graphicData>
        </a:graphic>
      </p:graphicFrame>
      <p:sp>
        <p:nvSpPr>
          <p:cNvPr id="6" name="Content Placeholder 2">
            <a:extLst>
              <a:ext uri="{FF2B5EF4-FFF2-40B4-BE49-F238E27FC236}">
                <a16:creationId xmlns:a16="http://schemas.microsoft.com/office/drawing/2014/main" id="{35F3357F-CCA3-A3EF-B5D8-DF6040D5C758}"/>
              </a:ext>
            </a:extLst>
          </p:cNvPr>
          <p:cNvSpPr txBox="1">
            <a:spLocks/>
          </p:cNvSpPr>
          <p:nvPr/>
        </p:nvSpPr>
        <p:spPr>
          <a:xfrm>
            <a:off x="6313251" y="2655650"/>
            <a:ext cx="2960752" cy="3735241"/>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342900" marR="0" lvl="0" indent="-342900" algn="l" defTabSz="457200" rtl="0" eaLnBrk="1" fontAlgn="auto" latinLnBrk="0" hangingPunct="1">
              <a:lnSpc>
                <a:spcPct val="100000"/>
              </a:lnSpc>
              <a:spcBef>
                <a:spcPts val="1000"/>
              </a:spcBef>
              <a:spcAft>
                <a:spcPts val="0"/>
              </a:spcAft>
              <a:buClr>
                <a:srgbClr val="5FCBEF"/>
              </a:buClr>
              <a:buSzPct val="80000"/>
              <a:buFont typeface="Wingdings 3" charset="2"/>
              <a:buChar char=""/>
              <a:tabLst/>
              <a:defRPr/>
            </a:pPr>
            <a:r>
              <a:rPr kumimoji="0" lang="en-US" sz="20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Names should convey the meaning or purpose of the values to which they are bound.</a:t>
            </a:r>
          </a:p>
          <a:p>
            <a:pPr marL="342900" marR="0" lvl="0" indent="-342900" algn="l" defTabSz="457200" rtl="0" eaLnBrk="1" fontAlgn="auto" latinLnBrk="0" hangingPunct="1">
              <a:lnSpc>
                <a:spcPct val="100000"/>
              </a:lnSpc>
              <a:spcBef>
                <a:spcPts val="1000"/>
              </a:spcBef>
              <a:spcAft>
                <a:spcPts val="0"/>
              </a:spcAft>
              <a:buClr>
                <a:srgbClr val="5FCBEF"/>
              </a:buClr>
              <a:buSzPct val="80000"/>
              <a:buFont typeface="Wingdings 3" charset="2"/>
              <a:buChar char=""/>
              <a:tabLst/>
              <a:defRPr/>
            </a:pPr>
            <a:r>
              <a:rPr kumimoji="0" lang="en-US" sz="20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Function names typically convey their effect (</a:t>
            </a:r>
            <a:r>
              <a:rPr kumimoji="0" lang="en-US" sz="2000" b="1" i="1"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print</a:t>
            </a:r>
            <a:r>
              <a:rPr kumimoji="0" lang="en-US" sz="20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 their behavior (</a:t>
            </a:r>
            <a:r>
              <a:rPr kumimoji="0" lang="en-US" sz="2000" b="1" i="1"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triple</a:t>
            </a:r>
            <a:r>
              <a:rPr kumimoji="0" lang="en-US" sz="20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 or the value returned (</a:t>
            </a:r>
            <a:r>
              <a:rPr kumimoji="0" lang="en-US" sz="2000" b="1" i="1"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abs</a:t>
            </a:r>
            <a:r>
              <a:rPr kumimoji="0" lang="en-US" sz="20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a:t>
            </a:r>
          </a:p>
        </p:txBody>
      </p:sp>
    </p:spTree>
    <p:extLst>
      <p:ext uri="{BB962C8B-B14F-4D97-AF65-F5344CB8AC3E}">
        <p14:creationId xmlns:p14="http://schemas.microsoft.com/office/powerpoint/2010/main" val="7315140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7022E2-E85F-2433-CA9D-1F7A6081C126}"/>
              </a:ext>
            </a:extLst>
          </p:cNvPr>
          <p:cNvSpPr>
            <a:spLocks noGrp="1"/>
          </p:cNvSpPr>
          <p:nvPr>
            <p:ph type="title"/>
          </p:nvPr>
        </p:nvSpPr>
        <p:spPr/>
        <p:txBody>
          <a:bodyPr/>
          <a:lstStyle/>
          <a:p>
            <a:r>
              <a:rPr lang="en-US" dirty="0"/>
              <a:t>Parameter names</a:t>
            </a:r>
          </a:p>
        </p:txBody>
      </p:sp>
      <p:sp>
        <p:nvSpPr>
          <p:cNvPr id="3" name="Content Placeholder 2">
            <a:extLst>
              <a:ext uri="{FF2B5EF4-FFF2-40B4-BE49-F238E27FC236}">
                <a16:creationId xmlns:a16="http://schemas.microsoft.com/office/drawing/2014/main" id="{014CA4D7-38C9-5004-46A1-3F77CBD24C57}"/>
              </a:ext>
            </a:extLst>
          </p:cNvPr>
          <p:cNvSpPr>
            <a:spLocks noGrp="1"/>
          </p:cNvSpPr>
          <p:nvPr>
            <p:ph idx="1"/>
          </p:nvPr>
        </p:nvSpPr>
        <p:spPr/>
        <p:txBody>
          <a:bodyPr/>
          <a:lstStyle/>
          <a:p>
            <a:r>
              <a:rPr lang="en-US" dirty="0"/>
              <a:t>The type of value bound to a parameter name is best documented in a function's docstring.</a:t>
            </a:r>
          </a:p>
        </p:txBody>
      </p:sp>
      <p:sp>
        <p:nvSpPr>
          <p:cNvPr id="4" name="TextBox 3">
            <a:extLst>
              <a:ext uri="{FF2B5EF4-FFF2-40B4-BE49-F238E27FC236}">
                <a16:creationId xmlns:a16="http://schemas.microsoft.com/office/drawing/2014/main" id="{41B1FE7B-621E-3E49-F177-34EB0EE7F1F6}"/>
              </a:ext>
            </a:extLst>
          </p:cNvPr>
          <p:cNvSpPr txBox="1"/>
          <p:nvPr/>
        </p:nvSpPr>
        <p:spPr>
          <a:xfrm>
            <a:off x="1014778" y="2581077"/>
            <a:ext cx="8259223" cy="3416320"/>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def summation(n, f):</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"""Sums the result of applying the function F</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to each term in the sequence from 1 to N.</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N can be any integer &gt; 1, F must take a single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integer argument and return a number.</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total = 0</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k = 1</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while k &lt;= n:</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total = total + f(k)</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k = k + 1</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return total</a:t>
            </a:r>
          </a:p>
        </p:txBody>
      </p:sp>
    </p:spTree>
    <p:extLst>
      <p:ext uri="{BB962C8B-B14F-4D97-AF65-F5344CB8AC3E}">
        <p14:creationId xmlns:p14="http://schemas.microsoft.com/office/powerpoint/2010/main" val="122447871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CABB92-A1A3-DC86-F59D-BB3F3BC5CD27}"/>
              </a:ext>
            </a:extLst>
          </p:cNvPr>
          <p:cNvSpPr>
            <a:spLocks noGrp="1"/>
          </p:cNvSpPr>
          <p:nvPr>
            <p:ph type="title"/>
          </p:nvPr>
        </p:nvSpPr>
        <p:spPr/>
        <p:txBody>
          <a:bodyPr/>
          <a:lstStyle/>
          <a:p>
            <a:r>
              <a:rPr lang="en-US" dirty="0"/>
              <a:t>Which values deserve a name?</a:t>
            </a:r>
          </a:p>
        </p:txBody>
      </p:sp>
      <p:sp>
        <p:nvSpPr>
          <p:cNvPr id="3" name="Content Placeholder 2">
            <a:extLst>
              <a:ext uri="{FF2B5EF4-FFF2-40B4-BE49-F238E27FC236}">
                <a16:creationId xmlns:a16="http://schemas.microsoft.com/office/drawing/2014/main" id="{DF02472E-1638-ABB5-FB55-184AC3E43DD3}"/>
              </a:ext>
            </a:extLst>
          </p:cNvPr>
          <p:cNvSpPr>
            <a:spLocks noGrp="1"/>
          </p:cNvSpPr>
          <p:nvPr>
            <p:ph idx="1"/>
          </p:nvPr>
        </p:nvSpPr>
        <p:spPr/>
        <p:txBody>
          <a:bodyPr/>
          <a:lstStyle/>
          <a:p>
            <a:r>
              <a:rPr lang="en-US" dirty="0"/>
              <a:t>Repeated compound expressions:</a:t>
            </a:r>
          </a:p>
          <a:p>
            <a:endParaRPr lang="en-US" dirty="0"/>
          </a:p>
          <a:p>
            <a:endParaRPr lang="en-US" dirty="0"/>
          </a:p>
          <a:p>
            <a:endParaRPr lang="en-US" dirty="0"/>
          </a:p>
          <a:p>
            <a:endParaRPr lang="en-US" dirty="0"/>
          </a:p>
          <a:p>
            <a:endParaRPr lang="en-US" dirty="0"/>
          </a:p>
          <a:p>
            <a:r>
              <a:rPr lang="en-US" dirty="0"/>
              <a:t>Meaningful parts of complex expressions:</a:t>
            </a:r>
          </a:p>
          <a:p>
            <a:endParaRPr lang="en-US" dirty="0"/>
          </a:p>
        </p:txBody>
      </p:sp>
      <p:sp>
        <p:nvSpPr>
          <p:cNvPr id="4" name="TextBox 3">
            <a:extLst>
              <a:ext uri="{FF2B5EF4-FFF2-40B4-BE49-F238E27FC236}">
                <a16:creationId xmlns:a16="http://schemas.microsoft.com/office/drawing/2014/main" id="{F7C71D8B-600D-A8F1-CD16-6A91EEF82E05}"/>
              </a:ext>
            </a:extLst>
          </p:cNvPr>
          <p:cNvSpPr txBox="1"/>
          <p:nvPr/>
        </p:nvSpPr>
        <p:spPr>
          <a:xfrm>
            <a:off x="1014779" y="2347613"/>
            <a:ext cx="8259223" cy="646331"/>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if sqrt(square(a) + square(b)) &gt; 1: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x = x + sqrt(square(a) + square(b))</a:t>
            </a:r>
          </a:p>
        </p:txBody>
      </p:sp>
      <p:sp>
        <p:nvSpPr>
          <p:cNvPr id="5" name="TextBox 4">
            <a:extLst>
              <a:ext uri="{FF2B5EF4-FFF2-40B4-BE49-F238E27FC236}">
                <a16:creationId xmlns:a16="http://schemas.microsoft.com/office/drawing/2014/main" id="{87554C7F-2B0B-397C-7CE4-547F3381FFB5}"/>
              </a:ext>
            </a:extLst>
          </p:cNvPr>
          <p:cNvSpPr txBox="1"/>
          <p:nvPr/>
        </p:nvSpPr>
        <p:spPr>
          <a:xfrm>
            <a:off x="1014779" y="3402392"/>
            <a:ext cx="8259223" cy="923330"/>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it-IT"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hypotenuse = sqrt(square(a) + square(b))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it-IT"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if hypotenuse &gt; 1: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it-IT"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x = x + hypotenuse</a:t>
            </a: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p:txBody>
      </p:sp>
      <p:sp>
        <p:nvSpPr>
          <p:cNvPr id="6" name="TextBox 5">
            <a:extLst>
              <a:ext uri="{FF2B5EF4-FFF2-40B4-BE49-F238E27FC236}">
                <a16:creationId xmlns:a16="http://schemas.microsoft.com/office/drawing/2014/main" id="{7E3C34C3-0821-85C7-0E0C-95FAB7C87852}"/>
              </a:ext>
            </a:extLst>
          </p:cNvPr>
          <p:cNvSpPr txBox="1"/>
          <p:nvPr/>
        </p:nvSpPr>
        <p:spPr>
          <a:xfrm>
            <a:off x="1014779" y="4931927"/>
            <a:ext cx="8259223" cy="36933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x1 = (-b + sqrt(square(b) - 4 * a * c)) / (2 * a)</a:t>
            </a:r>
          </a:p>
        </p:txBody>
      </p:sp>
      <p:sp>
        <p:nvSpPr>
          <p:cNvPr id="7" name="TextBox 6">
            <a:extLst>
              <a:ext uri="{FF2B5EF4-FFF2-40B4-BE49-F238E27FC236}">
                <a16:creationId xmlns:a16="http://schemas.microsoft.com/office/drawing/2014/main" id="{8D05688E-4D43-F12B-B508-BCDE401F95F8}"/>
              </a:ext>
            </a:extLst>
          </p:cNvPr>
          <p:cNvSpPr txBox="1"/>
          <p:nvPr/>
        </p:nvSpPr>
        <p:spPr>
          <a:xfrm>
            <a:off x="1014779" y="5712720"/>
            <a:ext cx="8259223" cy="646331"/>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discriminant = square(b) - 4 * a * c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x1 = (-b + sqrt(discriminant)) / (2 * a)</a:t>
            </a:r>
          </a:p>
        </p:txBody>
      </p:sp>
      <p:sp>
        <p:nvSpPr>
          <p:cNvPr id="8" name="Arrow: Down 7">
            <a:extLst>
              <a:ext uri="{FF2B5EF4-FFF2-40B4-BE49-F238E27FC236}">
                <a16:creationId xmlns:a16="http://schemas.microsoft.com/office/drawing/2014/main" id="{B932E119-734E-9A65-4518-C3CC5EEFDD57}"/>
              </a:ext>
            </a:extLst>
          </p:cNvPr>
          <p:cNvSpPr/>
          <p:nvPr/>
        </p:nvSpPr>
        <p:spPr>
          <a:xfrm>
            <a:off x="4075889" y="3040830"/>
            <a:ext cx="484632" cy="361562"/>
          </a:xfrm>
          <a:prstGeom prst="downArrow">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rebuchet MS" panose="020B0603020202020204"/>
              <a:ea typeface="+mn-ea"/>
              <a:cs typeface="+mn-cs"/>
            </a:endParaRPr>
          </a:p>
        </p:txBody>
      </p:sp>
      <p:sp>
        <p:nvSpPr>
          <p:cNvPr id="9" name="Arrow: Down 8">
            <a:extLst>
              <a:ext uri="{FF2B5EF4-FFF2-40B4-BE49-F238E27FC236}">
                <a16:creationId xmlns:a16="http://schemas.microsoft.com/office/drawing/2014/main" id="{FC63733A-992F-90AD-BBE3-E83B11643530}"/>
              </a:ext>
            </a:extLst>
          </p:cNvPr>
          <p:cNvSpPr/>
          <p:nvPr/>
        </p:nvSpPr>
        <p:spPr>
          <a:xfrm>
            <a:off x="4075889" y="5356634"/>
            <a:ext cx="484632" cy="361562"/>
          </a:xfrm>
          <a:prstGeom prst="downArrow">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318434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9"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C22F5A-71B0-08E8-6EC4-110E5290250C}"/>
              </a:ext>
            </a:extLst>
          </p:cNvPr>
          <p:cNvSpPr>
            <a:spLocks noGrp="1"/>
          </p:cNvSpPr>
          <p:nvPr>
            <p:ph type="title"/>
          </p:nvPr>
        </p:nvSpPr>
        <p:spPr/>
        <p:txBody>
          <a:bodyPr/>
          <a:lstStyle/>
          <a:p>
            <a:r>
              <a:rPr lang="en-US" dirty="0"/>
              <a:t>More naming tips</a:t>
            </a:r>
          </a:p>
        </p:txBody>
      </p:sp>
      <p:sp>
        <p:nvSpPr>
          <p:cNvPr id="3" name="Content Placeholder 2">
            <a:extLst>
              <a:ext uri="{FF2B5EF4-FFF2-40B4-BE49-F238E27FC236}">
                <a16:creationId xmlns:a16="http://schemas.microsoft.com/office/drawing/2014/main" id="{A2ED8516-BE89-2628-C6B4-65B20DA714E9}"/>
              </a:ext>
            </a:extLst>
          </p:cNvPr>
          <p:cNvSpPr>
            <a:spLocks noGrp="1"/>
          </p:cNvSpPr>
          <p:nvPr>
            <p:ph idx="1"/>
          </p:nvPr>
        </p:nvSpPr>
        <p:spPr/>
        <p:txBody>
          <a:bodyPr/>
          <a:lstStyle/>
          <a:p>
            <a:r>
              <a:rPr lang="en-US" dirty="0"/>
              <a:t>Names can be short if they represent generic quantities: counts, arbitrary functions, arguments to mathematical operations, etc.</a:t>
            </a:r>
          </a:p>
          <a:p>
            <a:pPr lvl="1"/>
            <a:r>
              <a:rPr lang="en-US" dirty="0"/>
              <a:t>n, k, </a:t>
            </a:r>
            <a:r>
              <a:rPr lang="en-US" dirty="0" err="1"/>
              <a:t>i</a:t>
            </a:r>
            <a:r>
              <a:rPr lang="en-US" dirty="0"/>
              <a:t> - Usually integers</a:t>
            </a:r>
          </a:p>
          <a:p>
            <a:pPr lvl="1"/>
            <a:r>
              <a:rPr lang="en-US" dirty="0"/>
              <a:t>x, y, z - Usually real numbers or coordinates</a:t>
            </a:r>
          </a:p>
          <a:p>
            <a:pPr lvl="1"/>
            <a:r>
              <a:rPr lang="en-US" dirty="0"/>
              <a:t>f, g, h - Usually functions</a:t>
            </a:r>
          </a:p>
          <a:p>
            <a:r>
              <a:rPr lang="en-US" dirty="0"/>
              <a:t>Names can be long if they help document your code:</a:t>
            </a:r>
          </a:p>
          <a:p>
            <a:endParaRPr lang="en-US" dirty="0"/>
          </a:p>
          <a:p>
            <a:r>
              <a:rPr lang="en-US" dirty="0"/>
              <a:t>is preferable to...</a:t>
            </a:r>
          </a:p>
          <a:p>
            <a:endParaRPr lang="en-US" dirty="0"/>
          </a:p>
        </p:txBody>
      </p:sp>
      <p:sp>
        <p:nvSpPr>
          <p:cNvPr id="4" name="TextBox 3">
            <a:extLst>
              <a:ext uri="{FF2B5EF4-FFF2-40B4-BE49-F238E27FC236}">
                <a16:creationId xmlns:a16="http://schemas.microsoft.com/office/drawing/2014/main" id="{45057ED2-6EFC-33F0-FC54-A8BCAF09E622}"/>
              </a:ext>
            </a:extLst>
          </p:cNvPr>
          <p:cNvSpPr txBox="1"/>
          <p:nvPr/>
        </p:nvSpPr>
        <p:spPr>
          <a:xfrm>
            <a:off x="1001805" y="5144559"/>
            <a:ext cx="8259223" cy="646331"/>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Compute average age of students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aa = avg(a,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st</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p:txBody>
      </p:sp>
      <p:sp>
        <p:nvSpPr>
          <p:cNvPr id="5" name="TextBox 4">
            <a:extLst>
              <a:ext uri="{FF2B5EF4-FFF2-40B4-BE49-F238E27FC236}">
                <a16:creationId xmlns:a16="http://schemas.microsoft.com/office/drawing/2014/main" id="{E3D8C107-C7F3-E4FA-C164-CC2B605A305C}"/>
              </a:ext>
            </a:extLst>
          </p:cNvPr>
          <p:cNvSpPr txBox="1"/>
          <p:nvPr/>
        </p:nvSpPr>
        <p:spPr>
          <a:xfrm>
            <a:off x="1001806" y="4299630"/>
            <a:ext cx="8259223" cy="36933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average_age</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average(age, students)</a:t>
            </a:r>
          </a:p>
        </p:txBody>
      </p:sp>
    </p:spTree>
    <p:extLst>
      <p:ext uri="{BB962C8B-B14F-4D97-AF65-F5344CB8AC3E}">
        <p14:creationId xmlns:p14="http://schemas.microsoft.com/office/powerpoint/2010/main" val="8297456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898B46-0A8D-370D-E4FC-F636B8A1AE26}"/>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DF8FC0CF-6E91-AD1F-FDF2-0656DDDB65AC}"/>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58520297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682FFAB-F164-D974-0BD7-4561A9FFAF1D}"/>
              </a:ext>
            </a:extLst>
          </p:cNvPr>
          <p:cNvSpPr>
            <a:spLocks noGrp="1"/>
          </p:cNvSpPr>
          <p:nvPr>
            <p:ph type="title"/>
          </p:nvPr>
        </p:nvSpPr>
        <p:spPr/>
        <p:txBody>
          <a:bodyPr/>
          <a:lstStyle/>
          <a:p>
            <a:r>
              <a:rPr lang="en-US" dirty="0"/>
              <a:t>While loops</a:t>
            </a:r>
          </a:p>
        </p:txBody>
      </p:sp>
      <p:sp>
        <p:nvSpPr>
          <p:cNvPr id="5" name="Text Placeholder 4">
            <a:extLst>
              <a:ext uri="{FF2B5EF4-FFF2-40B4-BE49-F238E27FC236}">
                <a16:creationId xmlns:a16="http://schemas.microsoft.com/office/drawing/2014/main" id="{5CBAD2F8-0BEC-F0AD-1BC8-6121F24AE12B}"/>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63352228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2196C4B-FCF0-8EE7-6725-6EDC1E71C7EC}"/>
              </a:ext>
            </a:extLst>
          </p:cNvPr>
          <p:cNvSpPr>
            <a:spLocks noGrp="1"/>
          </p:cNvSpPr>
          <p:nvPr>
            <p:ph type="title"/>
          </p:nvPr>
        </p:nvSpPr>
        <p:spPr/>
        <p:txBody>
          <a:bodyPr/>
          <a:lstStyle/>
          <a:p>
            <a:r>
              <a:rPr lang="en-US" dirty="0"/>
              <a:t>While loops</a:t>
            </a:r>
          </a:p>
        </p:txBody>
      </p:sp>
      <p:sp>
        <p:nvSpPr>
          <p:cNvPr id="5" name="Content Placeholder 4">
            <a:extLst>
              <a:ext uri="{FF2B5EF4-FFF2-40B4-BE49-F238E27FC236}">
                <a16:creationId xmlns:a16="http://schemas.microsoft.com/office/drawing/2014/main" id="{9EAB20FD-92E5-B887-EB4A-1983D02BB1AA}"/>
              </a:ext>
            </a:extLst>
          </p:cNvPr>
          <p:cNvSpPr>
            <a:spLocks noGrp="1"/>
          </p:cNvSpPr>
          <p:nvPr>
            <p:ph idx="1"/>
          </p:nvPr>
        </p:nvSpPr>
        <p:spPr/>
        <p:txBody>
          <a:bodyPr/>
          <a:lstStyle/>
          <a:p>
            <a:r>
              <a:rPr lang="en-US" dirty="0"/>
              <a:t>The while loop syntax:</a:t>
            </a:r>
          </a:p>
          <a:p>
            <a:endParaRPr lang="en-US" dirty="0"/>
          </a:p>
          <a:p>
            <a:endParaRPr lang="en-US" dirty="0"/>
          </a:p>
          <a:p>
            <a:r>
              <a:rPr lang="en-US" dirty="0"/>
              <a:t>As long as the condition is true, the statements below it are executed.</a:t>
            </a:r>
          </a:p>
          <a:p>
            <a:endParaRPr lang="en-US" dirty="0"/>
          </a:p>
          <a:p>
            <a:endParaRPr lang="en-US" dirty="0"/>
          </a:p>
          <a:p>
            <a:endParaRPr lang="en-US" dirty="0"/>
          </a:p>
          <a:p>
            <a:r>
              <a:rPr lang="en-US" dirty="0"/>
              <a:t>The code is significantly shorter than writing all print statements, and it can easily be extended to loop for more or less iterations. </a:t>
            </a:r>
          </a:p>
        </p:txBody>
      </p:sp>
      <p:sp>
        <p:nvSpPr>
          <p:cNvPr id="6" name="TextBox 5">
            <a:extLst>
              <a:ext uri="{FF2B5EF4-FFF2-40B4-BE49-F238E27FC236}">
                <a16:creationId xmlns:a16="http://schemas.microsoft.com/office/drawing/2014/main" id="{925B2C4D-1543-ADAB-FEB8-69BF4CBEED23}"/>
              </a:ext>
            </a:extLst>
          </p:cNvPr>
          <p:cNvSpPr txBox="1"/>
          <p:nvPr/>
        </p:nvSpPr>
        <p:spPr>
          <a:xfrm>
            <a:off x="1105810" y="2276272"/>
            <a:ext cx="6631709" cy="923330"/>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while &lt;condition&gt;: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&lt;statement&gt;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&lt;statement&gt;</a:t>
            </a:r>
            <a:endPar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p:txBody>
      </p:sp>
      <p:sp>
        <p:nvSpPr>
          <p:cNvPr id="7" name="TextBox 6">
            <a:extLst>
              <a:ext uri="{FF2B5EF4-FFF2-40B4-BE49-F238E27FC236}">
                <a16:creationId xmlns:a16="http://schemas.microsoft.com/office/drawing/2014/main" id="{1A2ED44D-B509-AC34-7A0E-1FED2B0E3413}"/>
              </a:ext>
            </a:extLst>
          </p:cNvPr>
          <p:cNvSpPr txBox="1"/>
          <p:nvPr/>
        </p:nvSpPr>
        <p:spPr>
          <a:xfrm>
            <a:off x="1105810" y="3658399"/>
            <a:ext cx="6631709" cy="1200329"/>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multiplier = 1</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while</a:t>
            </a:r>
            <a:r>
              <a:rPr kumimoji="0" lang="fr-F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multiplier &lt;= 5:</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r>
              <a:rPr kumimoji="0" lang="fr-FR"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print</a:t>
            </a:r>
            <a:r>
              <a:rPr kumimoji="0" lang="fr-F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(9 * multiplier)</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multiplier += 1</a:t>
            </a:r>
            <a:endPar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p:txBody>
      </p:sp>
    </p:spTree>
    <p:extLst>
      <p:ext uri="{BB962C8B-B14F-4D97-AF65-F5344CB8AC3E}">
        <p14:creationId xmlns:p14="http://schemas.microsoft.com/office/powerpoint/2010/main" val="33954098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A8BA811-06BF-660E-7B26-F50CD39A93DE}"/>
              </a:ext>
            </a:extLst>
          </p:cNvPr>
          <p:cNvSpPr>
            <a:spLocks noGrp="1"/>
          </p:cNvSpPr>
          <p:nvPr>
            <p:ph type="title"/>
          </p:nvPr>
        </p:nvSpPr>
        <p:spPr/>
        <p:txBody>
          <a:bodyPr/>
          <a:lstStyle/>
          <a:p>
            <a:r>
              <a:rPr lang="en-US" dirty="0"/>
              <a:t>Libraries</a:t>
            </a:r>
          </a:p>
        </p:txBody>
      </p:sp>
      <p:sp>
        <p:nvSpPr>
          <p:cNvPr id="5" name="Content Placeholder 4">
            <a:extLst>
              <a:ext uri="{FF2B5EF4-FFF2-40B4-BE49-F238E27FC236}">
                <a16:creationId xmlns:a16="http://schemas.microsoft.com/office/drawing/2014/main" id="{372AB846-9EDA-9438-9111-4CFCFD10417C}"/>
              </a:ext>
            </a:extLst>
          </p:cNvPr>
          <p:cNvSpPr>
            <a:spLocks noGrp="1"/>
          </p:cNvSpPr>
          <p:nvPr>
            <p:ph idx="1"/>
          </p:nvPr>
        </p:nvSpPr>
        <p:spPr/>
        <p:txBody>
          <a:bodyPr/>
          <a:lstStyle/>
          <a:p>
            <a:r>
              <a:rPr lang="en-US" dirty="0"/>
              <a:t>At the simplest level, libraries are just code that is external to your program that you want to use</a:t>
            </a:r>
          </a:p>
          <a:p>
            <a:pPr lvl="1"/>
            <a:r>
              <a:rPr lang="en-US" dirty="0"/>
              <a:t>Code someone else wrote that does what you need</a:t>
            </a:r>
          </a:p>
          <a:p>
            <a:pPr lvl="1"/>
            <a:r>
              <a:rPr lang="en-US" dirty="0"/>
              <a:t>Code you wrote at another time that you want to reuse</a:t>
            </a:r>
          </a:p>
          <a:p>
            <a:pPr lvl="1"/>
            <a:r>
              <a:rPr lang="en-US" dirty="0"/>
              <a:t>Code you're writing now but it's too much to usably fit in a single file</a:t>
            </a:r>
          </a:p>
          <a:p>
            <a:r>
              <a:rPr lang="en-US" dirty="0"/>
              <a:t>By putting code into libraries, you only need to include the parts that you are going to use instead of having all the code in a single file.</a:t>
            </a:r>
          </a:p>
          <a:p>
            <a:r>
              <a:rPr lang="en-US" dirty="0"/>
              <a:t>In order to use the code in a library, we need to </a:t>
            </a:r>
            <a:r>
              <a:rPr lang="en-US" b="1" dirty="0"/>
              <a:t>install</a:t>
            </a:r>
            <a:r>
              <a:rPr lang="en-US" dirty="0"/>
              <a:t> and </a:t>
            </a:r>
            <a:r>
              <a:rPr lang="en-US" b="1" i="1" dirty="0"/>
              <a:t>import</a:t>
            </a:r>
            <a:r>
              <a:rPr lang="en-US" dirty="0"/>
              <a:t> it.</a:t>
            </a:r>
          </a:p>
          <a:p>
            <a:r>
              <a:rPr lang="en-US" dirty="0"/>
              <a:t>There are three different ways to import code from a library</a:t>
            </a:r>
          </a:p>
          <a:p>
            <a:pPr marL="0" indent="0">
              <a:buNone/>
            </a:pPr>
            <a:endParaRPr lang="en-US" dirty="0"/>
          </a:p>
        </p:txBody>
      </p:sp>
    </p:spTree>
    <p:extLst>
      <p:ext uri="{BB962C8B-B14F-4D97-AF65-F5344CB8AC3E}">
        <p14:creationId xmlns:p14="http://schemas.microsoft.com/office/powerpoint/2010/main" val="182741089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4027F1-7AE5-F280-1123-6EDDDEF94A70}"/>
              </a:ext>
            </a:extLst>
          </p:cNvPr>
          <p:cNvSpPr>
            <a:spLocks noGrp="1"/>
          </p:cNvSpPr>
          <p:nvPr>
            <p:ph type="title"/>
          </p:nvPr>
        </p:nvSpPr>
        <p:spPr/>
        <p:txBody>
          <a:bodyPr/>
          <a:lstStyle/>
          <a:p>
            <a:r>
              <a:rPr lang="en-US" dirty="0"/>
              <a:t>Using a counter variable</a:t>
            </a:r>
          </a:p>
        </p:txBody>
      </p:sp>
      <p:sp>
        <p:nvSpPr>
          <p:cNvPr id="3" name="Content Placeholder 2">
            <a:extLst>
              <a:ext uri="{FF2B5EF4-FFF2-40B4-BE49-F238E27FC236}">
                <a16:creationId xmlns:a16="http://schemas.microsoft.com/office/drawing/2014/main" id="{F7DDD7B0-A736-C03A-B5E7-11CD96081861}"/>
              </a:ext>
            </a:extLst>
          </p:cNvPr>
          <p:cNvSpPr>
            <a:spLocks noGrp="1"/>
          </p:cNvSpPr>
          <p:nvPr>
            <p:ph idx="1"/>
          </p:nvPr>
        </p:nvSpPr>
        <p:spPr/>
        <p:txBody>
          <a:bodyPr/>
          <a:lstStyle/>
          <a:p>
            <a:r>
              <a:rPr lang="en-US" dirty="0"/>
              <a:t>It's common to use a </a:t>
            </a:r>
            <a:r>
              <a:rPr lang="en-US" b="1" dirty="0"/>
              <a:t>counter variable </a:t>
            </a:r>
            <a:r>
              <a:rPr lang="en-US" dirty="0"/>
              <a:t>whose job is keeping track of the number of iterations. </a:t>
            </a:r>
          </a:p>
          <a:p>
            <a:endParaRPr lang="en-US" dirty="0"/>
          </a:p>
          <a:p>
            <a:endParaRPr lang="en-US" dirty="0"/>
          </a:p>
          <a:p>
            <a:endParaRPr lang="en-US" dirty="0"/>
          </a:p>
          <a:p>
            <a:endParaRPr lang="en-US" dirty="0"/>
          </a:p>
          <a:p>
            <a:r>
              <a:rPr lang="en-US" dirty="0"/>
              <a:t>The counter variable may also be involved in the loop computation:</a:t>
            </a:r>
          </a:p>
        </p:txBody>
      </p:sp>
      <p:sp>
        <p:nvSpPr>
          <p:cNvPr id="4" name="TextBox 3">
            <a:extLst>
              <a:ext uri="{FF2B5EF4-FFF2-40B4-BE49-F238E27FC236}">
                <a16:creationId xmlns:a16="http://schemas.microsoft.com/office/drawing/2014/main" id="{4123DE70-A979-6875-6BF0-C9878B44DD20}"/>
              </a:ext>
            </a:extLst>
          </p:cNvPr>
          <p:cNvSpPr txBox="1"/>
          <p:nvPr/>
        </p:nvSpPr>
        <p:spPr>
          <a:xfrm>
            <a:off x="1096082" y="2636195"/>
            <a:ext cx="6631709" cy="1477328"/>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total = 0</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counter = 0</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while counter &lt; 5:</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total += pow(2, 1)</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counter += 1</a:t>
            </a:r>
            <a:endPar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p:txBody>
      </p:sp>
      <p:sp>
        <p:nvSpPr>
          <p:cNvPr id="5" name="TextBox 4">
            <a:extLst>
              <a:ext uri="{FF2B5EF4-FFF2-40B4-BE49-F238E27FC236}">
                <a16:creationId xmlns:a16="http://schemas.microsoft.com/office/drawing/2014/main" id="{73CDF085-3213-6E5F-B83E-8896CCD14ABC}"/>
              </a:ext>
            </a:extLst>
          </p:cNvPr>
          <p:cNvSpPr txBox="1"/>
          <p:nvPr/>
        </p:nvSpPr>
        <p:spPr>
          <a:xfrm>
            <a:off x="1096082" y="4819317"/>
            <a:ext cx="6631709" cy="1477328"/>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total = 0</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counter = 0</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while counter &lt; 5:</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total += pow(2, counter)</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counter += 1</a:t>
            </a:r>
            <a:endPar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p:txBody>
      </p:sp>
    </p:spTree>
    <p:extLst>
      <p:ext uri="{BB962C8B-B14F-4D97-AF65-F5344CB8AC3E}">
        <p14:creationId xmlns:p14="http://schemas.microsoft.com/office/powerpoint/2010/main" val="419140802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4C5D17-2367-8FFF-3A00-FC9125963A49}"/>
              </a:ext>
            </a:extLst>
          </p:cNvPr>
          <p:cNvSpPr>
            <a:spLocks noGrp="1"/>
          </p:cNvSpPr>
          <p:nvPr>
            <p:ph type="title"/>
          </p:nvPr>
        </p:nvSpPr>
        <p:spPr/>
        <p:txBody>
          <a:bodyPr/>
          <a:lstStyle/>
          <a:p>
            <a:r>
              <a:rPr lang="en-US" dirty="0"/>
              <a:t>Beware infinite loops</a:t>
            </a:r>
          </a:p>
        </p:txBody>
      </p:sp>
      <p:sp>
        <p:nvSpPr>
          <p:cNvPr id="3" name="Content Placeholder 2">
            <a:extLst>
              <a:ext uri="{FF2B5EF4-FFF2-40B4-BE49-F238E27FC236}">
                <a16:creationId xmlns:a16="http://schemas.microsoft.com/office/drawing/2014/main" id="{5B8D0DA6-7C61-B67F-4839-D92F1D9B2F64}"/>
              </a:ext>
            </a:extLst>
          </p:cNvPr>
          <p:cNvSpPr>
            <a:spLocks noGrp="1"/>
          </p:cNvSpPr>
          <p:nvPr>
            <p:ph idx="1"/>
          </p:nvPr>
        </p:nvSpPr>
        <p:spPr>
          <a:xfrm>
            <a:off x="677334" y="1930400"/>
            <a:ext cx="8596668" cy="1795293"/>
          </a:xfrm>
        </p:spPr>
        <p:txBody>
          <a:bodyPr>
            <a:normAutofit/>
          </a:bodyPr>
          <a:lstStyle/>
          <a:p>
            <a:r>
              <a:rPr lang="en-US" dirty="0"/>
              <a:t>Uh oh …</a:t>
            </a:r>
          </a:p>
          <a:p>
            <a:endParaRPr lang="en-US" dirty="0"/>
          </a:p>
          <a:p>
            <a:endParaRPr lang="en-US" dirty="0"/>
          </a:p>
          <a:p>
            <a:r>
              <a:rPr lang="en-US" dirty="0"/>
              <a:t>What one line of code would fix this?</a:t>
            </a:r>
          </a:p>
        </p:txBody>
      </p:sp>
      <p:sp>
        <p:nvSpPr>
          <p:cNvPr id="4" name="TextBox 3">
            <a:extLst>
              <a:ext uri="{FF2B5EF4-FFF2-40B4-BE49-F238E27FC236}">
                <a16:creationId xmlns:a16="http://schemas.microsoft.com/office/drawing/2014/main" id="{63498437-EF09-E46A-DBDC-107939335B54}"/>
              </a:ext>
            </a:extLst>
          </p:cNvPr>
          <p:cNvSpPr txBox="1"/>
          <p:nvPr/>
        </p:nvSpPr>
        <p:spPr>
          <a:xfrm>
            <a:off x="1096082" y="2334638"/>
            <a:ext cx="6631709" cy="923330"/>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counter = 1</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while counter &lt; 5:</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total += pow(2, counter)</a:t>
            </a:r>
            <a:endPar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p:txBody>
      </p:sp>
      <p:sp>
        <p:nvSpPr>
          <p:cNvPr id="7" name="TextBox 6">
            <a:extLst>
              <a:ext uri="{FF2B5EF4-FFF2-40B4-BE49-F238E27FC236}">
                <a16:creationId xmlns:a16="http://schemas.microsoft.com/office/drawing/2014/main" id="{86FEE720-3CF0-236E-052F-8F3C9AE22C80}"/>
              </a:ext>
            </a:extLst>
          </p:cNvPr>
          <p:cNvSpPr txBox="1"/>
          <p:nvPr/>
        </p:nvSpPr>
        <p:spPr>
          <a:xfrm>
            <a:off x="1096081" y="3662206"/>
            <a:ext cx="6631709" cy="36933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counter += 1</a:t>
            </a:r>
          </a:p>
        </p:txBody>
      </p:sp>
      <p:sp>
        <p:nvSpPr>
          <p:cNvPr id="8" name="TextBox 7">
            <a:extLst>
              <a:ext uri="{FF2B5EF4-FFF2-40B4-BE49-F238E27FC236}">
                <a16:creationId xmlns:a16="http://schemas.microsoft.com/office/drawing/2014/main" id="{CA29DF4C-178E-2128-19CD-BB5FDC42EC7E}"/>
              </a:ext>
            </a:extLst>
          </p:cNvPr>
          <p:cNvSpPr txBox="1"/>
          <p:nvPr/>
        </p:nvSpPr>
        <p:spPr>
          <a:xfrm>
            <a:off x="1096081" y="4251110"/>
            <a:ext cx="6631709" cy="1200329"/>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counter = 6</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while counter &gt; 5:</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total += pow(2, counter)</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counter += 1</a:t>
            </a:r>
          </a:p>
        </p:txBody>
      </p:sp>
      <p:sp>
        <p:nvSpPr>
          <p:cNvPr id="9" name="Content Placeholder 2">
            <a:extLst>
              <a:ext uri="{FF2B5EF4-FFF2-40B4-BE49-F238E27FC236}">
                <a16:creationId xmlns:a16="http://schemas.microsoft.com/office/drawing/2014/main" id="{777C9FBD-281A-684B-CCA0-CFB00CB059E6}"/>
              </a:ext>
            </a:extLst>
          </p:cNvPr>
          <p:cNvSpPr txBox="1">
            <a:spLocks/>
          </p:cNvSpPr>
          <p:nvPr/>
        </p:nvSpPr>
        <p:spPr>
          <a:xfrm>
            <a:off x="677334" y="5451440"/>
            <a:ext cx="8596668" cy="910450"/>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342900" marR="0" lvl="0" indent="-342900" algn="l" defTabSz="457200" rtl="0" eaLnBrk="1" fontAlgn="auto" latinLnBrk="0" hangingPunct="1">
              <a:lnSpc>
                <a:spcPct val="100000"/>
              </a:lnSpc>
              <a:spcBef>
                <a:spcPts val="1000"/>
              </a:spcBef>
              <a:spcAft>
                <a:spcPts val="0"/>
              </a:spcAft>
              <a:buClr>
                <a:srgbClr val="5FCBEF"/>
              </a:buClr>
              <a:buSzPct val="80000"/>
              <a:buFont typeface="Wingdings 3" charset="2"/>
              <a:buChar char=""/>
              <a:tabLst/>
              <a:defRPr/>
            </a:pPr>
            <a:r>
              <a:rPr kumimoji="0" lang="en-US" sz="20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How do we save this code?</a:t>
            </a:r>
          </a:p>
          <a:p>
            <a:pPr marL="342900" marR="0" lvl="0" indent="-342900" algn="l" defTabSz="457200" rtl="0" eaLnBrk="1" fontAlgn="auto" latinLnBrk="0" hangingPunct="1">
              <a:lnSpc>
                <a:spcPct val="100000"/>
              </a:lnSpc>
              <a:spcBef>
                <a:spcPts val="1000"/>
              </a:spcBef>
              <a:spcAft>
                <a:spcPts val="0"/>
              </a:spcAft>
              <a:buClr>
                <a:srgbClr val="5FCBEF"/>
              </a:buClr>
              <a:buSzPct val="80000"/>
              <a:buFont typeface="Wingdings 3" charset="2"/>
              <a:buChar char=""/>
              <a:tabLst/>
              <a:defRPr/>
            </a:pPr>
            <a:r>
              <a:rPr kumimoji="0" lang="en-US" sz="20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Intentions are unclear! Change the initial value and condition?</a:t>
            </a:r>
          </a:p>
        </p:txBody>
      </p:sp>
    </p:spTree>
    <p:extLst>
      <p:ext uri="{BB962C8B-B14F-4D97-AF65-F5344CB8AC3E}">
        <p14:creationId xmlns:p14="http://schemas.microsoft.com/office/powerpoint/2010/main" val="7844863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ED68CF-ACA6-C2FB-B9E4-F0DDBBE48799}"/>
              </a:ext>
            </a:extLst>
          </p:cNvPr>
          <p:cNvSpPr>
            <a:spLocks noGrp="1"/>
          </p:cNvSpPr>
          <p:nvPr>
            <p:ph type="title"/>
          </p:nvPr>
        </p:nvSpPr>
        <p:spPr/>
        <p:txBody>
          <a:bodyPr/>
          <a:lstStyle/>
          <a:p>
            <a:r>
              <a:rPr lang="en-US" dirty="0"/>
              <a:t>Execution of loops</a:t>
            </a:r>
          </a:p>
        </p:txBody>
      </p:sp>
      <p:sp>
        <p:nvSpPr>
          <p:cNvPr id="3" name="Content Placeholder 2">
            <a:extLst>
              <a:ext uri="{FF2B5EF4-FFF2-40B4-BE49-F238E27FC236}">
                <a16:creationId xmlns:a16="http://schemas.microsoft.com/office/drawing/2014/main" id="{31839A4B-2E5C-A52E-20D5-293E3D84EE36}"/>
              </a:ext>
            </a:extLst>
          </p:cNvPr>
          <p:cNvSpPr>
            <a:spLocks noGrp="1"/>
          </p:cNvSpPr>
          <p:nvPr>
            <p:ph idx="1"/>
          </p:nvPr>
        </p:nvSpPr>
        <p:spPr/>
        <p:txBody>
          <a:bodyPr/>
          <a:lstStyle/>
          <a:p>
            <a:pPr marL="457200" indent="-457200">
              <a:buFont typeface="+mj-lt"/>
              <a:buAutoNum type="arabicPeriod"/>
            </a:pPr>
            <a:r>
              <a:rPr lang="en-US" dirty="0"/>
              <a:t>Evaluate the header’s Boolean expression.</a:t>
            </a:r>
          </a:p>
          <a:p>
            <a:pPr marL="457200" indent="-457200">
              <a:buFont typeface="+mj-lt"/>
              <a:buAutoNum type="arabicPeriod"/>
            </a:pPr>
            <a:r>
              <a:rPr lang="en-US" dirty="0"/>
              <a:t>If it is a true value, execute the suite of statements, then return to step 1.</a:t>
            </a:r>
          </a:p>
          <a:p>
            <a:pPr marL="457200" indent="-457200">
              <a:buFont typeface="+mj-lt"/>
              <a:buAutoNum type="arabicPeriod"/>
            </a:pPr>
            <a:r>
              <a:rPr lang="en-US" dirty="0"/>
              <a:t>If it is false, skip the suite and continue on the next line of code.</a:t>
            </a:r>
          </a:p>
          <a:p>
            <a:endParaRPr lang="en-US" dirty="0"/>
          </a:p>
        </p:txBody>
      </p:sp>
    </p:spTree>
    <p:extLst>
      <p:ext uri="{BB962C8B-B14F-4D97-AF65-F5344CB8AC3E}">
        <p14:creationId xmlns:p14="http://schemas.microsoft.com/office/powerpoint/2010/main" val="192519264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807F5C-DFA9-445B-16F1-A8D95D2EE361}"/>
              </a:ext>
            </a:extLst>
          </p:cNvPr>
          <p:cNvSpPr>
            <a:spLocks noGrp="1"/>
          </p:cNvSpPr>
          <p:nvPr>
            <p:ph type="title"/>
          </p:nvPr>
        </p:nvSpPr>
        <p:spPr/>
        <p:txBody>
          <a:bodyPr/>
          <a:lstStyle/>
          <a:p>
            <a:r>
              <a:rPr lang="en-US" dirty="0"/>
              <a:t>Loops in functions</a:t>
            </a:r>
          </a:p>
        </p:txBody>
      </p:sp>
      <p:sp>
        <p:nvSpPr>
          <p:cNvPr id="3" name="Content Placeholder 2">
            <a:extLst>
              <a:ext uri="{FF2B5EF4-FFF2-40B4-BE49-F238E27FC236}">
                <a16:creationId xmlns:a16="http://schemas.microsoft.com/office/drawing/2014/main" id="{23FA34B6-1CE4-913C-C3FA-D9C825C84963}"/>
              </a:ext>
            </a:extLst>
          </p:cNvPr>
          <p:cNvSpPr>
            <a:spLocks noGrp="1"/>
          </p:cNvSpPr>
          <p:nvPr>
            <p:ph idx="1"/>
          </p:nvPr>
        </p:nvSpPr>
        <p:spPr/>
        <p:txBody>
          <a:bodyPr/>
          <a:lstStyle/>
          <a:p>
            <a:r>
              <a:rPr lang="en-US" dirty="0"/>
              <a:t>A loop in a function will commonly use a parameter to determine some aspect of its repetition.</a:t>
            </a:r>
          </a:p>
        </p:txBody>
      </p:sp>
      <p:sp>
        <p:nvSpPr>
          <p:cNvPr id="4" name="TextBox 3">
            <a:extLst>
              <a:ext uri="{FF2B5EF4-FFF2-40B4-BE49-F238E27FC236}">
                <a16:creationId xmlns:a16="http://schemas.microsoft.com/office/drawing/2014/main" id="{34DEF286-4E64-327B-9318-23EB64D2A01B}"/>
              </a:ext>
            </a:extLst>
          </p:cNvPr>
          <p:cNvSpPr txBox="1"/>
          <p:nvPr/>
        </p:nvSpPr>
        <p:spPr>
          <a:xfrm>
            <a:off x="1096082" y="2636195"/>
            <a:ext cx="6631709" cy="2585323"/>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def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sum_up_squares</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(start, end):</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counter = start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total = 0</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while counter &lt;= end:</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total += pow(counter, 2)</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counter += 1</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return total</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sum_up_squares</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(1, 5)</a:t>
            </a:r>
            <a:endPar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p:txBody>
      </p:sp>
    </p:spTree>
    <p:extLst>
      <p:ext uri="{BB962C8B-B14F-4D97-AF65-F5344CB8AC3E}">
        <p14:creationId xmlns:p14="http://schemas.microsoft.com/office/powerpoint/2010/main" val="332484631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1B7AD2-BF1C-80CB-5A50-7839C2E5444E}"/>
              </a:ext>
            </a:extLst>
          </p:cNvPr>
          <p:cNvSpPr>
            <a:spLocks noGrp="1"/>
          </p:cNvSpPr>
          <p:nvPr>
            <p:ph type="title"/>
          </p:nvPr>
        </p:nvSpPr>
        <p:spPr/>
        <p:txBody>
          <a:bodyPr/>
          <a:lstStyle/>
          <a:p>
            <a:r>
              <a:rPr lang="en-US" dirty="0"/>
              <a:t>The </a:t>
            </a:r>
            <a:r>
              <a:rPr lang="en-US" b="1" i="1" dirty="0"/>
              <a:t>break</a:t>
            </a:r>
            <a:r>
              <a:rPr lang="en-US" dirty="0"/>
              <a:t> statement</a:t>
            </a:r>
          </a:p>
        </p:txBody>
      </p:sp>
      <p:sp>
        <p:nvSpPr>
          <p:cNvPr id="3" name="Content Placeholder 2">
            <a:extLst>
              <a:ext uri="{FF2B5EF4-FFF2-40B4-BE49-F238E27FC236}">
                <a16:creationId xmlns:a16="http://schemas.microsoft.com/office/drawing/2014/main" id="{E0133185-99DB-5E14-189E-29319C4FA0CF}"/>
              </a:ext>
            </a:extLst>
          </p:cNvPr>
          <p:cNvSpPr>
            <a:spLocks noGrp="1"/>
          </p:cNvSpPr>
          <p:nvPr>
            <p:ph idx="1"/>
          </p:nvPr>
        </p:nvSpPr>
        <p:spPr>
          <a:xfrm>
            <a:off x="677334" y="1930401"/>
            <a:ext cx="8596668" cy="454580"/>
          </a:xfrm>
        </p:spPr>
        <p:txBody>
          <a:bodyPr/>
          <a:lstStyle/>
          <a:p>
            <a:r>
              <a:rPr lang="en-US" dirty="0"/>
              <a:t>To prematurely exit a loop, use the </a:t>
            </a:r>
            <a:r>
              <a:rPr lang="en-US" b="1" i="1" dirty="0"/>
              <a:t>break</a:t>
            </a:r>
            <a:r>
              <a:rPr lang="en-US" dirty="0"/>
              <a:t> statement:</a:t>
            </a:r>
          </a:p>
        </p:txBody>
      </p:sp>
      <p:sp>
        <p:nvSpPr>
          <p:cNvPr id="5" name="TextBox 4">
            <a:extLst>
              <a:ext uri="{FF2B5EF4-FFF2-40B4-BE49-F238E27FC236}">
                <a16:creationId xmlns:a16="http://schemas.microsoft.com/office/drawing/2014/main" id="{6B83696B-A2DB-303F-FEA9-23AC893D515F}"/>
              </a:ext>
            </a:extLst>
          </p:cNvPr>
          <p:cNvSpPr txBox="1"/>
          <p:nvPr/>
        </p:nvSpPr>
        <p:spPr>
          <a:xfrm>
            <a:off x="1096082" y="2384981"/>
            <a:ext cx="6631709" cy="1754326"/>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counter = 100</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while counter &lt; 200:</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if counter % 7 == 0:</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first_multiple</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counter</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break</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counter += 1</a:t>
            </a:r>
            <a:endPar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p:txBody>
      </p:sp>
    </p:spTree>
    <p:extLst>
      <p:ext uri="{BB962C8B-B14F-4D97-AF65-F5344CB8AC3E}">
        <p14:creationId xmlns:p14="http://schemas.microsoft.com/office/powerpoint/2010/main" val="106285716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470FAD-88E3-14ED-FFDA-0C380751DB08}"/>
              </a:ext>
            </a:extLst>
          </p:cNvPr>
          <p:cNvSpPr>
            <a:spLocks noGrp="1"/>
          </p:cNvSpPr>
          <p:nvPr>
            <p:ph type="title"/>
          </p:nvPr>
        </p:nvSpPr>
        <p:spPr/>
        <p:txBody>
          <a:bodyPr/>
          <a:lstStyle/>
          <a:p>
            <a:r>
              <a:rPr lang="en-US" dirty="0"/>
              <a:t>The </a:t>
            </a:r>
            <a:r>
              <a:rPr lang="en-US" b="1" i="1" dirty="0"/>
              <a:t>continue</a:t>
            </a:r>
            <a:r>
              <a:rPr lang="en-US" dirty="0"/>
              <a:t> statement</a:t>
            </a:r>
          </a:p>
        </p:txBody>
      </p:sp>
      <p:sp>
        <p:nvSpPr>
          <p:cNvPr id="4" name="Content Placeholder 2">
            <a:extLst>
              <a:ext uri="{FF2B5EF4-FFF2-40B4-BE49-F238E27FC236}">
                <a16:creationId xmlns:a16="http://schemas.microsoft.com/office/drawing/2014/main" id="{46CBE265-4E79-8EB5-57A7-7ABA1AC142B6}"/>
              </a:ext>
            </a:extLst>
          </p:cNvPr>
          <p:cNvSpPr>
            <a:spLocks noGrp="1"/>
          </p:cNvSpPr>
          <p:nvPr>
            <p:ph idx="1"/>
          </p:nvPr>
        </p:nvSpPr>
        <p:spPr>
          <a:xfrm>
            <a:off x="677334" y="1930401"/>
            <a:ext cx="8596668" cy="454580"/>
          </a:xfrm>
        </p:spPr>
        <p:txBody>
          <a:bodyPr>
            <a:normAutofit/>
          </a:bodyPr>
          <a:lstStyle/>
          <a:p>
            <a:r>
              <a:rPr lang="en-US" dirty="0"/>
              <a:t>To end a single iteration of a loop early, use the </a:t>
            </a:r>
            <a:r>
              <a:rPr lang="en-US" b="1" i="1" dirty="0"/>
              <a:t>continue</a:t>
            </a:r>
            <a:r>
              <a:rPr lang="en-US" dirty="0"/>
              <a:t> statement:</a:t>
            </a:r>
          </a:p>
        </p:txBody>
      </p:sp>
      <p:sp>
        <p:nvSpPr>
          <p:cNvPr id="5" name="TextBox 4">
            <a:extLst>
              <a:ext uri="{FF2B5EF4-FFF2-40B4-BE49-F238E27FC236}">
                <a16:creationId xmlns:a16="http://schemas.microsoft.com/office/drawing/2014/main" id="{06E9EAB9-0F64-F22D-1A05-7ADC3CF9A993}"/>
              </a:ext>
            </a:extLst>
          </p:cNvPr>
          <p:cNvSpPr txBox="1"/>
          <p:nvPr/>
        </p:nvSpPr>
        <p:spPr>
          <a:xfrm>
            <a:off x="1096082" y="2384981"/>
            <a:ext cx="6631709" cy="1754326"/>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counter = 100</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while counter &lt; 200:</a:t>
            </a:r>
          </a:p>
          <a:p>
            <a:pPr marL="0" marR="0" lvl="0" indent="0" algn="l" defTabSz="457200" rtl="0" eaLnBrk="1" fontAlgn="auto" latinLnBrk="0" hangingPunct="1">
              <a:lnSpc>
                <a:spcPct val="100000"/>
              </a:lnSpc>
              <a:spcBef>
                <a:spcPts val="0"/>
              </a:spcBef>
              <a:spcAft>
                <a:spcPts val="0"/>
              </a:spcAft>
              <a:buClrTx/>
              <a:buSzTx/>
              <a:buFontTx/>
              <a:buNone/>
              <a:tabLst/>
              <a:defRPr/>
            </a:pPr>
            <a:r>
              <a:rPr lang="en-US" b="1" dirty="0">
                <a:solidFill>
                  <a:prstClr val="black"/>
                </a:solidFill>
                <a:latin typeface="Courier New" panose="02070309020205020404" pitchFamily="49" charset="0"/>
                <a:cs typeface="Courier New" panose="02070309020205020404" pitchFamily="49" charset="0"/>
              </a:rPr>
              <a:t>    counter += 1</a:t>
            </a: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if counter % 7 != 0:</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continue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print(counter, “is divisible by 7.”)</a:t>
            </a:r>
            <a:endPar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p:txBody>
      </p:sp>
    </p:spTree>
    <p:extLst>
      <p:ext uri="{BB962C8B-B14F-4D97-AF65-F5344CB8AC3E}">
        <p14:creationId xmlns:p14="http://schemas.microsoft.com/office/powerpoint/2010/main" val="421929566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B891D3-33BE-2C29-C820-C2E5C823A841}"/>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CDDA3CF-E4C2-1C82-6778-2D898DB0580F}"/>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77005323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7261AD-7F81-5EE3-977C-25B604B8775D}"/>
              </a:ext>
            </a:extLst>
          </p:cNvPr>
          <p:cNvSpPr>
            <a:spLocks noGrp="1"/>
          </p:cNvSpPr>
          <p:nvPr>
            <p:ph type="title"/>
          </p:nvPr>
        </p:nvSpPr>
        <p:spPr/>
        <p:txBody>
          <a:bodyPr/>
          <a:lstStyle/>
          <a:p>
            <a:r>
              <a:rPr lang="en-US" dirty="0"/>
              <a:t>Lists</a:t>
            </a:r>
            <a:br>
              <a:rPr lang="en-US" dirty="0"/>
            </a:br>
            <a:endParaRPr lang="en-US" dirty="0"/>
          </a:p>
        </p:txBody>
      </p:sp>
      <p:sp>
        <p:nvSpPr>
          <p:cNvPr id="3" name="Text Placeholder 2">
            <a:extLst>
              <a:ext uri="{FF2B5EF4-FFF2-40B4-BE49-F238E27FC236}">
                <a16:creationId xmlns:a16="http://schemas.microsoft.com/office/drawing/2014/main" id="{9945A349-28FD-46B8-5730-D1A8A412440A}"/>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37926356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16A642-420E-6FBB-E2B5-26CC30DACAE8}"/>
              </a:ext>
            </a:extLst>
          </p:cNvPr>
          <p:cNvSpPr>
            <a:spLocks noGrp="1"/>
          </p:cNvSpPr>
          <p:nvPr>
            <p:ph type="title"/>
          </p:nvPr>
        </p:nvSpPr>
        <p:spPr/>
        <p:txBody>
          <a:bodyPr/>
          <a:lstStyle/>
          <a:p>
            <a:r>
              <a:rPr lang="en-US" dirty="0"/>
              <a:t>Lists</a:t>
            </a:r>
          </a:p>
        </p:txBody>
      </p:sp>
      <p:sp>
        <p:nvSpPr>
          <p:cNvPr id="3" name="Content Placeholder 2">
            <a:extLst>
              <a:ext uri="{FF2B5EF4-FFF2-40B4-BE49-F238E27FC236}">
                <a16:creationId xmlns:a16="http://schemas.microsoft.com/office/drawing/2014/main" id="{550FBC7E-E33D-CFA9-7841-1EFB11B6A5F6}"/>
              </a:ext>
            </a:extLst>
          </p:cNvPr>
          <p:cNvSpPr>
            <a:spLocks noGrp="1"/>
          </p:cNvSpPr>
          <p:nvPr>
            <p:ph idx="1"/>
          </p:nvPr>
        </p:nvSpPr>
        <p:spPr/>
        <p:txBody>
          <a:bodyPr/>
          <a:lstStyle/>
          <a:p>
            <a:r>
              <a:rPr lang="en-US" dirty="0"/>
              <a:t>A list is a container that holds a sequence of related pieces of information.</a:t>
            </a:r>
          </a:p>
          <a:p>
            <a:r>
              <a:rPr lang="en-US" dirty="0"/>
              <a:t>The shortest list is an empty list, just 2 square brackets:</a:t>
            </a:r>
          </a:p>
          <a:p>
            <a:endParaRPr lang="en-US" dirty="0"/>
          </a:p>
          <a:p>
            <a:r>
              <a:rPr lang="en-US" dirty="0"/>
              <a:t>Lists can hold any Python values, separated by commas:</a:t>
            </a:r>
          </a:p>
        </p:txBody>
      </p:sp>
      <p:sp>
        <p:nvSpPr>
          <p:cNvPr id="4" name="TextBox 3">
            <a:extLst>
              <a:ext uri="{FF2B5EF4-FFF2-40B4-BE49-F238E27FC236}">
                <a16:creationId xmlns:a16="http://schemas.microsoft.com/office/drawing/2014/main" id="{41C7B3EF-1262-88C0-B42F-6648664795F6}"/>
              </a:ext>
            </a:extLst>
          </p:cNvPr>
          <p:cNvSpPr txBox="1"/>
          <p:nvPr/>
        </p:nvSpPr>
        <p:spPr>
          <a:xfrm>
            <a:off x="1096081" y="3059668"/>
            <a:ext cx="6631709" cy="36933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members = []</a:t>
            </a:r>
          </a:p>
        </p:txBody>
      </p:sp>
      <p:sp>
        <p:nvSpPr>
          <p:cNvPr id="5" name="TextBox 4">
            <a:extLst>
              <a:ext uri="{FF2B5EF4-FFF2-40B4-BE49-F238E27FC236}">
                <a16:creationId xmlns:a16="http://schemas.microsoft.com/office/drawing/2014/main" id="{FAD3EEDD-9B06-0D82-5398-398D3F20438E}"/>
              </a:ext>
            </a:extLst>
          </p:cNvPr>
          <p:cNvSpPr txBox="1"/>
          <p:nvPr/>
        </p:nvSpPr>
        <p:spPr>
          <a:xfrm>
            <a:off x="1096081" y="3985882"/>
            <a:ext cx="6631709" cy="2585323"/>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members = ["Pamela", "Tinu", "Brenda", "Kaya"]</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ages_of_kids</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[1, 2, 7]</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prices = [79.99, 49.99, 89.99]</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digits = [2//2, 2+2+2+2, 2, 2*2*2]</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remixed = ["Pamela", 7, 79.99, 2*2*2]</a:t>
            </a:r>
            <a:endPar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p:txBody>
      </p:sp>
    </p:spTree>
    <p:extLst>
      <p:ext uri="{BB962C8B-B14F-4D97-AF65-F5344CB8AC3E}">
        <p14:creationId xmlns:p14="http://schemas.microsoft.com/office/powerpoint/2010/main" val="380552705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E7056D-A31C-B137-2952-4A10CB0319B0}"/>
              </a:ext>
            </a:extLst>
          </p:cNvPr>
          <p:cNvSpPr>
            <a:spLocks noGrp="1"/>
          </p:cNvSpPr>
          <p:nvPr>
            <p:ph type="title"/>
          </p:nvPr>
        </p:nvSpPr>
        <p:spPr/>
        <p:txBody>
          <a:bodyPr/>
          <a:lstStyle/>
          <a:p>
            <a:r>
              <a:rPr lang="en-US" dirty="0"/>
              <a:t>List length</a:t>
            </a:r>
          </a:p>
        </p:txBody>
      </p:sp>
      <p:sp>
        <p:nvSpPr>
          <p:cNvPr id="3" name="Content Placeholder 2">
            <a:extLst>
              <a:ext uri="{FF2B5EF4-FFF2-40B4-BE49-F238E27FC236}">
                <a16:creationId xmlns:a16="http://schemas.microsoft.com/office/drawing/2014/main" id="{22754866-0126-FD33-FCE3-E388835268A4}"/>
              </a:ext>
            </a:extLst>
          </p:cNvPr>
          <p:cNvSpPr>
            <a:spLocks noGrp="1"/>
          </p:cNvSpPr>
          <p:nvPr>
            <p:ph idx="1"/>
          </p:nvPr>
        </p:nvSpPr>
        <p:spPr/>
        <p:txBody>
          <a:bodyPr/>
          <a:lstStyle/>
          <a:p>
            <a:r>
              <a:rPr lang="en-US" dirty="0"/>
              <a:t>Use the global </a:t>
            </a:r>
            <a:r>
              <a:rPr lang="en-US" b="1" i="1" dirty="0" err="1"/>
              <a:t>len</a:t>
            </a:r>
            <a:r>
              <a:rPr lang="en-US" b="1" i="1" dirty="0"/>
              <a:t>()</a:t>
            </a:r>
            <a:r>
              <a:rPr lang="en-US" dirty="0"/>
              <a:t> function to find the length of a list.</a:t>
            </a:r>
          </a:p>
          <a:p>
            <a:endParaRPr lang="en-US" dirty="0"/>
          </a:p>
          <a:p>
            <a:endParaRPr lang="en-US" dirty="0"/>
          </a:p>
          <a:p>
            <a:endParaRPr lang="en-US" dirty="0"/>
          </a:p>
          <a:p>
            <a:endParaRPr lang="en-US" dirty="0"/>
          </a:p>
          <a:p>
            <a:endParaRPr lang="en-US" dirty="0"/>
          </a:p>
          <a:p>
            <a:pPr marL="0" indent="0">
              <a:buNone/>
            </a:pPr>
            <a:r>
              <a:rPr lang="en-US" dirty="0"/>
              <a:t>🤔 What could go wrong with storing the length?</a:t>
            </a:r>
          </a:p>
        </p:txBody>
      </p:sp>
      <p:sp>
        <p:nvSpPr>
          <p:cNvPr id="5" name="TextBox 4">
            <a:extLst>
              <a:ext uri="{FF2B5EF4-FFF2-40B4-BE49-F238E27FC236}">
                <a16:creationId xmlns:a16="http://schemas.microsoft.com/office/drawing/2014/main" id="{3F234A7F-B028-BFBA-37C9-B22E68C5E297}"/>
              </a:ext>
            </a:extLst>
          </p:cNvPr>
          <p:cNvSpPr txBox="1"/>
          <p:nvPr/>
        </p:nvSpPr>
        <p:spPr>
          <a:xfrm>
            <a:off x="1096082" y="2334638"/>
            <a:ext cx="6631709" cy="1754326"/>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attendees = ["Tammy", "Shonda", "Tina"]</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print(</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len</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(attendees))   </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num_of_attendees</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len</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(attendees)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print(</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num_of_attendees</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endPar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p:txBody>
      </p:sp>
      <p:sp>
        <p:nvSpPr>
          <p:cNvPr id="7" name="TextBox 6">
            <a:extLst>
              <a:ext uri="{FF2B5EF4-FFF2-40B4-BE49-F238E27FC236}">
                <a16:creationId xmlns:a16="http://schemas.microsoft.com/office/drawing/2014/main" id="{13F09607-89C8-8A21-1E92-C07AE8123235}"/>
              </a:ext>
            </a:extLst>
          </p:cNvPr>
          <p:cNvSpPr txBox="1"/>
          <p:nvPr/>
        </p:nvSpPr>
        <p:spPr>
          <a:xfrm>
            <a:off x="4352621" y="2900206"/>
            <a:ext cx="1246094" cy="36933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3</a:t>
            </a:r>
          </a:p>
        </p:txBody>
      </p:sp>
    </p:spTree>
    <p:extLst>
      <p:ext uri="{BB962C8B-B14F-4D97-AF65-F5344CB8AC3E}">
        <p14:creationId xmlns:p14="http://schemas.microsoft.com/office/powerpoint/2010/main" val="27224186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23AE36-730A-C96C-3F30-C55C865B6CE5}"/>
              </a:ext>
            </a:extLst>
          </p:cNvPr>
          <p:cNvSpPr>
            <a:spLocks noGrp="1"/>
          </p:cNvSpPr>
          <p:nvPr>
            <p:ph type="title"/>
          </p:nvPr>
        </p:nvSpPr>
        <p:spPr/>
        <p:txBody>
          <a:bodyPr/>
          <a:lstStyle/>
          <a:p>
            <a:r>
              <a:rPr lang="en-US" dirty="0"/>
              <a:t>Installing libraries</a:t>
            </a:r>
          </a:p>
        </p:txBody>
      </p:sp>
      <p:sp>
        <p:nvSpPr>
          <p:cNvPr id="3" name="Content Placeholder 2">
            <a:extLst>
              <a:ext uri="{FF2B5EF4-FFF2-40B4-BE49-F238E27FC236}">
                <a16:creationId xmlns:a16="http://schemas.microsoft.com/office/drawing/2014/main" id="{CE212BA7-0EA6-0BF7-4E13-C50E6B4C952B}"/>
              </a:ext>
            </a:extLst>
          </p:cNvPr>
          <p:cNvSpPr>
            <a:spLocks noGrp="1"/>
          </p:cNvSpPr>
          <p:nvPr>
            <p:ph idx="1"/>
          </p:nvPr>
        </p:nvSpPr>
        <p:spPr/>
        <p:txBody>
          <a:bodyPr/>
          <a:lstStyle/>
          <a:p>
            <a:r>
              <a:rPr lang="en-US" dirty="0"/>
              <a:t>Python comes with a lot of useful libraries, but most libraries are not part of the standard Python distribution.</a:t>
            </a:r>
          </a:p>
          <a:p>
            <a:r>
              <a:rPr lang="en-US" dirty="0"/>
              <a:t>We'll be using several libraries this semester that you will need to install as you work through the labs, </a:t>
            </a:r>
            <a:r>
              <a:rPr lang="en-US" dirty="0" err="1"/>
              <a:t>homeworks</a:t>
            </a:r>
            <a:r>
              <a:rPr lang="en-US" dirty="0"/>
              <a:t>, and projects</a:t>
            </a:r>
          </a:p>
          <a:p>
            <a:r>
              <a:rPr lang="en-US" dirty="0"/>
              <a:t>When you want to install new libraries, you use the </a:t>
            </a:r>
            <a:r>
              <a:rPr lang="en-US" b="1" i="1" dirty="0"/>
              <a:t>pip</a:t>
            </a:r>
            <a:r>
              <a:rPr lang="en-US" dirty="0"/>
              <a:t> command in a terminal window</a:t>
            </a:r>
          </a:p>
          <a:p>
            <a:endParaRPr lang="en-US" dirty="0"/>
          </a:p>
          <a:p>
            <a:r>
              <a:rPr lang="en-US" dirty="0"/>
              <a:t>Sometimes this doesn't work, and you need to use the longer form:</a:t>
            </a:r>
          </a:p>
          <a:p>
            <a:endParaRPr lang="en-US" dirty="0"/>
          </a:p>
          <a:p>
            <a:r>
              <a:rPr lang="en-US" dirty="0"/>
              <a:t>This installs the library and then you can import it in your Python code</a:t>
            </a:r>
          </a:p>
        </p:txBody>
      </p:sp>
      <p:sp>
        <p:nvSpPr>
          <p:cNvPr id="4" name="TextBox 3">
            <a:extLst>
              <a:ext uri="{FF2B5EF4-FFF2-40B4-BE49-F238E27FC236}">
                <a16:creationId xmlns:a16="http://schemas.microsoft.com/office/drawing/2014/main" id="{DD6A5391-4A1E-66E6-F8DB-103F0668F120}"/>
              </a:ext>
            </a:extLst>
          </p:cNvPr>
          <p:cNvSpPr txBox="1"/>
          <p:nvPr/>
        </p:nvSpPr>
        <p:spPr>
          <a:xfrm>
            <a:off x="1021700" y="4152052"/>
            <a:ext cx="6631709" cy="36933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pip install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byuimage</a:t>
            </a: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p:txBody>
      </p:sp>
      <p:sp>
        <p:nvSpPr>
          <p:cNvPr id="5" name="TextBox 4">
            <a:extLst>
              <a:ext uri="{FF2B5EF4-FFF2-40B4-BE49-F238E27FC236}">
                <a16:creationId xmlns:a16="http://schemas.microsoft.com/office/drawing/2014/main" id="{1C644B92-D5FC-1801-4AA4-2C1B6E81143C}"/>
              </a:ext>
            </a:extLst>
          </p:cNvPr>
          <p:cNvSpPr txBox="1"/>
          <p:nvPr/>
        </p:nvSpPr>
        <p:spPr>
          <a:xfrm>
            <a:off x="1021700" y="4997179"/>
            <a:ext cx="6631709" cy="36933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python –m pip install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byuimage</a:t>
            </a: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p:txBody>
      </p:sp>
      <p:sp>
        <p:nvSpPr>
          <p:cNvPr id="6" name="TextBox 5">
            <a:extLst>
              <a:ext uri="{FF2B5EF4-FFF2-40B4-BE49-F238E27FC236}">
                <a16:creationId xmlns:a16="http://schemas.microsoft.com/office/drawing/2014/main" id="{B37FBB42-D523-3D43-0910-762FF5B04A00}"/>
              </a:ext>
            </a:extLst>
          </p:cNvPr>
          <p:cNvSpPr txBox="1"/>
          <p:nvPr/>
        </p:nvSpPr>
        <p:spPr>
          <a:xfrm>
            <a:off x="1021700" y="5856697"/>
            <a:ext cx="6631709" cy="36933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import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byuimage</a:t>
            </a: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p:txBody>
      </p:sp>
    </p:spTree>
    <p:extLst>
      <p:ext uri="{BB962C8B-B14F-4D97-AF65-F5344CB8AC3E}">
        <p14:creationId xmlns:p14="http://schemas.microsoft.com/office/powerpoint/2010/main" val="162911958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52EEEE-5D6C-BD9F-69AD-C84BAA59189A}"/>
              </a:ext>
            </a:extLst>
          </p:cNvPr>
          <p:cNvSpPr>
            <a:spLocks noGrp="1"/>
          </p:cNvSpPr>
          <p:nvPr>
            <p:ph type="title"/>
          </p:nvPr>
        </p:nvSpPr>
        <p:spPr/>
        <p:txBody>
          <a:bodyPr/>
          <a:lstStyle/>
          <a:p>
            <a:r>
              <a:rPr lang="en-US" dirty="0"/>
              <a:t>Accessing list items (brackets)</a:t>
            </a:r>
          </a:p>
        </p:txBody>
      </p:sp>
      <p:sp>
        <p:nvSpPr>
          <p:cNvPr id="3" name="Content Placeholder 2">
            <a:extLst>
              <a:ext uri="{FF2B5EF4-FFF2-40B4-BE49-F238E27FC236}">
                <a16:creationId xmlns:a16="http://schemas.microsoft.com/office/drawing/2014/main" id="{D9905CDA-E85E-A1B5-958C-32A22294B3AD}"/>
              </a:ext>
            </a:extLst>
          </p:cNvPr>
          <p:cNvSpPr>
            <a:spLocks noGrp="1"/>
          </p:cNvSpPr>
          <p:nvPr>
            <p:ph idx="1"/>
          </p:nvPr>
        </p:nvSpPr>
        <p:spPr/>
        <p:txBody>
          <a:bodyPr/>
          <a:lstStyle/>
          <a:p>
            <a:r>
              <a:rPr lang="en-US" dirty="0"/>
              <a:t>Each list item has an index, starting from 0.</a:t>
            </a:r>
          </a:p>
          <a:p>
            <a:endParaRPr lang="en-US" dirty="0"/>
          </a:p>
          <a:p>
            <a:endParaRPr lang="en-US" sz="700" dirty="0"/>
          </a:p>
          <a:p>
            <a:r>
              <a:rPr lang="en-US" dirty="0"/>
              <a:t>Access each item by putting the index in brackets:</a:t>
            </a:r>
          </a:p>
          <a:p>
            <a:endParaRPr lang="en-US" dirty="0"/>
          </a:p>
          <a:p>
            <a:endParaRPr lang="en-US" dirty="0"/>
          </a:p>
          <a:p>
            <a:endParaRPr lang="en-US" dirty="0"/>
          </a:p>
          <a:p>
            <a:endParaRPr lang="en-US" dirty="0"/>
          </a:p>
          <a:p>
            <a:endParaRPr lang="en-US" dirty="0"/>
          </a:p>
        </p:txBody>
      </p:sp>
      <p:sp>
        <p:nvSpPr>
          <p:cNvPr id="4" name="TextBox 3">
            <a:extLst>
              <a:ext uri="{FF2B5EF4-FFF2-40B4-BE49-F238E27FC236}">
                <a16:creationId xmlns:a16="http://schemas.microsoft.com/office/drawing/2014/main" id="{60B73D04-DBB1-8E4D-73D1-F1D38B5E9951}"/>
              </a:ext>
            </a:extLst>
          </p:cNvPr>
          <p:cNvSpPr txBox="1"/>
          <p:nvPr/>
        </p:nvSpPr>
        <p:spPr>
          <a:xfrm>
            <a:off x="1096082" y="2334638"/>
            <a:ext cx="6631709" cy="646331"/>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letters = ['A', 'B', 'C']</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Index:   0     1     2</a:t>
            </a:r>
            <a:endPar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p:txBody>
      </p:sp>
      <p:sp>
        <p:nvSpPr>
          <p:cNvPr id="5" name="TextBox 4">
            <a:extLst>
              <a:ext uri="{FF2B5EF4-FFF2-40B4-BE49-F238E27FC236}">
                <a16:creationId xmlns:a16="http://schemas.microsoft.com/office/drawing/2014/main" id="{2170EF3C-4AA0-79AA-A7F4-F0943165B691}"/>
              </a:ext>
            </a:extLst>
          </p:cNvPr>
          <p:cNvSpPr txBox="1"/>
          <p:nvPr/>
        </p:nvSpPr>
        <p:spPr>
          <a:xfrm>
            <a:off x="1096082" y="3430031"/>
            <a:ext cx="6631709" cy="1200329"/>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nb-NO"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letters[0]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nb-NO"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letters[1]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nb-NO"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letters[2]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nb-NO"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letters[3] </a:t>
            </a:r>
            <a:endPar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p:txBody>
      </p:sp>
      <p:sp>
        <p:nvSpPr>
          <p:cNvPr id="6" name="TextBox 5">
            <a:extLst>
              <a:ext uri="{FF2B5EF4-FFF2-40B4-BE49-F238E27FC236}">
                <a16:creationId xmlns:a16="http://schemas.microsoft.com/office/drawing/2014/main" id="{44633036-C0AF-D8F5-8B43-4061F74B2875}"/>
              </a:ext>
            </a:extLst>
          </p:cNvPr>
          <p:cNvSpPr txBox="1"/>
          <p:nvPr/>
        </p:nvSpPr>
        <p:spPr>
          <a:xfrm>
            <a:off x="1096081" y="4814060"/>
            <a:ext cx="6631709" cy="646331"/>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da-DK"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curr_ind = 1</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da-DK"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letters[curr_ind] </a:t>
            </a:r>
            <a:endPar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p:txBody>
      </p:sp>
      <p:sp>
        <p:nvSpPr>
          <p:cNvPr id="8" name="TextBox 7">
            <a:extLst>
              <a:ext uri="{FF2B5EF4-FFF2-40B4-BE49-F238E27FC236}">
                <a16:creationId xmlns:a16="http://schemas.microsoft.com/office/drawing/2014/main" id="{3589EA0C-3567-3A23-272D-84B2F0ABCB9B}"/>
              </a:ext>
            </a:extLst>
          </p:cNvPr>
          <p:cNvSpPr txBox="1"/>
          <p:nvPr/>
        </p:nvSpPr>
        <p:spPr>
          <a:xfrm>
            <a:off x="2917999" y="3430031"/>
            <a:ext cx="2084308" cy="1200329"/>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nb-NO"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'A'</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nb-NO"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'B'</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nb-NO"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a:t>
            </a:r>
            <a:r>
              <a:rPr kumimoji="0" lang="pt-BR"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'C'</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nb-NO"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 Error!</a:t>
            </a:r>
          </a:p>
        </p:txBody>
      </p:sp>
      <p:sp>
        <p:nvSpPr>
          <p:cNvPr id="9" name="TextBox 8">
            <a:extLst>
              <a:ext uri="{FF2B5EF4-FFF2-40B4-BE49-F238E27FC236}">
                <a16:creationId xmlns:a16="http://schemas.microsoft.com/office/drawing/2014/main" id="{D1D53CA7-A4A8-D584-1A3D-BBDDA2178745}"/>
              </a:ext>
            </a:extLst>
          </p:cNvPr>
          <p:cNvSpPr txBox="1"/>
          <p:nvPr/>
        </p:nvSpPr>
        <p:spPr>
          <a:xfrm>
            <a:off x="3695847" y="4814060"/>
            <a:ext cx="3260766" cy="646331"/>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da-DK"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da-DK"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'B'</a:t>
            </a:r>
            <a:endParaRPr kumimoji="0" lang="pt-BR"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endParaRPr>
          </a:p>
        </p:txBody>
      </p:sp>
    </p:spTree>
    <p:extLst>
      <p:ext uri="{BB962C8B-B14F-4D97-AF65-F5344CB8AC3E}">
        <p14:creationId xmlns:p14="http://schemas.microsoft.com/office/powerpoint/2010/main" val="13872171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52EEEE-5D6C-BD9F-69AD-C84BAA59189A}"/>
              </a:ext>
            </a:extLst>
          </p:cNvPr>
          <p:cNvSpPr>
            <a:spLocks noGrp="1"/>
          </p:cNvSpPr>
          <p:nvPr>
            <p:ph type="title"/>
          </p:nvPr>
        </p:nvSpPr>
        <p:spPr/>
        <p:txBody>
          <a:bodyPr/>
          <a:lstStyle/>
          <a:p>
            <a:r>
              <a:rPr lang="en-US" dirty="0"/>
              <a:t>Accessing list items (brackets)</a:t>
            </a:r>
          </a:p>
        </p:txBody>
      </p:sp>
      <p:sp>
        <p:nvSpPr>
          <p:cNvPr id="3" name="Content Placeholder 2">
            <a:extLst>
              <a:ext uri="{FF2B5EF4-FFF2-40B4-BE49-F238E27FC236}">
                <a16:creationId xmlns:a16="http://schemas.microsoft.com/office/drawing/2014/main" id="{D9905CDA-E85E-A1B5-958C-32A22294B3AD}"/>
              </a:ext>
            </a:extLst>
          </p:cNvPr>
          <p:cNvSpPr>
            <a:spLocks noGrp="1"/>
          </p:cNvSpPr>
          <p:nvPr>
            <p:ph idx="1"/>
          </p:nvPr>
        </p:nvSpPr>
        <p:spPr/>
        <p:txBody>
          <a:bodyPr/>
          <a:lstStyle/>
          <a:p>
            <a:r>
              <a:rPr lang="en-US" dirty="0"/>
              <a:t>Negative indices are also possible:</a:t>
            </a:r>
          </a:p>
          <a:p>
            <a:endParaRPr lang="en-US" dirty="0"/>
          </a:p>
          <a:p>
            <a:endParaRPr lang="en-US" dirty="0"/>
          </a:p>
          <a:p>
            <a:endParaRPr lang="en-US" dirty="0"/>
          </a:p>
          <a:p>
            <a:endParaRPr lang="en-US" dirty="0"/>
          </a:p>
          <a:p>
            <a:r>
              <a:rPr lang="en-US" dirty="0"/>
              <a:t>When using negative indices, and index of -1 is the last element in the list and it moves toward the front of the list as the number increases.</a:t>
            </a:r>
          </a:p>
          <a:p>
            <a:endParaRPr lang="en-US" dirty="0"/>
          </a:p>
        </p:txBody>
      </p:sp>
      <p:sp>
        <p:nvSpPr>
          <p:cNvPr id="4" name="TextBox 3">
            <a:extLst>
              <a:ext uri="{FF2B5EF4-FFF2-40B4-BE49-F238E27FC236}">
                <a16:creationId xmlns:a16="http://schemas.microsoft.com/office/drawing/2014/main" id="{60B73D04-DBB1-8E4D-73D1-F1D38B5E9951}"/>
              </a:ext>
            </a:extLst>
          </p:cNvPr>
          <p:cNvSpPr txBox="1"/>
          <p:nvPr/>
        </p:nvSpPr>
        <p:spPr>
          <a:xfrm>
            <a:off x="1096082" y="2334638"/>
            <a:ext cx="6631709" cy="646331"/>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letters = ['A', 'B', 'C']</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Index:   0     1     2</a:t>
            </a:r>
            <a:endPar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p:txBody>
      </p:sp>
      <p:sp>
        <p:nvSpPr>
          <p:cNvPr id="5" name="TextBox 4">
            <a:extLst>
              <a:ext uri="{FF2B5EF4-FFF2-40B4-BE49-F238E27FC236}">
                <a16:creationId xmlns:a16="http://schemas.microsoft.com/office/drawing/2014/main" id="{2170EF3C-4AA0-79AA-A7F4-F0943165B691}"/>
              </a:ext>
            </a:extLst>
          </p:cNvPr>
          <p:cNvSpPr txBox="1"/>
          <p:nvPr/>
        </p:nvSpPr>
        <p:spPr>
          <a:xfrm>
            <a:off x="1096082" y="3152120"/>
            <a:ext cx="6631709" cy="923330"/>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nb-NO"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letters[-1]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nb-NO"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letters[-2]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nb-NO"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letters[-4]   </a:t>
            </a:r>
            <a:endPar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p:txBody>
      </p:sp>
      <p:sp>
        <p:nvSpPr>
          <p:cNvPr id="8" name="TextBox 7">
            <a:extLst>
              <a:ext uri="{FF2B5EF4-FFF2-40B4-BE49-F238E27FC236}">
                <a16:creationId xmlns:a16="http://schemas.microsoft.com/office/drawing/2014/main" id="{3589EA0C-3567-3A23-272D-84B2F0ABCB9B}"/>
              </a:ext>
            </a:extLst>
          </p:cNvPr>
          <p:cNvSpPr txBox="1"/>
          <p:nvPr/>
        </p:nvSpPr>
        <p:spPr>
          <a:xfrm>
            <a:off x="2917999" y="3152120"/>
            <a:ext cx="2084308" cy="923330"/>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nb-NO"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'C'</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nb-NO"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'B'</a:t>
            </a:r>
            <a:endParaRPr kumimoji="0" lang="pt-BR"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nb-NO"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 Error!</a:t>
            </a:r>
          </a:p>
        </p:txBody>
      </p:sp>
    </p:spTree>
    <p:extLst>
      <p:ext uri="{BB962C8B-B14F-4D97-AF65-F5344CB8AC3E}">
        <p14:creationId xmlns:p14="http://schemas.microsoft.com/office/powerpoint/2010/main" val="5147143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22A207-D7DB-7E4C-6051-11FAC50FF72E}"/>
              </a:ext>
            </a:extLst>
          </p:cNvPr>
          <p:cNvSpPr>
            <a:spLocks noGrp="1"/>
          </p:cNvSpPr>
          <p:nvPr>
            <p:ph type="title"/>
          </p:nvPr>
        </p:nvSpPr>
        <p:spPr/>
        <p:txBody>
          <a:bodyPr/>
          <a:lstStyle/>
          <a:p>
            <a:r>
              <a:rPr lang="en-US" dirty="0"/>
              <a:t>Accessing list items (function)</a:t>
            </a:r>
          </a:p>
        </p:txBody>
      </p:sp>
      <p:sp>
        <p:nvSpPr>
          <p:cNvPr id="3" name="Content Placeholder 2">
            <a:extLst>
              <a:ext uri="{FF2B5EF4-FFF2-40B4-BE49-F238E27FC236}">
                <a16:creationId xmlns:a16="http://schemas.microsoft.com/office/drawing/2014/main" id="{B71A5F97-21B8-A621-0594-2CC07D2ED801}"/>
              </a:ext>
            </a:extLst>
          </p:cNvPr>
          <p:cNvSpPr>
            <a:spLocks noGrp="1"/>
          </p:cNvSpPr>
          <p:nvPr>
            <p:ph idx="1"/>
          </p:nvPr>
        </p:nvSpPr>
        <p:spPr/>
        <p:txBody>
          <a:bodyPr/>
          <a:lstStyle/>
          <a:p>
            <a:r>
              <a:rPr lang="en-US" dirty="0"/>
              <a:t>It's also possible to use a function from the operator module:</a:t>
            </a:r>
          </a:p>
          <a:p>
            <a:endParaRPr lang="en-US" dirty="0"/>
          </a:p>
          <a:p>
            <a:endParaRPr lang="en-US" dirty="0"/>
          </a:p>
          <a:p>
            <a:endParaRPr lang="en-US" dirty="0"/>
          </a:p>
          <a:p>
            <a:r>
              <a:rPr lang="en-US" dirty="0"/>
              <a:t>An aside: there are named functions (</a:t>
            </a:r>
            <a:r>
              <a:rPr lang="en-US" i="1" dirty="0"/>
              <a:t>add()</a:t>
            </a:r>
            <a:r>
              <a:rPr lang="en-US" dirty="0"/>
              <a:t>,</a:t>
            </a:r>
            <a:r>
              <a:rPr lang="en-US" i="1" dirty="0"/>
              <a:t> </a:t>
            </a:r>
            <a:r>
              <a:rPr lang="en-US" i="1" dirty="0" err="1"/>
              <a:t>mul</a:t>
            </a:r>
            <a:r>
              <a:rPr lang="en-US" i="1" dirty="0"/>
              <a:t>()</a:t>
            </a:r>
            <a:r>
              <a:rPr lang="en-US" dirty="0"/>
              <a:t>,</a:t>
            </a:r>
            <a:r>
              <a:rPr lang="en-US" i="1" dirty="0"/>
              <a:t> sub()</a:t>
            </a:r>
            <a:r>
              <a:rPr lang="en-US" dirty="0"/>
              <a:t>,</a:t>
            </a:r>
            <a:r>
              <a:rPr lang="en-US" i="1" dirty="0"/>
              <a:t> </a:t>
            </a:r>
            <a:r>
              <a:rPr lang="en-US" dirty="0"/>
              <a:t>etc.) for all of the standard operators (+, *, -, etc.) that you can import from the operator module</a:t>
            </a:r>
          </a:p>
        </p:txBody>
      </p:sp>
      <p:sp>
        <p:nvSpPr>
          <p:cNvPr id="4" name="TextBox 3">
            <a:extLst>
              <a:ext uri="{FF2B5EF4-FFF2-40B4-BE49-F238E27FC236}">
                <a16:creationId xmlns:a16="http://schemas.microsoft.com/office/drawing/2014/main" id="{60E8A346-8D5A-5D80-3455-75EFA623A438}"/>
              </a:ext>
            </a:extLst>
          </p:cNvPr>
          <p:cNvSpPr txBox="1"/>
          <p:nvPr/>
        </p:nvSpPr>
        <p:spPr>
          <a:xfrm>
            <a:off x="1096082" y="2334638"/>
            <a:ext cx="6631709" cy="923330"/>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from operator import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getitem</a:t>
            </a: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getitem</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(letters, 0)</a:t>
            </a:r>
            <a:endPar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p:txBody>
      </p:sp>
    </p:spTree>
    <p:extLst>
      <p:ext uri="{BB962C8B-B14F-4D97-AF65-F5344CB8AC3E}">
        <p14:creationId xmlns:p14="http://schemas.microsoft.com/office/powerpoint/2010/main" val="3143534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954AF4-FBBC-10A0-96E0-77300A0AF71B}"/>
              </a:ext>
            </a:extLst>
          </p:cNvPr>
          <p:cNvSpPr>
            <a:spLocks noGrp="1"/>
          </p:cNvSpPr>
          <p:nvPr>
            <p:ph type="title"/>
          </p:nvPr>
        </p:nvSpPr>
        <p:spPr/>
        <p:txBody>
          <a:bodyPr/>
          <a:lstStyle/>
          <a:p>
            <a:r>
              <a:rPr lang="en-US" dirty="0"/>
              <a:t>List concatenation</a:t>
            </a:r>
          </a:p>
        </p:txBody>
      </p:sp>
      <p:sp>
        <p:nvSpPr>
          <p:cNvPr id="3" name="Content Placeholder 2">
            <a:extLst>
              <a:ext uri="{FF2B5EF4-FFF2-40B4-BE49-F238E27FC236}">
                <a16:creationId xmlns:a16="http://schemas.microsoft.com/office/drawing/2014/main" id="{41456E34-B1D0-8F4F-7F38-B5EBBAA54814}"/>
              </a:ext>
            </a:extLst>
          </p:cNvPr>
          <p:cNvSpPr>
            <a:spLocks noGrp="1"/>
          </p:cNvSpPr>
          <p:nvPr>
            <p:ph idx="1"/>
          </p:nvPr>
        </p:nvSpPr>
        <p:spPr/>
        <p:txBody>
          <a:bodyPr/>
          <a:lstStyle/>
          <a:p>
            <a:r>
              <a:rPr lang="en-US" dirty="0"/>
              <a:t>Add two lists together using the + operator:</a:t>
            </a:r>
          </a:p>
          <a:p>
            <a:endParaRPr lang="en-US" dirty="0"/>
          </a:p>
          <a:p>
            <a:endParaRPr lang="en-US" dirty="0"/>
          </a:p>
          <a:p>
            <a:r>
              <a:rPr lang="en-US" dirty="0"/>
              <a:t>Or the </a:t>
            </a:r>
            <a:r>
              <a:rPr lang="en-US" i="1" dirty="0"/>
              <a:t>add()</a:t>
            </a:r>
            <a:r>
              <a:rPr lang="en-US" dirty="0"/>
              <a:t> function:</a:t>
            </a:r>
          </a:p>
        </p:txBody>
      </p:sp>
      <p:sp>
        <p:nvSpPr>
          <p:cNvPr id="4" name="TextBox 3">
            <a:extLst>
              <a:ext uri="{FF2B5EF4-FFF2-40B4-BE49-F238E27FC236}">
                <a16:creationId xmlns:a16="http://schemas.microsoft.com/office/drawing/2014/main" id="{89C2C1E2-51AC-E42E-91D1-8460C0773EAF}"/>
              </a:ext>
            </a:extLst>
          </p:cNvPr>
          <p:cNvSpPr txBox="1"/>
          <p:nvPr/>
        </p:nvSpPr>
        <p:spPr>
          <a:xfrm>
            <a:off x="1077118" y="2309091"/>
            <a:ext cx="6631709" cy="923330"/>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boba_prices</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[5.50, 6.50, 7.50]</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smoothie_prices</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[7.00, 7.50]</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all_prices</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boba_prices</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smoothie_prices</a:t>
            </a: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p:txBody>
      </p:sp>
      <p:sp>
        <p:nvSpPr>
          <p:cNvPr id="5" name="TextBox 4">
            <a:extLst>
              <a:ext uri="{FF2B5EF4-FFF2-40B4-BE49-F238E27FC236}">
                <a16:creationId xmlns:a16="http://schemas.microsoft.com/office/drawing/2014/main" id="{DF9B7C07-50F0-D9DA-4900-57F962E6D758}"/>
              </a:ext>
            </a:extLst>
          </p:cNvPr>
          <p:cNvSpPr txBox="1"/>
          <p:nvPr/>
        </p:nvSpPr>
        <p:spPr>
          <a:xfrm>
            <a:off x="1077118" y="3634816"/>
            <a:ext cx="6631709" cy="1477328"/>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from operator import add</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boba_prices</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[5.50, 6.50, 7.50]</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smoothie_prices</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[7.00, 7.50]</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all_prices</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add(</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boba_prices</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smoothie_prices</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p:txBody>
      </p:sp>
    </p:spTree>
    <p:extLst>
      <p:ext uri="{BB962C8B-B14F-4D97-AF65-F5344CB8AC3E}">
        <p14:creationId xmlns:p14="http://schemas.microsoft.com/office/powerpoint/2010/main" val="34051293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7F973E-49F0-A365-F479-063B83303561}"/>
              </a:ext>
            </a:extLst>
          </p:cNvPr>
          <p:cNvSpPr>
            <a:spLocks noGrp="1"/>
          </p:cNvSpPr>
          <p:nvPr>
            <p:ph type="title"/>
          </p:nvPr>
        </p:nvSpPr>
        <p:spPr/>
        <p:txBody>
          <a:bodyPr/>
          <a:lstStyle/>
          <a:p>
            <a:r>
              <a:rPr lang="en-US" dirty="0"/>
              <a:t>List repetition</a:t>
            </a:r>
          </a:p>
        </p:txBody>
      </p:sp>
      <p:sp>
        <p:nvSpPr>
          <p:cNvPr id="3" name="Content Placeholder 2">
            <a:extLst>
              <a:ext uri="{FF2B5EF4-FFF2-40B4-BE49-F238E27FC236}">
                <a16:creationId xmlns:a16="http://schemas.microsoft.com/office/drawing/2014/main" id="{55FB4EB0-E264-1CF4-0B73-4DBCA03DFD56}"/>
              </a:ext>
            </a:extLst>
          </p:cNvPr>
          <p:cNvSpPr>
            <a:spLocks noGrp="1"/>
          </p:cNvSpPr>
          <p:nvPr>
            <p:ph idx="1"/>
          </p:nvPr>
        </p:nvSpPr>
        <p:spPr/>
        <p:txBody>
          <a:bodyPr/>
          <a:lstStyle/>
          <a:p>
            <a:r>
              <a:rPr lang="en-US" dirty="0"/>
              <a:t>Concatenate the same list multiple times using the * operator:</a:t>
            </a:r>
          </a:p>
          <a:p>
            <a:endParaRPr lang="en-US" dirty="0"/>
          </a:p>
          <a:p>
            <a:endParaRPr lang="en-US" dirty="0"/>
          </a:p>
          <a:p>
            <a:r>
              <a:rPr lang="en-US" dirty="0"/>
              <a:t>Or the </a:t>
            </a:r>
            <a:r>
              <a:rPr lang="en-US" dirty="0" err="1"/>
              <a:t>mul</a:t>
            </a:r>
            <a:r>
              <a:rPr lang="en-US" dirty="0"/>
              <a:t> function:</a:t>
            </a:r>
          </a:p>
          <a:p>
            <a:endParaRPr lang="en-US" dirty="0"/>
          </a:p>
          <a:p>
            <a:endParaRPr lang="en-US" dirty="0"/>
          </a:p>
          <a:p>
            <a:endParaRPr lang="en-US" dirty="0"/>
          </a:p>
          <a:p>
            <a:r>
              <a:rPr lang="en-US" dirty="0"/>
              <a:t>All together now:</a:t>
            </a:r>
          </a:p>
        </p:txBody>
      </p:sp>
      <p:sp>
        <p:nvSpPr>
          <p:cNvPr id="5" name="TextBox 4">
            <a:extLst>
              <a:ext uri="{FF2B5EF4-FFF2-40B4-BE49-F238E27FC236}">
                <a16:creationId xmlns:a16="http://schemas.microsoft.com/office/drawing/2014/main" id="{6FFB6BE1-5930-4E86-CDB3-9BBF3ED61847}"/>
              </a:ext>
            </a:extLst>
          </p:cNvPr>
          <p:cNvSpPr txBox="1"/>
          <p:nvPr/>
        </p:nvSpPr>
        <p:spPr>
          <a:xfrm>
            <a:off x="1077118" y="2309091"/>
            <a:ext cx="8596668" cy="923330"/>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boba_prices</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[5.50, 6.50, 7.50]</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more_boba</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boba_prices</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2</a:t>
            </a:r>
          </a:p>
        </p:txBody>
      </p:sp>
      <p:sp>
        <p:nvSpPr>
          <p:cNvPr id="6" name="TextBox 5">
            <a:extLst>
              <a:ext uri="{FF2B5EF4-FFF2-40B4-BE49-F238E27FC236}">
                <a16:creationId xmlns:a16="http://schemas.microsoft.com/office/drawing/2014/main" id="{1E69294F-38E3-02F0-7B15-90D143D91C62}"/>
              </a:ext>
            </a:extLst>
          </p:cNvPr>
          <p:cNvSpPr txBox="1"/>
          <p:nvPr/>
        </p:nvSpPr>
        <p:spPr>
          <a:xfrm>
            <a:off x="4941454" y="2309091"/>
            <a:ext cx="4732331" cy="92333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[5.50,6.50,7.50,5.50,6.50,7.50]</a:t>
            </a:r>
          </a:p>
        </p:txBody>
      </p:sp>
      <p:sp>
        <p:nvSpPr>
          <p:cNvPr id="7" name="TextBox 6">
            <a:extLst>
              <a:ext uri="{FF2B5EF4-FFF2-40B4-BE49-F238E27FC236}">
                <a16:creationId xmlns:a16="http://schemas.microsoft.com/office/drawing/2014/main" id="{45891E3D-C3C4-956B-1720-ADE838902E20}"/>
              </a:ext>
            </a:extLst>
          </p:cNvPr>
          <p:cNvSpPr txBox="1"/>
          <p:nvPr/>
        </p:nvSpPr>
        <p:spPr>
          <a:xfrm>
            <a:off x="1077118" y="3638943"/>
            <a:ext cx="8596667" cy="1200329"/>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from operator import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mul</a:t>
            </a: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boba_prices</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[5.50, 6.50, 7.50]</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more_boba</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mul</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boba_prices</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3)</a:t>
            </a:r>
          </a:p>
        </p:txBody>
      </p:sp>
      <p:sp>
        <p:nvSpPr>
          <p:cNvPr id="8" name="TextBox 7">
            <a:extLst>
              <a:ext uri="{FF2B5EF4-FFF2-40B4-BE49-F238E27FC236}">
                <a16:creationId xmlns:a16="http://schemas.microsoft.com/office/drawing/2014/main" id="{9A52D48B-044F-1BCE-5008-271FE9F8B03C}"/>
              </a:ext>
            </a:extLst>
          </p:cNvPr>
          <p:cNvSpPr txBox="1"/>
          <p:nvPr/>
        </p:nvSpPr>
        <p:spPr>
          <a:xfrm>
            <a:off x="1077118" y="5347768"/>
            <a:ext cx="8596667" cy="923330"/>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digits = [1, 8, 2, 8]</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together = [6, 2, 4] + digits * 2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together = add([2, 7],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mul</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(digits, 2))</a:t>
            </a:r>
          </a:p>
        </p:txBody>
      </p:sp>
      <p:sp>
        <p:nvSpPr>
          <p:cNvPr id="9" name="TextBox 8">
            <a:extLst>
              <a:ext uri="{FF2B5EF4-FFF2-40B4-BE49-F238E27FC236}">
                <a16:creationId xmlns:a16="http://schemas.microsoft.com/office/drawing/2014/main" id="{F450FA22-D41E-D881-1AAB-8EB566531177}"/>
              </a:ext>
            </a:extLst>
          </p:cNvPr>
          <p:cNvSpPr txBox="1"/>
          <p:nvPr/>
        </p:nvSpPr>
        <p:spPr>
          <a:xfrm>
            <a:off x="5856052" y="5347768"/>
            <a:ext cx="3817734" cy="646331"/>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#[6,2,4,1,8,2,8,1,8,2,8]</a:t>
            </a:r>
          </a:p>
        </p:txBody>
      </p:sp>
      <p:sp>
        <p:nvSpPr>
          <p:cNvPr id="4" name="TextBox 3">
            <a:extLst>
              <a:ext uri="{FF2B5EF4-FFF2-40B4-BE49-F238E27FC236}">
                <a16:creationId xmlns:a16="http://schemas.microsoft.com/office/drawing/2014/main" id="{0BE3A97D-555C-7BA6-2BBB-8D6C6FE6247F}"/>
              </a:ext>
            </a:extLst>
          </p:cNvPr>
          <p:cNvSpPr txBox="1"/>
          <p:nvPr/>
        </p:nvSpPr>
        <p:spPr>
          <a:xfrm>
            <a:off x="5446208" y="4493572"/>
            <a:ext cx="6745792" cy="369332"/>
          </a:xfrm>
          <a:prstGeom prst="rect">
            <a:avLst/>
          </a:prstGeom>
          <a:solidFill>
            <a:srgbClr val="F2F2F2"/>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[5.50,6.50,7.50,5.50,6.50,7.50,5.50,6.50,7.50]</a:t>
            </a:r>
          </a:p>
        </p:txBody>
      </p:sp>
    </p:spTree>
    <p:extLst>
      <p:ext uri="{BB962C8B-B14F-4D97-AF65-F5344CB8AC3E}">
        <p14:creationId xmlns:p14="http://schemas.microsoft.com/office/powerpoint/2010/main" val="24364953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animBg="1"/>
      <p:bldP spid="4" grpId="0" animBg="1"/>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E1843C-8251-5E26-FBF9-6F5B468EF917}"/>
              </a:ext>
            </a:extLst>
          </p:cNvPr>
          <p:cNvSpPr>
            <a:spLocks noGrp="1"/>
          </p:cNvSpPr>
          <p:nvPr>
            <p:ph type="title"/>
          </p:nvPr>
        </p:nvSpPr>
        <p:spPr/>
        <p:txBody>
          <a:bodyPr/>
          <a:lstStyle/>
          <a:p>
            <a:r>
              <a:rPr lang="en-US" dirty="0"/>
              <a:t>Adding to lists</a:t>
            </a:r>
          </a:p>
        </p:txBody>
      </p:sp>
      <p:sp>
        <p:nvSpPr>
          <p:cNvPr id="3" name="Content Placeholder 2">
            <a:extLst>
              <a:ext uri="{FF2B5EF4-FFF2-40B4-BE49-F238E27FC236}">
                <a16:creationId xmlns:a16="http://schemas.microsoft.com/office/drawing/2014/main" id="{17021A6A-E237-B1BD-F260-70A9081628BF}"/>
              </a:ext>
            </a:extLst>
          </p:cNvPr>
          <p:cNvSpPr>
            <a:spLocks noGrp="1"/>
          </p:cNvSpPr>
          <p:nvPr>
            <p:ph idx="1"/>
          </p:nvPr>
        </p:nvSpPr>
        <p:spPr/>
        <p:txBody>
          <a:bodyPr/>
          <a:lstStyle/>
          <a:p>
            <a:r>
              <a:rPr lang="en-US" dirty="0"/>
              <a:t>Often you may have an existing list that you need to add to.</a:t>
            </a:r>
          </a:p>
          <a:p>
            <a:r>
              <a:rPr lang="en-US" dirty="0"/>
              <a:t>You could create a new list with the information and then use list concatenation.</a:t>
            </a:r>
          </a:p>
          <a:p>
            <a:r>
              <a:rPr lang="en-US" dirty="0"/>
              <a:t>But you can also just </a:t>
            </a:r>
            <a:r>
              <a:rPr lang="en-US" b="1" i="1" dirty="0"/>
              <a:t>append()</a:t>
            </a:r>
            <a:r>
              <a:rPr lang="en-US" dirty="0"/>
              <a:t> an item to the end of the list.</a:t>
            </a:r>
          </a:p>
          <a:p>
            <a:endParaRPr lang="en-US" dirty="0"/>
          </a:p>
          <a:p>
            <a:endParaRPr lang="en-US" sz="2400" dirty="0"/>
          </a:p>
          <a:p>
            <a:r>
              <a:rPr lang="en-US" dirty="0"/>
              <a:t>You can also </a:t>
            </a:r>
            <a:r>
              <a:rPr lang="en-US" b="1" i="1" dirty="0"/>
              <a:t>insert()</a:t>
            </a:r>
            <a:r>
              <a:rPr lang="en-US" dirty="0"/>
              <a:t> an item at any position in a list by specifying the index where you want the item inserted</a:t>
            </a:r>
          </a:p>
        </p:txBody>
      </p:sp>
      <p:sp>
        <p:nvSpPr>
          <p:cNvPr id="4" name="TextBox 3">
            <a:extLst>
              <a:ext uri="{FF2B5EF4-FFF2-40B4-BE49-F238E27FC236}">
                <a16:creationId xmlns:a16="http://schemas.microsoft.com/office/drawing/2014/main" id="{EFF7E79F-C96E-9CC6-231D-860F91E546E2}"/>
              </a:ext>
            </a:extLst>
          </p:cNvPr>
          <p:cNvSpPr txBox="1"/>
          <p:nvPr/>
        </p:nvSpPr>
        <p:spPr>
          <a:xfrm>
            <a:off x="1026318" y="3524217"/>
            <a:ext cx="8247684" cy="923330"/>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boba_prices</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[5.50, 6.50, 7.50]</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new_price</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8.50</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boba_prices.append</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new_price</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p:txBody>
      </p:sp>
      <p:sp>
        <p:nvSpPr>
          <p:cNvPr id="5" name="TextBox 4">
            <a:extLst>
              <a:ext uri="{FF2B5EF4-FFF2-40B4-BE49-F238E27FC236}">
                <a16:creationId xmlns:a16="http://schemas.microsoft.com/office/drawing/2014/main" id="{EA5156EE-23EF-21E0-A329-782E61A42137}"/>
              </a:ext>
            </a:extLst>
          </p:cNvPr>
          <p:cNvSpPr txBox="1"/>
          <p:nvPr/>
        </p:nvSpPr>
        <p:spPr>
          <a:xfrm>
            <a:off x="1026318" y="5148514"/>
            <a:ext cx="8247684" cy="923330"/>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boba_prices</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[5.50, 6.50, 7.50]</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new_price</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5.90</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boba_prices.insert</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(1,new_price)</a:t>
            </a:r>
          </a:p>
        </p:txBody>
      </p:sp>
      <p:sp>
        <p:nvSpPr>
          <p:cNvPr id="7" name="TextBox 6">
            <a:extLst>
              <a:ext uri="{FF2B5EF4-FFF2-40B4-BE49-F238E27FC236}">
                <a16:creationId xmlns:a16="http://schemas.microsoft.com/office/drawing/2014/main" id="{AD31282A-ECB0-96B9-54D6-1FB4578BC331}"/>
              </a:ext>
            </a:extLst>
          </p:cNvPr>
          <p:cNvSpPr txBox="1"/>
          <p:nvPr/>
        </p:nvSpPr>
        <p:spPr>
          <a:xfrm>
            <a:off x="5410294" y="4078215"/>
            <a:ext cx="3863708" cy="369332"/>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[5.50,6.50,7.50,8.50]</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endParaRPr kumimoji="0" lang="en-US" sz="1800" b="0" i="0" u="none" strike="noStrike" kern="1200" cap="none" spc="0" normalizeH="0" baseline="0" noProof="0" dirty="0">
              <a:ln>
                <a:noFill/>
              </a:ln>
              <a:solidFill>
                <a:prstClr val="black"/>
              </a:solidFill>
              <a:effectLst/>
              <a:uLnTx/>
              <a:uFillTx/>
              <a:latin typeface="Trebuchet MS" panose="020B0603020202020204"/>
              <a:ea typeface="+mn-ea"/>
              <a:cs typeface="+mn-cs"/>
            </a:endParaRPr>
          </a:p>
        </p:txBody>
      </p:sp>
      <p:sp>
        <p:nvSpPr>
          <p:cNvPr id="8" name="TextBox 7">
            <a:extLst>
              <a:ext uri="{FF2B5EF4-FFF2-40B4-BE49-F238E27FC236}">
                <a16:creationId xmlns:a16="http://schemas.microsoft.com/office/drawing/2014/main" id="{B9012D4D-7A8E-60E5-CF9E-E640EA1EB19C}"/>
              </a:ext>
            </a:extLst>
          </p:cNvPr>
          <p:cNvSpPr txBox="1"/>
          <p:nvPr/>
        </p:nvSpPr>
        <p:spPr>
          <a:xfrm>
            <a:off x="5410294" y="5687272"/>
            <a:ext cx="3863708" cy="369332"/>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[5.50,5.90,6.50,7.50]</a:t>
            </a:r>
            <a:endParaRPr kumimoji="0" lang="en-US" sz="1800" b="0" i="0" u="none" strike="noStrike" kern="1200" cap="none" spc="0" normalizeH="0" baseline="0" noProof="0" dirty="0">
              <a:ln>
                <a:noFill/>
              </a:ln>
              <a:solidFill>
                <a:prstClr val="black"/>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3379393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52879F-10C2-2A59-2313-4DB9E7C0085B}"/>
              </a:ext>
            </a:extLst>
          </p:cNvPr>
          <p:cNvSpPr>
            <a:spLocks noGrp="1"/>
          </p:cNvSpPr>
          <p:nvPr>
            <p:ph type="title"/>
          </p:nvPr>
        </p:nvSpPr>
        <p:spPr/>
        <p:txBody>
          <a:bodyPr/>
          <a:lstStyle/>
          <a:p>
            <a:r>
              <a:rPr lang="en-US" dirty="0"/>
              <a:t>Nested lists</a:t>
            </a:r>
          </a:p>
        </p:txBody>
      </p:sp>
      <p:sp>
        <p:nvSpPr>
          <p:cNvPr id="3" name="Content Placeholder 2">
            <a:extLst>
              <a:ext uri="{FF2B5EF4-FFF2-40B4-BE49-F238E27FC236}">
                <a16:creationId xmlns:a16="http://schemas.microsoft.com/office/drawing/2014/main" id="{6CA6195F-F7FE-045B-4A7C-D760A7D3EA50}"/>
              </a:ext>
            </a:extLst>
          </p:cNvPr>
          <p:cNvSpPr>
            <a:spLocks noGrp="1"/>
          </p:cNvSpPr>
          <p:nvPr>
            <p:ph idx="1"/>
          </p:nvPr>
        </p:nvSpPr>
        <p:spPr/>
        <p:txBody>
          <a:bodyPr/>
          <a:lstStyle/>
          <a:p>
            <a:r>
              <a:rPr lang="en-US" dirty="0"/>
              <a:t>Since Python lists can contain any values, an item can itself be a list.</a:t>
            </a:r>
          </a:p>
          <a:p>
            <a:endParaRPr lang="en-US" dirty="0"/>
          </a:p>
          <a:p>
            <a:endParaRPr lang="en-US" dirty="0"/>
          </a:p>
          <a:p>
            <a:endParaRPr lang="en-US" dirty="0"/>
          </a:p>
          <a:p>
            <a:endParaRPr lang="en-US" dirty="0"/>
          </a:p>
          <a:p>
            <a:r>
              <a:rPr lang="en-US" dirty="0"/>
              <a:t>    What's the length of gymnasts?</a:t>
            </a:r>
          </a:p>
          <a:p>
            <a:r>
              <a:rPr lang="en-US" dirty="0"/>
              <a:t>    What's the length of gymnasts[0]?</a:t>
            </a:r>
          </a:p>
        </p:txBody>
      </p:sp>
      <p:sp>
        <p:nvSpPr>
          <p:cNvPr id="4" name="TextBox 3">
            <a:extLst>
              <a:ext uri="{FF2B5EF4-FFF2-40B4-BE49-F238E27FC236}">
                <a16:creationId xmlns:a16="http://schemas.microsoft.com/office/drawing/2014/main" id="{D2D30ABF-B5FB-1C95-83F4-C7213DC9BC6D}"/>
              </a:ext>
            </a:extLst>
          </p:cNvPr>
          <p:cNvSpPr txBox="1"/>
          <p:nvPr/>
        </p:nvSpPr>
        <p:spPr>
          <a:xfrm>
            <a:off x="1096082" y="2334638"/>
            <a:ext cx="6631709" cy="1477328"/>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gymnasts = [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["Brittany", 9.15, 9.4, 9.3, 9.2],</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["Lea", 9, 8.8, 9.1, 9.5],</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["Maya", 9.2, 8.7, 9.2, 8.8]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endPar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p:txBody>
      </p:sp>
      <p:sp>
        <p:nvSpPr>
          <p:cNvPr id="6" name="TextBox 5">
            <a:extLst>
              <a:ext uri="{FF2B5EF4-FFF2-40B4-BE49-F238E27FC236}">
                <a16:creationId xmlns:a16="http://schemas.microsoft.com/office/drawing/2014/main" id="{8849801C-DFDC-0282-1F52-F3C31DFD87C4}"/>
              </a:ext>
            </a:extLst>
          </p:cNvPr>
          <p:cNvSpPr txBox="1"/>
          <p:nvPr/>
        </p:nvSpPr>
        <p:spPr>
          <a:xfrm>
            <a:off x="5118755" y="4114521"/>
            <a:ext cx="306494"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rebuchet MS" panose="020B0603020202020204"/>
                <a:ea typeface="+mn-ea"/>
                <a:cs typeface="+mn-cs"/>
              </a:rPr>
              <a:t>3</a:t>
            </a:r>
          </a:p>
        </p:txBody>
      </p:sp>
      <p:sp>
        <p:nvSpPr>
          <p:cNvPr id="7" name="TextBox 6">
            <a:extLst>
              <a:ext uri="{FF2B5EF4-FFF2-40B4-BE49-F238E27FC236}">
                <a16:creationId xmlns:a16="http://schemas.microsoft.com/office/drawing/2014/main" id="{918FE239-9259-398F-94A0-AADD9587A7CF}"/>
              </a:ext>
            </a:extLst>
          </p:cNvPr>
          <p:cNvSpPr txBox="1"/>
          <p:nvPr/>
        </p:nvSpPr>
        <p:spPr>
          <a:xfrm>
            <a:off x="5425249" y="4549724"/>
            <a:ext cx="306494"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rebuchet MS" panose="020B0603020202020204"/>
                <a:ea typeface="+mn-ea"/>
                <a:cs typeface="+mn-cs"/>
              </a:rPr>
              <a:t>5</a:t>
            </a:r>
          </a:p>
        </p:txBody>
      </p:sp>
    </p:spTree>
    <p:extLst>
      <p:ext uri="{BB962C8B-B14F-4D97-AF65-F5344CB8AC3E}">
        <p14:creationId xmlns:p14="http://schemas.microsoft.com/office/powerpoint/2010/main" val="30366005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978189-7751-6F99-9D52-EA13A3E8BBCC}"/>
              </a:ext>
            </a:extLst>
          </p:cNvPr>
          <p:cNvSpPr>
            <a:spLocks noGrp="1"/>
          </p:cNvSpPr>
          <p:nvPr>
            <p:ph type="title"/>
          </p:nvPr>
        </p:nvSpPr>
        <p:spPr/>
        <p:txBody>
          <a:bodyPr/>
          <a:lstStyle/>
          <a:p>
            <a:r>
              <a:rPr lang="en-US" dirty="0"/>
              <a:t>Accessing nested list items</a:t>
            </a:r>
          </a:p>
        </p:txBody>
      </p:sp>
      <p:sp>
        <p:nvSpPr>
          <p:cNvPr id="3" name="Content Placeholder 2">
            <a:extLst>
              <a:ext uri="{FF2B5EF4-FFF2-40B4-BE49-F238E27FC236}">
                <a16:creationId xmlns:a16="http://schemas.microsoft.com/office/drawing/2014/main" id="{B5E2C006-7DFD-EC4C-6C5B-F428558EB459}"/>
              </a:ext>
            </a:extLst>
          </p:cNvPr>
          <p:cNvSpPr>
            <a:spLocks noGrp="1"/>
          </p:cNvSpPr>
          <p:nvPr>
            <p:ph idx="1"/>
          </p:nvPr>
        </p:nvSpPr>
        <p:spPr/>
        <p:txBody>
          <a:bodyPr/>
          <a:lstStyle/>
          <a:p>
            <a:endParaRPr lang="en-US" dirty="0"/>
          </a:p>
          <a:p>
            <a:endParaRPr lang="en-US" sz="1200" dirty="0"/>
          </a:p>
          <a:p>
            <a:endParaRPr lang="en-US" sz="1200" dirty="0"/>
          </a:p>
          <a:p>
            <a:endParaRPr lang="en-US" dirty="0"/>
          </a:p>
          <a:p>
            <a:r>
              <a:rPr lang="en-US" dirty="0"/>
              <a:t>Access using bracket notation, with more brackets as needed:</a:t>
            </a:r>
          </a:p>
        </p:txBody>
      </p:sp>
      <p:sp>
        <p:nvSpPr>
          <p:cNvPr id="4" name="TextBox 3">
            <a:extLst>
              <a:ext uri="{FF2B5EF4-FFF2-40B4-BE49-F238E27FC236}">
                <a16:creationId xmlns:a16="http://schemas.microsoft.com/office/drawing/2014/main" id="{8487E886-0330-6107-AB5F-F66F01217802}"/>
              </a:ext>
            </a:extLst>
          </p:cNvPr>
          <p:cNvSpPr txBox="1"/>
          <p:nvPr/>
        </p:nvSpPr>
        <p:spPr>
          <a:xfrm>
            <a:off x="1105509" y="1930400"/>
            <a:ext cx="8168493" cy="1477328"/>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gymnasts =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["Brittany", 9.15, 9.4, 9.3, 9.2],</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["Lea", 9, 8.8, 9.1, 9.5],</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["Maya", 9.2, 8.7, 9.2, 8.8]</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endPar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p:txBody>
      </p:sp>
      <p:sp>
        <p:nvSpPr>
          <p:cNvPr id="5" name="TextBox 4">
            <a:extLst>
              <a:ext uri="{FF2B5EF4-FFF2-40B4-BE49-F238E27FC236}">
                <a16:creationId xmlns:a16="http://schemas.microsoft.com/office/drawing/2014/main" id="{6716E979-A6EF-3E24-A33B-B6DFE8227F7B}"/>
              </a:ext>
            </a:extLst>
          </p:cNvPr>
          <p:cNvSpPr txBox="1"/>
          <p:nvPr/>
        </p:nvSpPr>
        <p:spPr>
          <a:xfrm>
            <a:off x="1105509" y="3873893"/>
            <a:ext cx="8168493" cy="1754326"/>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gymnasts[0]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gymnasts[0][0]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gymnasts[1][0]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gymnasts[1][4]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gymnasts[1][5]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gymnasts[3][0] </a:t>
            </a:r>
            <a:endPar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p:txBody>
      </p:sp>
      <p:sp>
        <p:nvSpPr>
          <p:cNvPr id="6" name="TextBox 5">
            <a:extLst>
              <a:ext uri="{FF2B5EF4-FFF2-40B4-BE49-F238E27FC236}">
                <a16:creationId xmlns:a16="http://schemas.microsoft.com/office/drawing/2014/main" id="{BC408647-244D-CBDE-234F-1B4CC511CB68}"/>
              </a:ext>
            </a:extLst>
          </p:cNvPr>
          <p:cNvSpPr txBox="1"/>
          <p:nvPr/>
        </p:nvSpPr>
        <p:spPr>
          <a:xfrm>
            <a:off x="3346173" y="3873893"/>
            <a:ext cx="5927829" cy="1754326"/>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["Brittany", 9.15, 9.4, 9.3, 9.2]</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"Brittany"</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"Lea"</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9.5</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 IndexError!</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 IndexError!</a:t>
            </a:r>
          </a:p>
        </p:txBody>
      </p:sp>
    </p:spTree>
    <p:extLst>
      <p:ext uri="{BB962C8B-B14F-4D97-AF65-F5344CB8AC3E}">
        <p14:creationId xmlns:p14="http://schemas.microsoft.com/office/powerpoint/2010/main" val="1215673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129C39-95CA-DD2F-3E11-2CA38F45E095}"/>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E30D30E2-DF20-3FB5-AEFA-30AA6FC2D056}"/>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43140759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25AE38D-2F52-6543-51D5-A48ED1348F4E}"/>
              </a:ext>
            </a:extLst>
          </p:cNvPr>
          <p:cNvSpPr>
            <a:spLocks noGrp="1"/>
          </p:cNvSpPr>
          <p:nvPr>
            <p:ph type="title"/>
          </p:nvPr>
        </p:nvSpPr>
        <p:spPr/>
        <p:txBody>
          <a:bodyPr/>
          <a:lstStyle/>
          <a:p>
            <a:r>
              <a:rPr lang="en-US" dirty="0"/>
              <a:t>Containment</a:t>
            </a:r>
          </a:p>
        </p:txBody>
      </p:sp>
      <p:sp>
        <p:nvSpPr>
          <p:cNvPr id="5" name="Text Placeholder 4">
            <a:extLst>
              <a:ext uri="{FF2B5EF4-FFF2-40B4-BE49-F238E27FC236}">
                <a16:creationId xmlns:a16="http://schemas.microsoft.com/office/drawing/2014/main" id="{47A2A766-BD0E-AD71-6B3B-8121BF8A9F7E}"/>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9587982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27EBB2-45CE-DEAD-F1BC-D5E061991417}"/>
              </a:ext>
            </a:extLst>
          </p:cNvPr>
          <p:cNvSpPr>
            <a:spLocks noGrp="1"/>
          </p:cNvSpPr>
          <p:nvPr>
            <p:ph type="title"/>
          </p:nvPr>
        </p:nvSpPr>
        <p:spPr/>
        <p:txBody>
          <a:bodyPr/>
          <a:lstStyle/>
          <a:p>
            <a:r>
              <a:rPr lang="en-US" dirty="0"/>
              <a:t>Import the entire library</a:t>
            </a:r>
          </a:p>
        </p:txBody>
      </p:sp>
      <p:sp>
        <p:nvSpPr>
          <p:cNvPr id="3" name="Content Placeholder 2">
            <a:extLst>
              <a:ext uri="{FF2B5EF4-FFF2-40B4-BE49-F238E27FC236}">
                <a16:creationId xmlns:a16="http://schemas.microsoft.com/office/drawing/2014/main" id="{AE82ED8A-75A6-063B-39C3-7A733399B84A}"/>
              </a:ext>
            </a:extLst>
          </p:cNvPr>
          <p:cNvSpPr>
            <a:spLocks noGrp="1"/>
          </p:cNvSpPr>
          <p:nvPr>
            <p:ph idx="1"/>
          </p:nvPr>
        </p:nvSpPr>
        <p:spPr>
          <a:xfrm>
            <a:off x="677334" y="1930401"/>
            <a:ext cx="8596668" cy="4756726"/>
          </a:xfrm>
        </p:spPr>
        <p:txBody>
          <a:bodyPr>
            <a:normAutofit/>
          </a:bodyPr>
          <a:lstStyle/>
          <a:p>
            <a:r>
              <a:rPr lang="en-US" dirty="0"/>
              <a:t>Import the entire library</a:t>
            </a:r>
          </a:p>
          <a:p>
            <a:endParaRPr lang="en-US" dirty="0"/>
          </a:p>
          <a:p>
            <a:r>
              <a:rPr lang="en-US" dirty="0"/>
              <a:t>To use functions and object that are imported like this, we reference them using the name of the library, a period, and the name of the thing we want to use:</a:t>
            </a:r>
          </a:p>
          <a:p>
            <a:endParaRPr lang="en-US" dirty="0"/>
          </a:p>
          <a:p>
            <a:r>
              <a:rPr lang="en-US" dirty="0"/>
              <a:t>You can bind the library name to something else if you want</a:t>
            </a:r>
          </a:p>
          <a:p>
            <a:endParaRPr lang="en-US" dirty="0"/>
          </a:p>
          <a:p>
            <a:endParaRPr lang="en-US" sz="1200" dirty="0"/>
          </a:p>
          <a:p>
            <a:pPr lvl="1"/>
            <a:r>
              <a:rPr lang="en-US" dirty="0"/>
              <a:t>This is often done if the library name is long to save on typing</a:t>
            </a:r>
          </a:p>
          <a:p>
            <a:pPr lvl="1"/>
            <a:r>
              <a:rPr lang="en-US" dirty="0"/>
              <a:t>Just be sure your short name makes sense and is easy to understand</a:t>
            </a:r>
          </a:p>
          <a:p>
            <a:pPr lvl="1"/>
            <a:endParaRPr lang="en-US" dirty="0"/>
          </a:p>
          <a:p>
            <a:pPr marL="0" indent="0">
              <a:buNone/>
            </a:pPr>
            <a:endParaRPr lang="en-US" dirty="0"/>
          </a:p>
          <a:p>
            <a:endParaRPr lang="en-US" dirty="0"/>
          </a:p>
        </p:txBody>
      </p:sp>
      <p:sp>
        <p:nvSpPr>
          <p:cNvPr id="5" name="TextBox 4">
            <a:extLst>
              <a:ext uri="{FF2B5EF4-FFF2-40B4-BE49-F238E27FC236}">
                <a16:creationId xmlns:a16="http://schemas.microsoft.com/office/drawing/2014/main" id="{77405FD8-EE3D-1D21-4AA0-C0D1D9CE7DF4}"/>
              </a:ext>
            </a:extLst>
          </p:cNvPr>
          <p:cNvSpPr txBox="1"/>
          <p:nvPr/>
        </p:nvSpPr>
        <p:spPr>
          <a:xfrm>
            <a:off x="1077118" y="2364509"/>
            <a:ext cx="6631709" cy="36933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import operator</a:t>
            </a:r>
          </a:p>
        </p:txBody>
      </p:sp>
      <p:sp>
        <p:nvSpPr>
          <p:cNvPr id="6" name="TextBox 5">
            <a:extLst>
              <a:ext uri="{FF2B5EF4-FFF2-40B4-BE49-F238E27FC236}">
                <a16:creationId xmlns:a16="http://schemas.microsoft.com/office/drawing/2014/main" id="{B16C11A2-D792-242E-6CFB-41A8B1EFCB4C}"/>
              </a:ext>
            </a:extLst>
          </p:cNvPr>
          <p:cNvSpPr txBox="1"/>
          <p:nvPr/>
        </p:nvSpPr>
        <p:spPr>
          <a:xfrm>
            <a:off x="1077117" y="3801216"/>
            <a:ext cx="6631709" cy="36933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sum =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operator.add</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(3,7)</a:t>
            </a:r>
          </a:p>
        </p:txBody>
      </p:sp>
      <p:sp>
        <p:nvSpPr>
          <p:cNvPr id="7" name="TextBox 6">
            <a:extLst>
              <a:ext uri="{FF2B5EF4-FFF2-40B4-BE49-F238E27FC236}">
                <a16:creationId xmlns:a16="http://schemas.microsoft.com/office/drawing/2014/main" id="{D5CF30CF-24B2-9212-7584-4136CD503DED}"/>
              </a:ext>
            </a:extLst>
          </p:cNvPr>
          <p:cNvSpPr txBox="1"/>
          <p:nvPr/>
        </p:nvSpPr>
        <p:spPr>
          <a:xfrm>
            <a:off x="1077117" y="4736623"/>
            <a:ext cx="6631709" cy="646331"/>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import operator as op</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sum =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op.add</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(3,7)</a:t>
            </a:r>
          </a:p>
        </p:txBody>
      </p:sp>
    </p:spTree>
    <p:extLst>
      <p:ext uri="{BB962C8B-B14F-4D97-AF65-F5344CB8AC3E}">
        <p14:creationId xmlns:p14="http://schemas.microsoft.com/office/powerpoint/2010/main" val="278156785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722B89A-852B-86C0-F7AF-1AB19793FBE3}"/>
              </a:ext>
            </a:extLst>
          </p:cNvPr>
          <p:cNvSpPr>
            <a:spLocks noGrp="1"/>
          </p:cNvSpPr>
          <p:nvPr>
            <p:ph type="title"/>
          </p:nvPr>
        </p:nvSpPr>
        <p:spPr/>
        <p:txBody>
          <a:bodyPr/>
          <a:lstStyle/>
          <a:p>
            <a:r>
              <a:rPr lang="en-US" dirty="0"/>
              <a:t>Containment operator</a:t>
            </a:r>
          </a:p>
        </p:txBody>
      </p:sp>
      <p:sp>
        <p:nvSpPr>
          <p:cNvPr id="5" name="Content Placeholder 4">
            <a:extLst>
              <a:ext uri="{FF2B5EF4-FFF2-40B4-BE49-F238E27FC236}">
                <a16:creationId xmlns:a16="http://schemas.microsoft.com/office/drawing/2014/main" id="{322F1F47-B66E-35B1-1244-002B89FF2290}"/>
              </a:ext>
            </a:extLst>
          </p:cNvPr>
          <p:cNvSpPr>
            <a:spLocks noGrp="1"/>
          </p:cNvSpPr>
          <p:nvPr>
            <p:ph idx="1"/>
          </p:nvPr>
        </p:nvSpPr>
        <p:spPr/>
        <p:txBody>
          <a:bodyPr/>
          <a:lstStyle/>
          <a:p>
            <a:r>
              <a:rPr lang="en-US" dirty="0"/>
              <a:t>Use the </a:t>
            </a:r>
            <a:r>
              <a:rPr lang="en-US" b="1" i="1" dirty="0"/>
              <a:t>in</a:t>
            </a:r>
            <a:r>
              <a:rPr lang="en-US" dirty="0"/>
              <a:t> operator to test if value is inside a container:</a:t>
            </a:r>
          </a:p>
        </p:txBody>
      </p:sp>
      <p:sp>
        <p:nvSpPr>
          <p:cNvPr id="6" name="TextBox 5">
            <a:extLst>
              <a:ext uri="{FF2B5EF4-FFF2-40B4-BE49-F238E27FC236}">
                <a16:creationId xmlns:a16="http://schemas.microsoft.com/office/drawing/2014/main" id="{ACF22C81-6F2C-B0D0-A2AA-B65C30A61029}"/>
              </a:ext>
            </a:extLst>
          </p:cNvPr>
          <p:cNvSpPr txBox="1"/>
          <p:nvPr/>
        </p:nvSpPr>
        <p:spPr>
          <a:xfrm>
            <a:off x="1096082" y="2334638"/>
            <a:ext cx="6631709" cy="2585323"/>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de-DE"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digits = [2, 8, 3, 1, 8, 5, 3, 0, 7, 1]</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de-DE"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de-DE"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1 in digits </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de-DE"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de-DE"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3 in digits </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de-DE"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de-DE"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4 in digits </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de-DE"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de-DE"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not (4 in digits)</a:t>
            </a:r>
            <a:endPar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p:txBody>
      </p:sp>
      <p:sp>
        <p:nvSpPr>
          <p:cNvPr id="7" name="TextBox 6">
            <a:extLst>
              <a:ext uri="{FF2B5EF4-FFF2-40B4-BE49-F238E27FC236}">
                <a16:creationId xmlns:a16="http://schemas.microsoft.com/office/drawing/2014/main" id="{05664E8E-1877-4E8F-2C1E-1BBA44827A30}"/>
              </a:ext>
            </a:extLst>
          </p:cNvPr>
          <p:cNvSpPr txBox="1"/>
          <p:nvPr/>
        </p:nvSpPr>
        <p:spPr>
          <a:xfrm>
            <a:off x="3671170" y="2334637"/>
            <a:ext cx="4056621" cy="2585323"/>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de-DE"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de-DE"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de-DE"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True</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de-DE"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de-DE"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True</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de-DE"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de-DE"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False</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de-DE"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de-DE"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True</a:t>
            </a:r>
          </a:p>
        </p:txBody>
      </p:sp>
    </p:spTree>
    <p:extLst>
      <p:ext uri="{BB962C8B-B14F-4D97-AF65-F5344CB8AC3E}">
        <p14:creationId xmlns:p14="http://schemas.microsoft.com/office/powerpoint/2010/main" val="16764457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815890-B6AE-0096-FC0D-A79265E65AA1}"/>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4236393A-47C4-7685-BB6F-EB53D0603197}"/>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5385192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CFCE68-9A76-AAC9-0401-B96B44DE08A1}"/>
              </a:ext>
            </a:extLst>
          </p:cNvPr>
          <p:cNvSpPr>
            <a:spLocks noGrp="1"/>
          </p:cNvSpPr>
          <p:nvPr>
            <p:ph type="title"/>
          </p:nvPr>
        </p:nvSpPr>
        <p:spPr/>
        <p:txBody>
          <a:bodyPr/>
          <a:lstStyle/>
          <a:p>
            <a:r>
              <a:rPr lang="en-US" dirty="0"/>
              <a:t>Import all the names from a library</a:t>
            </a:r>
          </a:p>
        </p:txBody>
      </p:sp>
      <p:sp>
        <p:nvSpPr>
          <p:cNvPr id="3" name="Content Placeholder 2">
            <a:extLst>
              <a:ext uri="{FF2B5EF4-FFF2-40B4-BE49-F238E27FC236}">
                <a16:creationId xmlns:a16="http://schemas.microsoft.com/office/drawing/2014/main" id="{82235220-4B7A-D520-8E48-85D4ACA38E34}"/>
              </a:ext>
            </a:extLst>
          </p:cNvPr>
          <p:cNvSpPr>
            <a:spLocks noGrp="1"/>
          </p:cNvSpPr>
          <p:nvPr>
            <p:ph idx="1"/>
          </p:nvPr>
        </p:nvSpPr>
        <p:spPr/>
        <p:txBody>
          <a:bodyPr/>
          <a:lstStyle/>
          <a:p>
            <a:r>
              <a:rPr lang="en-US" dirty="0"/>
              <a:t>The previous import method grabbed the entire library but kept the names separate from any names you defined in your program by requiring you to use the library name (or alias) when calling the functions</a:t>
            </a:r>
          </a:p>
          <a:p>
            <a:r>
              <a:rPr lang="en-US" dirty="0"/>
              <a:t>If you don't want to have to use the library name each time, you can import this way</a:t>
            </a:r>
          </a:p>
          <a:p>
            <a:endParaRPr lang="en-US" sz="1200" dirty="0"/>
          </a:p>
          <a:p>
            <a:endParaRPr lang="en-US" sz="1400" dirty="0"/>
          </a:p>
          <a:p>
            <a:r>
              <a:rPr lang="en-US" dirty="0"/>
              <a:t>This is only recommended for small libraries where you know all the names.  If you import something this way, and it has the same name as something you created in your code, there will problems and the code might not do what you expect</a:t>
            </a:r>
          </a:p>
          <a:p>
            <a:endParaRPr lang="en-US" dirty="0"/>
          </a:p>
          <a:p>
            <a:endParaRPr lang="en-US" dirty="0"/>
          </a:p>
        </p:txBody>
      </p:sp>
      <p:sp>
        <p:nvSpPr>
          <p:cNvPr id="4" name="TextBox 3">
            <a:extLst>
              <a:ext uri="{FF2B5EF4-FFF2-40B4-BE49-F238E27FC236}">
                <a16:creationId xmlns:a16="http://schemas.microsoft.com/office/drawing/2014/main" id="{52FDD995-B015-6BCA-F4FF-043FE8F5495B}"/>
              </a:ext>
            </a:extLst>
          </p:cNvPr>
          <p:cNvSpPr txBox="1"/>
          <p:nvPr/>
        </p:nvSpPr>
        <p:spPr>
          <a:xfrm>
            <a:off x="1086354" y="3985882"/>
            <a:ext cx="6631709" cy="646331"/>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from operator import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sum = add(3,7)</a:t>
            </a:r>
          </a:p>
        </p:txBody>
      </p:sp>
    </p:spTree>
    <p:extLst>
      <p:ext uri="{BB962C8B-B14F-4D97-AF65-F5344CB8AC3E}">
        <p14:creationId xmlns:p14="http://schemas.microsoft.com/office/powerpoint/2010/main" val="18020567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B74991-1D7D-0060-D5ED-A36A8125C53D}"/>
              </a:ext>
            </a:extLst>
          </p:cNvPr>
          <p:cNvSpPr>
            <a:spLocks noGrp="1"/>
          </p:cNvSpPr>
          <p:nvPr>
            <p:ph type="title"/>
          </p:nvPr>
        </p:nvSpPr>
        <p:spPr/>
        <p:txBody>
          <a:bodyPr/>
          <a:lstStyle/>
          <a:p>
            <a:r>
              <a:rPr lang="en-US" dirty="0"/>
              <a:t>Import specific items from a library</a:t>
            </a:r>
          </a:p>
        </p:txBody>
      </p:sp>
      <p:sp>
        <p:nvSpPr>
          <p:cNvPr id="3" name="Content Placeholder 2">
            <a:extLst>
              <a:ext uri="{FF2B5EF4-FFF2-40B4-BE49-F238E27FC236}">
                <a16:creationId xmlns:a16="http://schemas.microsoft.com/office/drawing/2014/main" id="{0DA41376-AA77-B543-137F-03653357B129}"/>
              </a:ext>
            </a:extLst>
          </p:cNvPr>
          <p:cNvSpPr>
            <a:spLocks noGrp="1"/>
          </p:cNvSpPr>
          <p:nvPr>
            <p:ph idx="1"/>
          </p:nvPr>
        </p:nvSpPr>
        <p:spPr/>
        <p:txBody>
          <a:bodyPr/>
          <a:lstStyle/>
          <a:p>
            <a:r>
              <a:rPr lang="en-US" dirty="0"/>
              <a:t>When you only need a few items from the library, you can just import the specific items you need</a:t>
            </a:r>
          </a:p>
          <a:p>
            <a:endParaRPr lang="en-US" dirty="0"/>
          </a:p>
          <a:p>
            <a:r>
              <a:rPr lang="en-US" dirty="0"/>
              <a:t>The items are listed in a comma separated list and are added to your code without the library name at the beginning</a:t>
            </a:r>
          </a:p>
          <a:p>
            <a:endParaRPr lang="en-US" dirty="0"/>
          </a:p>
          <a:p>
            <a:endParaRPr lang="en-US" dirty="0"/>
          </a:p>
          <a:p>
            <a:r>
              <a:rPr lang="en-US" dirty="0"/>
              <a:t>This is probably the most common way to import functions or objects into your code</a:t>
            </a:r>
          </a:p>
        </p:txBody>
      </p:sp>
      <p:sp>
        <p:nvSpPr>
          <p:cNvPr id="4" name="TextBox 3">
            <a:extLst>
              <a:ext uri="{FF2B5EF4-FFF2-40B4-BE49-F238E27FC236}">
                <a16:creationId xmlns:a16="http://schemas.microsoft.com/office/drawing/2014/main" id="{133D059A-62A3-D035-04F9-4C556EFA625B}"/>
              </a:ext>
            </a:extLst>
          </p:cNvPr>
          <p:cNvSpPr txBox="1"/>
          <p:nvPr/>
        </p:nvSpPr>
        <p:spPr>
          <a:xfrm>
            <a:off x="1021699" y="2669309"/>
            <a:ext cx="6631709" cy="36933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from operator import add,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mul</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sub</a:t>
            </a:r>
          </a:p>
        </p:txBody>
      </p:sp>
      <p:sp>
        <p:nvSpPr>
          <p:cNvPr id="5" name="TextBox 4">
            <a:extLst>
              <a:ext uri="{FF2B5EF4-FFF2-40B4-BE49-F238E27FC236}">
                <a16:creationId xmlns:a16="http://schemas.microsoft.com/office/drawing/2014/main" id="{2F0333E8-C2D0-C1AB-AB01-613987F443E4}"/>
              </a:ext>
            </a:extLst>
          </p:cNvPr>
          <p:cNvSpPr txBox="1"/>
          <p:nvPr/>
        </p:nvSpPr>
        <p:spPr>
          <a:xfrm>
            <a:off x="1021699" y="3791652"/>
            <a:ext cx="6631709" cy="923330"/>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sum = add(3, 7)</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product =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mul</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(2, 5)</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difference = sub(15, 2)</a:t>
            </a:r>
          </a:p>
        </p:txBody>
      </p:sp>
    </p:spTree>
    <p:extLst>
      <p:ext uri="{BB962C8B-B14F-4D97-AF65-F5344CB8AC3E}">
        <p14:creationId xmlns:p14="http://schemas.microsoft.com/office/powerpoint/2010/main" val="991486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3EDC62-D072-A5D4-0DF2-B3362987ED85}"/>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8DBC80B9-2440-79F5-391E-DDADBDD1ECBF}"/>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942572772"/>
      </p:ext>
    </p:extLst>
  </p:cSld>
  <p:clrMapOvr>
    <a:masterClrMapping/>
  </p:clrMapOvr>
</p:sld>
</file>

<file path=ppt/theme/theme1.xml><?xml version="1.0" encoding="utf-8"?>
<a:theme xmlns:a="http://schemas.openxmlformats.org/drawingml/2006/main" name="1_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CS111-Template.potx" id="{1E66F11C-A0E4-44E4-A623-DB2458591B38}" vid="{4951662D-0F24-4DA5-9818-8BA1C4EF1815}"/>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CS111-Template</Template>
  <TotalTime>342</TotalTime>
  <Words>3762</Words>
  <Application>Microsoft Office PowerPoint</Application>
  <PresentationFormat>Widescreen</PresentationFormat>
  <Paragraphs>588</Paragraphs>
  <Slides>61</Slides>
  <Notes>4</Notes>
  <HiddenSlides>1</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61</vt:i4>
      </vt:variant>
    </vt:vector>
  </HeadingPairs>
  <TitlesOfParts>
    <vt:vector size="70" baseType="lpstr">
      <vt:lpstr>Aptos</vt:lpstr>
      <vt:lpstr>Arial</vt:lpstr>
      <vt:lpstr>Calibri</vt:lpstr>
      <vt:lpstr>Cambria Math</vt:lpstr>
      <vt:lpstr>Courier New</vt:lpstr>
      <vt:lpstr>Trebuchet MS</vt:lpstr>
      <vt:lpstr>Wingdings 3</vt:lpstr>
      <vt:lpstr>1_Facet</vt:lpstr>
      <vt:lpstr>Facet</vt:lpstr>
      <vt:lpstr>PowerPoint Presentation</vt:lpstr>
      <vt:lpstr>Functions, Names, Loops, &amp; Lists</vt:lpstr>
      <vt:lpstr>Libraries</vt:lpstr>
      <vt:lpstr>Libraries</vt:lpstr>
      <vt:lpstr>Installing libraries</vt:lpstr>
      <vt:lpstr>Import the entire library</vt:lpstr>
      <vt:lpstr>Import all the names from a library</vt:lpstr>
      <vt:lpstr>Import specific items from a library</vt:lpstr>
      <vt:lpstr>PowerPoint Presentation</vt:lpstr>
      <vt:lpstr>Functions</vt:lpstr>
      <vt:lpstr>Defining functions</vt:lpstr>
      <vt:lpstr>Anatomy of a function definition</vt:lpstr>
      <vt:lpstr>Function arguments</vt:lpstr>
      <vt:lpstr>Default parameters</vt:lpstr>
      <vt:lpstr>Return values</vt:lpstr>
      <vt:lpstr>Multiple return values</vt:lpstr>
      <vt:lpstr>Spot the bug #1</vt:lpstr>
      <vt:lpstr>Spot the bug #2</vt:lpstr>
      <vt:lpstr>Spot the bug #3</vt:lpstr>
      <vt:lpstr>The None value</vt:lpstr>
      <vt:lpstr>Boolean expressions in functions</vt:lpstr>
      <vt:lpstr>Conditionals in functions</vt:lpstr>
      <vt:lpstr>Returns inside conditionals</vt:lpstr>
      <vt:lpstr>PowerPoint Presentation</vt:lpstr>
      <vt:lpstr>Designing Functions</vt:lpstr>
      <vt:lpstr>Describing Functions</vt:lpstr>
      <vt:lpstr>Designing a function</vt:lpstr>
      <vt:lpstr>Generalizing patterns with arguments</vt:lpstr>
      <vt:lpstr>A non-generalized approach</vt:lpstr>
      <vt:lpstr>Generalized area function</vt:lpstr>
      <vt:lpstr>PowerPoint Presentation</vt:lpstr>
      <vt:lpstr>Names</vt:lpstr>
      <vt:lpstr>Choosing names</vt:lpstr>
      <vt:lpstr>Parameter names</vt:lpstr>
      <vt:lpstr>Which values deserve a name?</vt:lpstr>
      <vt:lpstr>More naming tips</vt:lpstr>
      <vt:lpstr>PowerPoint Presentation</vt:lpstr>
      <vt:lpstr>While loops</vt:lpstr>
      <vt:lpstr>While loops</vt:lpstr>
      <vt:lpstr>Using a counter variable</vt:lpstr>
      <vt:lpstr>Beware infinite loops</vt:lpstr>
      <vt:lpstr>Execution of loops</vt:lpstr>
      <vt:lpstr>Loops in functions</vt:lpstr>
      <vt:lpstr>The break statement</vt:lpstr>
      <vt:lpstr>The continue statement</vt:lpstr>
      <vt:lpstr>PowerPoint Presentation</vt:lpstr>
      <vt:lpstr>Lists </vt:lpstr>
      <vt:lpstr>Lists</vt:lpstr>
      <vt:lpstr>List length</vt:lpstr>
      <vt:lpstr>Accessing list items (brackets)</vt:lpstr>
      <vt:lpstr>Accessing list items (brackets)</vt:lpstr>
      <vt:lpstr>Accessing list items (function)</vt:lpstr>
      <vt:lpstr>List concatenation</vt:lpstr>
      <vt:lpstr>List repetition</vt:lpstr>
      <vt:lpstr>Adding to lists</vt:lpstr>
      <vt:lpstr>Nested lists</vt:lpstr>
      <vt:lpstr>Accessing nested list items</vt:lpstr>
      <vt:lpstr>PowerPoint Presentation</vt:lpstr>
      <vt:lpstr>Containment</vt:lpstr>
      <vt:lpstr>Containment operator</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Tom Stephens</dc:creator>
  <cp:lastModifiedBy>Tom Stephens</cp:lastModifiedBy>
  <cp:revision>5</cp:revision>
  <dcterms:created xsi:type="dcterms:W3CDTF">2024-12-10T20:52:29Z</dcterms:created>
  <dcterms:modified xsi:type="dcterms:W3CDTF">2025-05-01T16:59:59Z</dcterms:modified>
</cp:coreProperties>
</file>