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1"/>
  </p:notesMasterIdLst>
  <p:sldIdLst>
    <p:sldId id="1115" r:id="rId2"/>
    <p:sldId id="1114" r:id="rId3"/>
    <p:sldId id="362" r:id="rId4"/>
    <p:sldId id="796" r:id="rId5"/>
    <p:sldId id="797" r:id="rId6"/>
    <p:sldId id="798" r:id="rId7"/>
    <p:sldId id="363" r:id="rId8"/>
    <p:sldId id="364" r:id="rId9"/>
    <p:sldId id="799" r:id="rId10"/>
    <p:sldId id="800" r:id="rId11"/>
    <p:sldId id="801" r:id="rId12"/>
    <p:sldId id="804" r:id="rId13"/>
    <p:sldId id="805" r:id="rId14"/>
    <p:sldId id="806" r:id="rId15"/>
    <p:sldId id="807" r:id="rId16"/>
    <p:sldId id="808" r:id="rId17"/>
    <p:sldId id="809" r:id="rId18"/>
    <p:sldId id="810" r:id="rId19"/>
    <p:sldId id="811" r:id="rId20"/>
    <p:sldId id="812" r:id="rId21"/>
    <p:sldId id="813" r:id="rId22"/>
    <p:sldId id="1086" r:id="rId23"/>
    <p:sldId id="1087" r:id="rId24"/>
    <p:sldId id="1088" r:id="rId25"/>
    <p:sldId id="1089" r:id="rId26"/>
    <p:sldId id="1090" r:id="rId27"/>
    <p:sldId id="1091" r:id="rId28"/>
    <p:sldId id="1092" r:id="rId29"/>
    <p:sldId id="1093" r:id="rId30"/>
    <p:sldId id="1094" r:id="rId31"/>
    <p:sldId id="1095" r:id="rId32"/>
    <p:sldId id="1096" r:id="rId33"/>
    <p:sldId id="1097" r:id="rId34"/>
    <p:sldId id="1098" r:id="rId35"/>
    <p:sldId id="1099" r:id="rId36"/>
    <p:sldId id="1100" r:id="rId37"/>
    <p:sldId id="1101" r:id="rId38"/>
    <p:sldId id="1102" r:id="rId39"/>
    <p:sldId id="1103" r:id="rId40"/>
    <p:sldId id="1104" r:id="rId41"/>
    <p:sldId id="1105" r:id="rId42"/>
    <p:sldId id="1106" r:id="rId43"/>
    <p:sldId id="1107" r:id="rId44"/>
    <p:sldId id="1108" r:id="rId45"/>
    <p:sldId id="1109" r:id="rId46"/>
    <p:sldId id="1110" r:id="rId47"/>
    <p:sldId id="1111" r:id="rId48"/>
    <p:sldId id="1112" r:id="rId49"/>
    <p:sldId id="111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5" d="100"/>
          <a:sy n="95" d="100"/>
        </p:scale>
        <p:origin x="50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kumimoji="0" lang="en-US" sz="2000" b="0" i="0" u="none" strike="noStrike" kern="1200" cap="none" spc="0" normalizeH="0" baseline="0" noProof="0" dirty="0">
              <a:ln>
                <a:noFill/>
              </a:ln>
              <a:solidFill>
                <a:srgbClr val="156082">
                  <a:lumMod val="60000"/>
                  <a:lumOff val="40000"/>
                </a:srgbClr>
              </a:solidFill>
              <a:effectLst/>
              <a:uLnTx/>
              <a:uFillTx/>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dPt>
            <c:idx val="0"/>
            <c:bubble3D val="0"/>
            <c:explosion val="3"/>
            <c:spPr>
              <a:solidFill>
                <a:schemeClr val="accent1">
                  <a:lumMod val="40000"/>
                  <a:lumOff val="60000"/>
                </a:schemeClr>
              </a:solidFill>
              <a:ln w="25400">
                <a:noFill/>
              </a:ln>
              <a:effectLst/>
              <a:sp3d/>
            </c:spPr>
            <c:extLst>
              <c:ext xmlns:c16="http://schemas.microsoft.com/office/drawing/2014/chart" uri="{C3380CC4-5D6E-409C-BE32-E72D297353CC}">
                <c16:uniqueId val="{00000001-9F92-4608-89D4-FBD3581DEECE}"/>
              </c:ext>
            </c:extLst>
          </c:dPt>
          <c:dPt>
            <c:idx val="1"/>
            <c:bubble3D val="0"/>
            <c:spPr>
              <a:solidFill>
                <a:srgbClr val="FF0000"/>
              </a:solidFill>
              <a:ln w="25400">
                <a:noFill/>
              </a:ln>
              <a:effectLst/>
              <a:sp3d/>
            </c:spPr>
            <c:extLst>
              <c:ext xmlns:c16="http://schemas.microsoft.com/office/drawing/2014/chart" uri="{C3380CC4-5D6E-409C-BE32-E72D297353CC}">
                <c16:uniqueId val="{00000003-9F92-4608-89D4-FBD3581DEECE}"/>
              </c:ext>
            </c:extLst>
          </c:dPt>
          <c:cat>
            <c:strRef>
              <c:f>Sheet1!$A$11:$A$12</c:f>
              <c:strCache>
                <c:ptCount val="2"/>
                <c:pt idx="0">
                  <c:v>Writing New Code</c:v>
                </c:pt>
                <c:pt idx="1">
                  <c:v>Debugging</c:v>
                </c:pt>
              </c:strCache>
            </c:strRef>
          </c:cat>
          <c:val>
            <c:numRef>
              <c:f>Sheet1!$B$11:$B$12</c:f>
              <c:numCache>
                <c:formatCode>General</c:formatCode>
                <c:ptCount val="2"/>
                <c:pt idx="0">
                  <c:v>10</c:v>
                </c:pt>
                <c:pt idx="1">
                  <c:v>90</c:v>
                </c:pt>
              </c:numCache>
            </c:numRef>
          </c:val>
          <c:extLst>
            <c:ext xmlns:c16="http://schemas.microsoft.com/office/drawing/2014/chart" uri="{C3380CC4-5D6E-409C-BE32-E72D297353CC}">
              <c16:uniqueId val="{00000004-9F92-4608-89D4-FBD3581DEE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a:ln>
                  <a:noFill/>
                </a:ln>
                <a:solidFill>
                  <a:srgbClr val="156082">
                    <a:lumMod val="60000"/>
                    <a:lumOff val="40000"/>
                  </a:srgbClr>
                </a:solidFill>
                <a:effectLst/>
                <a:uLnTx/>
                <a:uFillTx/>
                <a:latin typeface="+mn-lt"/>
              </a:rPr>
              <a:t>Programming</a:t>
            </a: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F4FE-4E53-8F33-178C1E9A8045}"/>
              </c:ext>
            </c:extLst>
          </c:dPt>
          <c:dPt>
            <c:idx val="1"/>
            <c:bubble3D val="0"/>
            <c:spPr>
              <a:solidFill>
                <a:schemeClr val="accent2"/>
              </a:solidFill>
              <a:ln w="25400">
                <a:noFill/>
              </a:ln>
              <a:effectLst/>
              <a:sp3d/>
            </c:spPr>
            <c:extLst>
              <c:ext xmlns:c16="http://schemas.microsoft.com/office/drawing/2014/chart" uri="{C3380CC4-5D6E-409C-BE32-E72D297353CC}">
                <c16:uniqueId val="{00000003-F4FE-4E53-8F33-178C1E9A8045}"/>
              </c:ext>
            </c:extLst>
          </c:dPt>
          <c:dPt>
            <c:idx val="2"/>
            <c:bubble3D val="0"/>
            <c:spPr>
              <a:solidFill>
                <a:srgbClr val="FF0000"/>
              </a:solidFill>
              <a:ln w="25400">
                <a:noFill/>
              </a:ln>
              <a:effectLst/>
              <a:sp3d/>
            </c:spPr>
            <c:extLst>
              <c:ext xmlns:c16="http://schemas.microsoft.com/office/drawing/2014/chart" uri="{C3380CC4-5D6E-409C-BE32-E72D297353CC}">
                <c16:uniqueId val="{00000005-F4FE-4E53-8F33-178C1E9A8045}"/>
              </c:ext>
            </c:extLst>
          </c:dPt>
          <c:cat>
            <c:strRef>
              <c:f>Sheet1!$A$6:$A$8</c:f>
              <c:strCache>
                <c:ptCount val="3"/>
                <c:pt idx="0">
                  <c:v>Writing New Code</c:v>
                </c:pt>
                <c:pt idx="1">
                  <c:v>Thinking &amp; Planning</c:v>
                </c:pt>
                <c:pt idx="2">
                  <c:v>Debugging</c:v>
                </c:pt>
              </c:strCache>
            </c:strRef>
          </c:cat>
          <c:val>
            <c:numRef>
              <c:f>Sheet1!$B$6:$B$8</c:f>
              <c:numCache>
                <c:formatCode>General</c:formatCode>
                <c:ptCount val="3"/>
                <c:pt idx="0">
                  <c:v>10</c:v>
                </c:pt>
                <c:pt idx="1">
                  <c:v>40</c:v>
                </c:pt>
                <c:pt idx="2">
                  <c:v>50</c:v>
                </c:pt>
              </c:numCache>
            </c:numRef>
          </c:val>
          <c:extLst>
            <c:ext xmlns:c16="http://schemas.microsoft.com/office/drawing/2014/chart" uri="{C3380CC4-5D6E-409C-BE32-E72D297353CC}">
              <c16:uniqueId val="{00000006-F4FE-4E53-8F33-178C1E9A804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lang="en-US" sz="4400" dirty="0"/>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7EDA-4B49-B3EC-20EBF832FE2F}"/>
              </c:ext>
            </c:extLst>
          </c:dPt>
          <c:dPt>
            <c:idx val="1"/>
            <c:bubble3D val="0"/>
            <c:spPr>
              <a:solidFill>
                <a:schemeClr val="accent2"/>
              </a:solidFill>
              <a:ln w="25400">
                <a:noFill/>
              </a:ln>
              <a:effectLst/>
              <a:sp3d/>
            </c:spPr>
            <c:extLst>
              <c:ext xmlns:c16="http://schemas.microsoft.com/office/drawing/2014/chart" uri="{C3380CC4-5D6E-409C-BE32-E72D297353CC}">
                <c16:uniqueId val="{00000003-7EDA-4B49-B3EC-20EBF832FE2F}"/>
              </c:ext>
            </c:extLst>
          </c:dPt>
          <c:dPt>
            <c:idx val="2"/>
            <c:bubble3D val="0"/>
            <c:spPr>
              <a:solidFill>
                <a:srgbClr val="FF0000"/>
              </a:solidFill>
              <a:ln w="25400">
                <a:noFill/>
              </a:ln>
              <a:effectLst/>
              <a:sp3d/>
            </c:spPr>
            <c:extLst>
              <c:ext xmlns:c16="http://schemas.microsoft.com/office/drawing/2014/chart" uri="{C3380CC4-5D6E-409C-BE32-E72D297353CC}">
                <c16:uniqueId val="{00000005-7EDA-4B49-B3EC-20EBF832FE2F}"/>
              </c:ext>
            </c:extLst>
          </c:dPt>
          <c:cat>
            <c:strRef>
              <c:f>Sheet1!$A$1:$A$3</c:f>
              <c:strCache>
                <c:ptCount val="3"/>
                <c:pt idx="0">
                  <c:v>Writing New Code</c:v>
                </c:pt>
                <c:pt idx="1">
                  <c:v>Thinking &amp; Planning</c:v>
                </c:pt>
                <c:pt idx="2">
                  <c:v>Debugging</c:v>
                </c:pt>
              </c:strCache>
            </c:strRef>
          </c:cat>
          <c:val>
            <c:numRef>
              <c:f>Sheet1!$B$1:$B$3</c:f>
              <c:numCache>
                <c:formatCode>General</c:formatCode>
                <c:ptCount val="3"/>
                <c:pt idx="0">
                  <c:v>30</c:v>
                </c:pt>
                <c:pt idx="1">
                  <c:v>40</c:v>
                </c:pt>
                <c:pt idx="2">
                  <c:v>30</c:v>
                </c:pt>
              </c:numCache>
            </c:numRef>
          </c:val>
          <c:extLst>
            <c:ext xmlns:c16="http://schemas.microsoft.com/office/drawing/2014/chart" uri="{C3380CC4-5D6E-409C-BE32-E72D297353CC}">
              <c16:uniqueId val="{00000006-7EDA-4B49-B3EC-20EBF832FE2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433831388883746E-2"/>
          <c:y val="0.91817629046369209"/>
          <c:w val="0.92056206741170088"/>
          <c:h val="7.071259842519685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5/8/2025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5/8/2025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python.org/3/library/doctest.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lack and silver coffee mug&#10;&#10;Description automatically generated">
            <a:extLst>
              <a:ext uri="{FF2B5EF4-FFF2-40B4-BE49-F238E27FC236}">
                <a16:creationId xmlns:a16="http://schemas.microsoft.com/office/drawing/2014/main" id="{EB553F1F-A2AE-0B64-A79D-5DDC80552269}"/>
              </a:ext>
            </a:extLst>
          </p:cNvPr>
          <p:cNvPicPr>
            <a:picLocks noChangeAspect="1"/>
          </p:cNvPicPr>
          <p:nvPr/>
        </p:nvPicPr>
        <p:blipFill>
          <a:blip r:embed="rId2">
            <a:extLst>
              <a:ext uri="{28A0092B-C50C-407E-A947-70E740481C1C}">
                <a14:useLocalDpi xmlns:a14="http://schemas.microsoft.com/office/drawing/2010/main" val="0"/>
              </a:ext>
            </a:extLst>
          </a:blip>
          <a:srcRect r="8861"/>
          <a:stretch/>
        </p:blipFill>
        <p:spPr>
          <a:xfrm rot="5400000">
            <a:off x="2666999" y="607219"/>
            <a:ext cx="6858001" cy="5643563"/>
          </a:xfrm>
          <a:prstGeom prst="rect">
            <a:avLst/>
          </a:prstGeom>
        </p:spPr>
      </p:pic>
    </p:spTree>
    <p:extLst>
      <p:ext uri="{BB962C8B-B14F-4D97-AF65-F5344CB8AC3E}">
        <p14:creationId xmlns:p14="http://schemas.microsoft.com/office/powerpoint/2010/main" val="317154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 task&#10;&#10;Description automatically generated with medium confidence">
            <a:extLst>
              <a:ext uri="{FF2B5EF4-FFF2-40B4-BE49-F238E27FC236}">
                <a16:creationId xmlns:a16="http://schemas.microsoft.com/office/drawing/2014/main" id="{5F6932F4-8320-64FB-AC4B-41367AC74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74" y="304088"/>
            <a:ext cx="8129852" cy="6249824"/>
          </a:xfrm>
          <a:prstGeom prst="rect">
            <a:avLst/>
          </a:prstGeom>
        </p:spPr>
      </p:pic>
    </p:spTree>
    <p:extLst>
      <p:ext uri="{BB962C8B-B14F-4D97-AF65-F5344CB8AC3E}">
        <p14:creationId xmlns:p14="http://schemas.microsoft.com/office/powerpoint/2010/main" val="116329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C543-637D-6270-258E-A6DBEBEED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84F76-C37E-00A1-EF7B-0E7F5B3E44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090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1115B-24B4-C6DF-CB74-A0CC2CE0076F}"/>
              </a:ext>
            </a:extLst>
          </p:cNvPr>
          <p:cNvSpPr>
            <a:spLocks noGrp="1"/>
          </p:cNvSpPr>
          <p:nvPr>
            <p:ph type="title"/>
          </p:nvPr>
        </p:nvSpPr>
        <p:spPr/>
        <p:txBody>
          <a:bodyPr/>
          <a:lstStyle/>
          <a:p>
            <a:r>
              <a:rPr lang="en-US" dirty="0"/>
              <a:t>Software Development Basics</a:t>
            </a:r>
          </a:p>
        </p:txBody>
      </p:sp>
      <p:sp>
        <p:nvSpPr>
          <p:cNvPr id="5" name="Text Placeholder 4">
            <a:extLst>
              <a:ext uri="{FF2B5EF4-FFF2-40B4-BE49-F238E27FC236}">
                <a16:creationId xmlns:a16="http://schemas.microsoft.com/office/drawing/2014/main" id="{72A8C003-9EBF-760B-FB5F-BE618B2F56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882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E2B405-433E-F6A7-F030-5BDBA38D0CF3}"/>
              </a:ext>
            </a:extLst>
          </p:cNvPr>
          <p:cNvGraphicFramePr>
            <a:graphicFrameLocks/>
          </p:cNvGraphicFramePr>
          <p:nvPr/>
        </p:nvGraphicFramePr>
        <p:xfrm>
          <a:off x="1549167" y="0"/>
          <a:ext cx="909366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64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B09D736-6E21-1E26-5BFF-3D39B056A51A}"/>
              </a:ext>
            </a:extLst>
          </p:cNvPr>
          <p:cNvGraphicFramePr>
            <a:graphicFrameLocks/>
          </p:cNvGraphicFramePr>
          <p:nvPr/>
        </p:nvGraphicFramePr>
        <p:xfrm>
          <a:off x="1050022" y="0"/>
          <a:ext cx="1009195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61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5A8BC96-A38D-64BC-643A-D430E02B26A6}"/>
              </a:ext>
            </a:extLst>
          </p:cNvPr>
          <p:cNvGraphicFramePr>
            <a:graphicFrameLocks/>
          </p:cNvGraphicFramePr>
          <p:nvPr/>
        </p:nvGraphicFramePr>
        <p:xfrm>
          <a:off x="1154884" y="0"/>
          <a:ext cx="9882231"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91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D4A9-50B7-F482-60DF-1381E45331AD}"/>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882408E9-10AE-F72D-D398-E6AB5163AAB7}"/>
              </a:ext>
            </a:extLst>
          </p:cNvPr>
          <p:cNvSpPr>
            <a:spLocks noGrp="1"/>
          </p:cNvSpPr>
          <p:nvPr>
            <p:ph idx="1"/>
          </p:nvPr>
        </p:nvSpPr>
        <p:spPr/>
        <p:txBody>
          <a:bodyPr/>
          <a:lstStyle/>
          <a:p>
            <a:r>
              <a:rPr lang="en-US" dirty="0"/>
              <a:t>There is often the desire to just start writing code</a:t>
            </a:r>
          </a:p>
          <a:p>
            <a:pPr lvl="1"/>
            <a:r>
              <a:rPr lang="en-US" dirty="0"/>
              <a:t>We think we know what we need to do</a:t>
            </a:r>
          </a:p>
          <a:p>
            <a:pPr lvl="1"/>
            <a:r>
              <a:rPr lang="en-US" dirty="0"/>
              <a:t>We like to make things – code appearing feels good</a:t>
            </a:r>
          </a:p>
          <a:p>
            <a:pPr lvl="1"/>
            <a:r>
              <a:rPr lang="en-US" dirty="0"/>
              <a:t>We just want to get done - writing code looks like progress toward the end</a:t>
            </a:r>
          </a:p>
          <a:p>
            <a:r>
              <a:rPr lang="en-US" dirty="0"/>
              <a:t>However, jumping in without a plan has many potential drawbacks</a:t>
            </a:r>
          </a:p>
          <a:p>
            <a:pPr lvl="1"/>
            <a:r>
              <a:rPr lang="en-US" dirty="0"/>
              <a:t>Lots of bugs – more time debugging</a:t>
            </a:r>
          </a:p>
          <a:p>
            <a:pPr lvl="1"/>
            <a:r>
              <a:rPr lang="en-US" dirty="0"/>
              <a:t>Having to rewrite early code when we see how later code needs to work</a:t>
            </a:r>
          </a:p>
          <a:p>
            <a:pPr lvl="1"/>
            <a:r>
              <a:rPr lang="en-US" dirty="0"/>
              <a:t>Not fulling understanding requirements results in code to be thrown away</a:t>
            </a:r>
          </a:p>
          <a:p>
            <a:endParaRPr lang="en-US" dirty="0"/>
          </a:p>
        </p:txBody>
      </p:sp>
      <p:sp>
        <p:nvSpPr>
          <p:cNvPr id="4" name="TextBox 3">
            <a:extLst>
              <a:ext uri="{FF2B5EF4-FFF2-40B4-BE49-F238E27FC236}">
                <a16:creationId xmlns:a16="http://schemas.microsoft.com/office/drawing/2014/main" id="{42D0C5CE-DA05-6381-FC19-248032EC7B27}"/>
              </a:ext>
            </a:extLst>
          </p:cNvPr>
          <p:cNvSpPr txBox="1"/>
          <p:nvPr/>
        </p:nvSpPr>
        <p:spPr>
          <a:xfrm>
            <a:off x="1101049" y="5811503"/>
            <a:ext cx="7749237"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An hour of planning can save you 10 hours of doing.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Dale Carnegie </a:t>
            </a:r>
          </a:p>
        </p:txBody>
      </p:sp>
      <p:sp>
        <p:nvSpPr>
          <p:cNvPr id="5" name="TextBox 4">
            <a:extLst>
              <a:ext uri="{FF2B5EF4-FFF2-40B4-BE49-F238E27FC236}">
                <a16:creationId xmlns:a16="http://schemas.microsoft.com/office/drawing/2014/main" id="{3D121502-4C1C-E7EC-D855-3AB063B761C3}"/>
              </a:ext>
            </a:extLst>
          </p:cNvPr>
          <p:cNvSpPr txBox="1"/>
          <p:nvPr/>
        </p:nvSpPr>
        <p:spPr>
          <a:xfrm>
            <a:off x="5138928" y="162004"/>
            <a:ext cx="440325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Weeks of coding can save you hours of planning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Unknown </a:t>
            </a:r>
          </a:p>
        </p:txBody>
      </p:sp>
    </p:spTree>
    <p:extLst>
      <p:ext uri="{BB962C8B-B14F-4D97-AF65-F5344CB8AC3E}">
        <p14:creationId xmlns:p14="http://schemas.microsoft.com/office/powerpoint/2010/main" val="8094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8DDC-C9E2-760C-0A94-8CA8BF551D10}"/>
              </a:ext>
            </a:extLst>
          </p:cNvPr>
          <p:cNvSpPr>
            <a:spLocks noGrp="1"/>
          </p:cNvSpPr>
          <p:nvPr>
            <p:ph type="title"/>
          </p:nvPr>
        </p:nvSpPr>
        <p:spPr/>
        <p:txBody>
          <a:bodyPr/>
          <a:lstStyle/>
          <a:p>
            <a:r>
              <a:rPr lang="en-US" dirty="0"/>
              <a:t>Think before you code</a:t>
            </a:r>
          </a:p>
        </p:txBody>
      </p:sp>
      <p:sp>
        <p:nvSpPr>
          <p:cNvPr id="3" name="Content Placeholder 2">
            <a:extLst>
              <a:ext uri="{FF2B5EF4-FFF2-40B4-BE49-F238E27FC236}">
                <a16:creationId xmlns:a16="http://schemas.microsoft.com/office/drawing/2014/main" id="{3E602F20-3F41-AC96-1DFC-2668A8134D28}"/>
              </a:ext>
            </a:extLst>
          </p:cNvPr>
          <p:cNvSpPr>
            <a:spLocks noGrp="1"/>
          </p:cNvSpPr>
          <p:nvPr>
            <p:ph idx="1"/>
          </p:nvPr>
        </p:nvSpPr>
        <p:spPr/>
        <p:txBody>
          <a:bodyPr/>
          <a:lstStyle/>
          <a:p>
            <a:r>
              <a:rPr lang="en-US" dirty="0"/>
              <a:t>Read the entire specification</a:t>
            </a:r>
          </a:p>
          <a:p>
            <a:pPr lvl="1"/>
            <a:r>
              <a:rPr lang="en-US" dirty="0"/>
              <a:t>For class, this means read the entire assignment before you do anything else.</a:t>
            </a:r>
          </a:p>
          <a:p>
            <a:pPr lvl="1"/>
            <a:r>
              <a:rPr lang="en-US" dirty="0"/>
              <a:t>In general, this means gather all the information about what the program is supposed to do – this often changes, so gather as much as you can</a:t>
            </a:r>
          </a:p>
          <a:p>
            <a:r>
              <a:rPr lang="en-US" dirty="0"/>
              <a:t>Spend time thinking about how the different parts of the program should work and interact</a:t>
            </a:r>
          </a:p>
          <a:p>
            <a:r>
              <a:rPr lang="en-US" dirty="0"/>
              <a:t>Write down notes (physically or digitally)</a:t>
            </a:r>
          </a:p>
          <a:p>
            <a:r>
              <a:rPr lang="en-US" dirty="0"/>
              <a:t>Think about potential problems and how to solve them.</a:t>
            </a:r>
          </a:p>
          <a:p>
            <a:r>
              <a:rPr lang="en-US" dirty="0"/>
              <a:t>Is there knowledge you need you don't have?  Where will you find that?</a:t>
            </a:r>
          </a:p>
        </p:txBody>
      </p:sp>
    </p:spTree>
    <p:extLst>
      <p:ext uri="{BB962C8B-B14F-4D97-AF65-F5344CB8AC3E}">
        <p14:creationId xmlns:p14="http://schemas.microsoft.com/office/powerpoint/2010/main" val="20214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8D02-8B5F-41A3-9392-82FE33BB177B}"/>
              </a:ext>
            </a:extLst>
          </p:cNvPr>
          <p:cNvSpPr>
            <a:spLocks noGrp="1"/>
          </p:cNvSpPr>
          <p:nvPr>
            <p:ph type="title"/>
          </p:nvPr>
        </p:nvSpPr>
        <p:spPr/>
        <p:txBody>
          <a:bodyPr/>
          <a:lstStyle/>
          <a:p>
            <a:r>
              <a:rPr lang="en-US" dirty="0"/>
              <a:t>Stepwise Refinement</a:t>
            </a:r>
          </a:p>
        </p:txBody>
      </p:sp>
      <p:sp>
        <p:nvSpPr>
          <p:cNvPr id="3" name="Content Placeholder 2">
            <a:extLst>
              <a:ext uri="{FF2B5EF4-FFF2-40B4-BE49-F238E27FC236}">
                <a16:creationId xmlns:a16="http://schemas.microsoft.com/office/drawing/2014/main" id="{57A1891E-80D1-49B0-974E-999EF64FC8E8}"/>
              </a:ext>
            </a:extLst>
          </p:cNvPr>
          <p:cNvSpPr>
            <a:spLocks noGrp="1"/>
          </p:cNvSpPr>
          <p:nvPr>
            <p:ph idx="1"/>
          </p:nvPr>
        </p:nvSpPr>
        <p:spPr/>
        <p:txBody>
          <a:bodyPr>
            <a:normAutofit/>
          </a:bodyPr>
          <a:lstStyle/>
          <a:p>
            <a:r>
              <a:rPr lang="en-US" dirty="0"/>
              <a:t>Stepwise refinement is a process for designing your program based on the specifications</a:t>
            </a:r>
          </a:p>
          <a:p>
            <a:pPr lvl="1"/>
            <a:r>
              <a:rPr lang="en-US" dirty="0"/>
              <a:t>You start by taking a large problem and dividing it into smaller ones</a:t>
            </a:r>
          </a:p>
          <a:p>
            <a:pPr lvl="1"/>
            <a:r>
              <a:rPr lang="en-US" dirty="0"/>
              <a:t>You then divide the smaller ones into yet smaller chunks,</a:t>
            </a:r>
          </a:p>
          <a:p>
            <a:pPr lvl="1"/>
            <a:r>
              <a:rPr lang="en-US" dirty="0"/>
              <a:t>Repeat this process until you are the point where you are starting to think in terms of code.</a:t>
            </a:r>
          </a:p>
          <a:p>
            <a:r>
              <a:rPr lang="en-US" dirty="0"/>
              <a:t>This is often done on paper (physical or digital) separate from the code. Or you might do it as comments in the code files themselves.</a:t>
            </a:r>
          </a:p>
          <a:p>
            <a:r>
              <a:rPr lang="en-US" dirty="0"/>
              <a:t>You now have a detailed plan of what needs to be built</a:t>
            </a:r>
          </a:p>
          <a:p>
            <a:r>
              <a:rPr lang="en-US" dirty="0"/>
              <a:t>These smallest chunks are the perfect size for the next step, incremental development</a:t>
            </a:r>
          </a:p>
        </p:txBody>
      </p:sp>
    </p:spTree>
    <p:extLst>
      <p:ext uri="{BB962C8B-B14F-4D97-AF65-F5344CB8AC3E}">
        <p14:creationId xmlns:p14="http://schemas.microsoft.com/office/powerpoint/2010/main" val="2140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0B772-6C79-4AB0-99B0-5EA2EFC1DB33}"/>
              </a:ext>
            </a:extLst>
          </p:cNvPr>
          <p:cNvSpPr>
            <a:spLocks noGrp="1"/>
          </p:cNvSpPr>
          <p:nvPr>
            <p:ph type="title"/>
          </p:nvPr>
        </p:nvSpPr>
        <p:spPr/>
        <p:txBody>
          <a:bodyPr/>
          <a:lstStyle/>
          <a:p>
            <a:r>
              <a:rPr lang="en-US" dirty="0"/>
              <a:t>Incremental Program Development</a:t>
            </a:r>
          </a:p>
        </p:txBody>
      </p:sp>
      <p:sp>
        <p:nvSpPr>
          <p:cNvPr id="5" name="Content Placeholder 4">
            <a:extLst>
              <a:ext uri="{FF2B5EF4-FFF2-40B4-BE49-F238E27FC236}">
                <a16:creationId xmlns:a16="http://schemas.microsoft.com/office/drawing/2014/main" id="{DCB3900B-C076-47AD-9BA5-914818F0268E}"/>
              </a:ext>
            </a:extLst>
          </p:cNvPr>
          <p:cNvSpPr>
            <a:spLocks noGrp="1"/>
          </p:cNvSpPr>
          <p:nvPr>
            <p:ph idx="1"/>
          </p:nvPr>
        </p:nvSpPr>
        <p:spPr/>
        <p:txBody>
          <a:bodyPr/>
          <a:lstStyle/>
          <a:p>
            <a:r>
              <a:rPr lang="en-US" dirty="0"/>
              <a:t>There is often the temptation to write large sections of code all at once before testing any of it</a:t>
            </a:r>
          </a:p>
          <a:p>
            <a:r>
              <a:rPr lang="en-US" dirty="0"/>
              <a:t>This is usually a bad idea as we need to search through all the code written to find any bug introduced</a:t>
            </a:r>
          </a:p>
          <a:p>
            <a:r>
              <a:rPr lang="en-US" dirty="0"/>
              <a:t>A better method is to write a little bit of code, test it, then write a bit more</a:t>
            </a:r>
          </a:p>
          <a:p>
            <a:pPr lvl="1"/>
            <a:r>
              <a:rPr lang="en-US" dirty="0"/>
              <a:t>Bugs are localized</a:t>
            </a:r>
          </a:p>
          <a:p>
            <a:pPr lvl="1"/>
            <a:r>
              <a:rPr lang="en-US" dirty="0"/>
              <a:t>We know we have working code every step of the way</a:t>
            </a:r>
          </a:p>
          <a:p>
            <a:r>
              <a:rPr lang="en-US" dirty="0"/>
              <a:t>The smallest bits from our Stepwise Refinement are often the perfect size for one iteration of incremental development.</a:t>
            </a:r>
          </a:p>
        </p:txBody>
      </p:sp>
    </p:spTree>
    <p:extLst>
      <p:ext uri="{BB962C8B-B14F-4D97-AF65-F5344CB8AC3E}">
        <p14:creationId xmlns:p14="http://schemas.microsoft.com/office/powerpoint/2010/main" val="14499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5C96-6331-5312-9FB6-73B672743013}"/>
              </a:ext>
            </a:extLst>
          </p:cNvPr>
          <p:cNvSpPr>
            <a:spLocks noGrp="1"/>
          </p:cNvSpPr>
          <p:nvPr>
            <p:ph type="ctrTitle"/>
          </p:nvPr>
        </p:nvSpPr>
        <p:spPr/>
        <p:txBody>
          <a:bodyPr/>
          <a:lstStyle/>
          <a:p>
            <a:r>
              <a:rPr lang="en-US" dirty="0"/>
              <a:t>Debugging &amp; Testing</a:t>
            </a:r>
          </a:p>
        </p:txBody>
      </p:sp>
      <p:sp>
        <p:nvSpPr>
          <p:cNvPr id="3" name="Subtitle 2">
            <a:extLst>
              <a:ext uri="{FF2B5EF4-FFF2-40B4-BE49-F238E27FC236}">
                <a16:creationId xmlns:a16="http://schemas.microsoft.com/office/drawing/2014/main" id="{0AB3FC23-D4DC-5D38-220D-7749E07F83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804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E486-CBD2-7956-147E-7A79EBA925A1}"/>
              </a:ext>
            </a:extLst>
          </p:cNvPr>
          <p:cNvSpPr>
            <a:spLocks noGrp="1"/>
          </p:cNvSpPr>
          <p:nvPr>
            <p:ph type="title"/>
          </p:nvPr>
        </p:nvSpPr>
        <p:spPr/>
        <p:txBody>
          <a:bodyPr/>
          <a:lstStyle/>
          <a:p>
            <a:r>
              <a:rPr lang="en-US" dirty="0"/>
              <a:t>Modelling SR &amp; ID in your assignments</a:t>
            </a:r>
          </a:p>
        </p:txBody>
      </p:sp>
      <p:sp>
        <p:nvSpPr>
          <p:cNvPr id="3" name="Content Placeholder 2">
            <a:extLst>
              <a:ext uri="{FF2B5EF4-FFF2-40B4-BE49-F238E27FC236}">
                <a16:creationId xmlns:a16="http://schemas.microsoft.com/office/drawing/2014/main" id="{FBD9C6C5-D4D9-84AF-A572-8F04CF7C7131}"/>
              </a:ext>
            </a:extLst>
          </p:cNvPr>
          <p:cNvSpPr>
            <a:spLocks noGrp="1"/>
          </p:cNvSpPr>
          <p:nvPr>
            <p:ph idx="1"/>
          </p:nvPr>
        </p:nvSpPr>
        <p:spPr/>
        <p:txBody>
          <a:bodyPr/>
          <a:lstStyle/>
          <a:p>
            <a:r>
              <a:rPr lang="en-US" dirty="0"/>
              <a:t>Your early Homework and Project assignments are designed to model the ideas of Stepwise Refinement and Incremental Development.</a:t>
            </a:r>
          </a:p>
          <a:p>
            <a:r>
              <a:rPr lang="en-US" dirty="0"/>
              <a:t>As you read through them, think about how the larger problem, given in the beginning specification, is broken down into the Parts and Tasks of the assignments.</a:t>
            </a:r>
          </a:p>
          <a:p>
            <a:r>
              <a:rPr lang="en-US" dirty="0"/>
              <a:t>Additionally, the instructions call out doing a little coding and then testing to make sure it's doing what you expect.</a:t>
            </a:r>
          </a:p>
          <a:p>
            <a:r>
              <a:rPr lang="en-US" dirty="0"/>
              <a:t>Later assignments do less and less of this to allow you to practice the skill yourself.  We still break the problems down partially, but you should be thinking about if and how to break them down even more before you start coding.</a:t>
            </a:r>
          </a:p>
        </p:txBody>
      </p:sp>
    </p:spTree>
    <p:extLst>
      <p:ext uri="{BB962C8B-B14F-4D97-AF65-F5344CB8AC3E}">
        <p14:creationId xmlns:p14="http://schemas.microsoft.com/office/powerpoint/2010/main" val="8133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8574-CF9B-CF63-6AB7-FA259A1022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EB371-FE77-BE65-CE98-6DAD12D697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942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Testing</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451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D3829-1D90-3A89-A463-18440239EA0E}"/>
              </a:ext>
            </a:extLst>
          </p:cNvPr>
          <p:cNvSpPr>
            <a:spLocks noGrp="1"/>
          </p:cNvSpPr>
          <p:nvPr>
            <p:ph type="title"/>
          </p:nvPr>
        </p:nvSpPr>
        <p:spPr/>
        <p:txBody>
          <a:bodyPr/>
          <a:lstStyle/>
          <a:p>
            <a:r>
              <a:rPr lang="en-US" dirty="0"/>
              <a:t>Why Testing?</a:t>
            </a:r>
          </a:p>
        </p:txBody>
      </p:sp>
      <p:sp>
        <p:nvSpPr>
          <p:cNvPr id="5" name="Text Placeholder 4">
            <a:extLst>
              <a:ext uri="{FF2B5EF4-FFF2-40B4-BE49-F238E27FC236}">
                <a16:creationId xmlns:a16="http://schemas.microsoft.com/office/drawing/2014/main" id="{78FB057E-4766-6E12-9828-A576C0F03B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104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Why do we test code?</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Programs need to work</a:t>
            </a:r>
          </a:p>
          <a:p>
            <a:r>
              <a:rPr lang="en-US" dirty="0"/>
              <a:t>… before we send it off to the user</a:t>
            </a:r>
          </a:p>
          <a:p>
            <a:pPr lvl="1"/>
            <a:r>
              <a:rPr lang="en-US" dirty="0"/>
              <a:t>The user shouldn't be finding errors in our code.</a:t>
            </a:r>
          </a:p>
          <a:p>
            <a:pPr lvl="1"/>
            <a:r>
              <a:rPr lang="en-US" dirty="0"/>
              <a:t>And they shouldn't be expected to fix the code.</a:t>
            </a:r>
          </a:p>
          <a:p>
            <a:r>
              <a:rPr lang="en-US" dirty="0"/>
              <a:t>Testing can answer the following questions:</a:t>
            </a:r>
          </a:p>
          <a:p>
            <a:pPr lvl="1"/>
            <a:r>
              <a:rPr lang="en-US" dirty="0"/>
              <a:t>Does it correctly do the desired task?</a:t>
            </a:r>
          </a:p>
          <a:p>
            <a:pPr lvl="1"/>
            <a:r>
              <a:rPr lang="en-US" dirty="0"/>
              <a:t>Does it do it efficiently?</a:t>
            </a:r>
          </a:p>
          <a:p>
            <a:r>
              <a:rPr lang="en-US" dirty="0"/>
              <a:t>Testing can also make it safer for us to modify or extend code</a:t>
            </a:r>
          </a:p>
          <a:p>
            <a:pPr lvl="1"/>
            <a:r>
              <a:rPr lang="en-US" dirty="0"/>
              <a:t>If it works before we made changes and now it doesn't, we know where the error is.</a:t>
            </a:r>
          </a:p>
          <a:p>
            <a:endParaRPr lang="en-US" dirty="0"/>
          </a:p>
          <a:p>
            <a:endParaRPr lang="en-US" dirty="0"/>
          </a:p>
        </p:txBody>
      </p:sp>
    </p:spTree>
    <p:extLst>
      <p:ext uri="{BB962C8B-B14F-4D97-AF65-F5344CB8AC3E}">
        <p14:creationId xmlns:p14="http://schemas.microsoft.com/office/powerpoint/2010/main" val="7320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Testing programs</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For simple programs, we can simply inspect the code to verify that it is correct</a:t>
            </a:r>
          </a:p>
          <a:p>
            <a:r>
              <a:rPr lang="en-US" dirty="0"/>
              <a:t>But there is a limit to what you can do with simple programs</a:t>
            </a:r>
          </a:p>
          <a:p>
            <a:r>
              <a:rPr lang="en-US" dirty="0"/>
              <a:t>As programs become larger</a:t>
            </a:r>
          </a:p>
          <a:p>
            <a:pPr lvl="1"/>
            <a:r>
              <a:rPr lang="en-US" dirty="0"/>
              <a:t>inspection isn't always feasible.</a:t>
            </a:r>
          </a:p>
          <a:p>
            <a:pPr lvl="1"/>
            <a:r>
              <a:rPr lang="en-US" dirty="0"/>
              <a:t>it becomes harder to verify how different parts of the code interact with one another</a:t>
            </a:r>
          </a:p>
          <a:p>
            <a:pPr lvl="1"/>
            <a:r>
              <a:rPr lang="en-US" dirty="0"/>
              <a:t>there may be more than one developer working on the code</a:t>
            </a:r>
          </a:p>
          <a:p>
            <a:endParaRPr lang="en-US" dirty="0"/>
          </a:p>
        </p:txBody>
      </p:sp>
    </p:spTree>
    <p:extLst>
      <p:ext uri="{BB962C8B-B14F-4D97-AF65-F5344CB8AC3E}">
        <p14:creationId xmlns:p14="http://schemas.microsoft.com/office/powerpoint/2010/main" val="297586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BDA6-0BAA-3801-3C9E-B942834CA97E}"/>
              </a:ext>
            </a:extLst>
          </p:cNvPr>
          <p:cNvSpPr>
            <a:spLocks noGrp="1"/>
          </p:cNvSpPr>
          <p:nvPr>
            <p:ph type="title"/>
          </p:nvPr>
        </p:nvSpPr>
        <p:spPr/>
        <p:txBody>
          <a:bodyPr/>
          <a:lstStyle/>
          <a:p>
            <a:r>
              <a:rPr lang="en-US" dirty="0"/>
              <a:t>The Space Shuttle</a:t>
            </a:r>
          </a:p>
        </p:txBody>
      </p:sp>
      <p:pic>
        <p:nvPicPr>
          <p:cNvPr id="9" name="Content Placeholder 8" descr="A space shuttle in space&#10;&#10;Description automatically generated">
            <a:extLst>
              <a:ext uri="{FF2B5EF4-FFF2-40B4-BE49-F238E27FC236}">
                <a16:creationId xmlns:a16="http://schemas.microsoft.com/office/drawing/2014/main" id="{C57857E3-E540-C142-3B46-AE17D10E43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036295" y="53042"/>
            <a:ext cx="5224869" cy="7942794"/>
          </a:xfrm>
        </p:spPr>
      </p:pic>
    </p:spTree>
    <p:extLst>
      <p:ext uri="{BB962C8B-B14F-4D97-AF65-F5344CB8AC3E}">
        <p14:creationId xmlns:p14="http://schemas.microsoft.com/office/powerpoint/2010/main" val="198324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1F75-0B46-4F10-D2E8-2114A408309C}"/>
              </a:ext>
            </a:extLst>
          </p:cNvPr>
          <p:cNvSpPr>
            <a:spLocks noGrp="1"/>
          </p:cNvSpPr>
          <p:nvPr>
            <p:ph type="title"/>
          </p:nvPr>
        </p:nvSpPr>
        <p:spPr/>
        <p:txBody>
          <a:bodyPr/>
          <a:lstStyle/>
          <a:p>
            <a:r>
              <a:rPr lang="en-US" dirty="0"/>
              <a:t>Space Shuttle parts</a:t>
            </a:r>
          </a:p>
        </p:txBody>
      </p:sp>
      <p:pic>
        <p:nvPicPr>
          <p:cNvPr id="5" name="Content Placeholder 4" descr="A cut out of a space shuttle&#10;&#10;Description automatically generated">
            <a:extLst>
              <a:ext uri="{FF2B5EF4-FFF2-40B4-BE49-F238E27FC236}">
                <a16:creationId xmlns:a16="http://schemas.microsoft.com/office/drawing/2014/main" id="{3A53A497-6AB7-DCE7-E490-BFDE787CB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544169"/>
            <a:ext cx="11024202" cy="5054594"/>
          </a:xfrm>
        </p:spPr>
      </p:pic>
    </p:spTree>
    <p:extLst>
      <p:ext uri="{BB962C8B-B14F-4D97-AF65-F5344CB8AC3E}">
        <p14:creationId xmlns:p14="http://schemas.microsoft.com/office/powerpoint/2010/main" val="45495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2D22-C037-E729-63BA-D984B9D23BFF}"/>
              </a:ext>
            </a:extLst>
          </p:cNvPr>
          <p:cNvSpPr>
            <a:spLocks noGrp="1"/>
          </p:cNvSpPr>
          <p:nvPr>
            <p:ph type="title"/>
          </p:nvPr>
        </p:nvSpPr>
        <p:spPr/>
        <p:txBody>
          <a:bodyPr/>
          <a:lstStyle/>
          <a:p>
            <a:r>
              <a:rPr lang="en-US" dirty="0"/>
              <a:t>Putting the space shuttle together</a:t>
            </a:r>
          </a:p>
        </p:txBody>
      </p:sp>
      <p:sp>
        <p:nvSpPr>
          <p:cNvPr id="3" name="Content Placeholder 2">
            <a:extLst>
              <a:ext uri="{FF2B5EF4-FFF2-40B4-BE49-F238E27FC236}">
                <a16:creationId xmlns:a16="http://schemas.microsoft.com/office/drawing/2014/main" id="{5DE18224-7DF5-BDF8-3FBC-5ED4E4E4A072}"/>
              </a:ext>
            </a:extLst>
          </p:cNvPr>
          <p:cNvSpPr>
            <a:spLocks noGrp="1"/>
          </p:cNvSpPr>
          <p:nvPr>
            <p:ph idx="1"/>
          </p:nvPr>
        </p:nvSpPr>
        <p:spPr/>
        <p:txBody>
          <a:bodyPr/>
          <a:lstStyle/>
          <a:p>
            <a:r>
              <a:rPr lang="en-US" dirty="0"/>
              <a:t>What would happen if you tried to assemble the space shuttle with "untested" parts (i.e., parts that were built but never verified)?</a:t>
            </a:r>
          </a:p>
          <a:p>
            <a:r>
              <a:rPr lang="en-US" dirty="0"/>
              <a:t>It wouldn't work, and you probably would never be able to make it work</a:t>
            </a:r>
          </a:p>
          <a:p>
            <a:pPr lvl="1"/>
            <a:r>
              <a:rPr lang="en-US" dirty="0"/>
              <a:t>Cheaper and easier to just start over</a:t>
            </a:r>
          </a:p>
          <a:p>
            <a:endParaRPr lang="en-US" dirty="0"/>
          </a:p>
        </p:txBody>
      </p:sp>
      <p:pic>
        <p:nvPicPr>
          <p:cNvPr id="4" name="Content Placeholder 8" descr="A space shuttle in space&#10;&#10;Description automatically generated">
            <a:extLst>
              <a:ext uri="{FF2B5EF4-FFF2-40B4-BE49-F238E27FC236}">
                <a16:creationId xmlns:a16="http://schemas.microsoft.com/office/drawing/2014/main" id="{FA7C30F0-6E26-E8E4-50C7-A03377490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4330" y="3074425"/>
            <a:ext cx="2872014" cy="4366007"/>
          </a:xfrm>
          <a:prstGeom prst="rect">
            <a:avLst/>
          </a:prstGeom>
        </p:spPr>
      </p:pic>
      <p:pic>
        <p:nvPicPr>
          <p:cNvPr id="5" name="Content Placeholder 4" descr="A cut out of a space shuttle&#10;&#10;Description automatically generated">
            <a:extLst>
              <a:ext uri="{FF2B5EF4-FFF2-40B4-BE49-F238E27FC236}">
                <a16:creationId xmlns:a16="http://schemas.microsoft.com/office/drawing/2014/main" id="{6213EAC4-CA45-1E0D-E521-029BC4CDE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31" y="3821421"/>
            <a:ext cx="6263940" cy="2872015"/>
          </a:xfrm>
          <a:prstGeom prst="rect">
            <a:avLst/>
          </a:prstGeom>
        </p:spPr>
      </p:pic>
    </p:spTree>
    <p:extLst>
      <p:ext uri="{BB962C8B-B14F-4D97-AF65-F5344CB8AC3E}">
        <p14:creationId xmlns:p14="http://schemas.microsoft.com/office/powerpoint/2010/main" val="2089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B995-AE69-35CB-5B6C-D277D3B9106A}"/>
              </a:ext>
            </a:extLst>
          </p:cNvPr>
          <p:cNvSpPr>
            <a:spLocks noGrp="1"/>
          </p:cNvSpPr>
          <p:nvPr>
            <p:ph type="title"/>
          </p:nvPr>
        </p:nvSpPr>
        <p:spPr/>
        <p:txBody>
          <a:bodyPr/>
          <a:lstStyle/>
          <a:p>
            <a:r>
              <a:rPr lang="en-US" dirty="0"/>
              <a:t>Types of tests</a:t>
            </a:r>
          </a:p>
        </p:txBody>
      </p:sp>
      <p:sp>
        <p:nvSpPr>
          <p:cNvPr id="3" name="Content Placeholder 2">
            <a:extLst>
              <a:ext uri="{FF2B5EF4-FFF2-40B4-BE49-F238E27FC236}">
                <a16:creationId xmlns:a16="http://schemas.microsoft.com/office/drawing/2014/main" id="{FD309BA7-5C5F-C949-74AA-0911BF98EEAC}"/>
              </a:ext>
            </a:extLst>
          </p:cNvPr>
          <p:cNvSpPr>
            <a:spLocks noGrp="1"/>
          </p:cNvSpPr>
          <p:nvPr>
            <p:ph idx="1"/>
          </p:nvPr>
        </p:nvSpPr>
        <p:spPr>
          <a:xfrm>
            <a:off x="677334" y="1930400"/>
            <a:ext cx="8596668" cy="4772057"/>
          </a:xfrm>
        </p:spPr>
        <p:txBody>
          <a:bodyPr>
            <a:normAutofit/>
          </a:bodyPr>
          <a:lstStyle/>
          <a:p>
            <a:r>
              <a:rPr lang="en-US" dirty="0"/>
              <a:t>There are different types of tests</a:t>
            </a:r>
          </a:p>
          <a:p>
            <a:pPr lvl="1"/>
            <a:r>
              <a:rPr lang="en-US" dirty="0"/>
              <a:t>Unit tests – tests for small individual parts of a program</a:t>
            </a:r>
          </a:p>
          <a:p>
            <a:pPr lvl="1"/>
            <a:r>
              <a:rPr lang="en-US" dirty="0"/>
              <a:t>Integration tests – test how different parts of the program work with one another</a:t>
            </a:r>
          </a:p>
          <a:p>
            <a:pPr lvl="1"/>
            <a:r>
              <a:rPr lang="en-US" dirty="0"/>
              <a:t>System tests – test how the entire program works as a whole</a:t>
            </a:r>
          </a:p>
          <a:p>
            <a:pPr lvl="1"/>
            <a:r>
              <a:rPr lang="en-US" dirty="0"/>
              <a:t>Performance tests – how quickly does the program perform its tasks</a:t>
            </a:r>
          </a:p>
          <a:p>
            <a:pPr lvl="1"/>
            <a:r>
              <a:rPr lang="en-US" dirty="0"/>
              <a:t>Usability tests – how easy is the program to use/understand</a:t>
            </a:r>
          </a:p>
          <a:p>
            <a:pPr lvl="1"/>
            <a:r>
              <a:rPr lang="en-US" dirty="0"/>
              <a:t>and more</a:t>
            </a:r>
          </a:p>
          <a:p>
            <a:r>
              <a:rPr lang="en-US" dirty="0"/>
              <a:t>We'll be focusing on Unit Tests in this class</a:t>
            </a:r>
          </a:p>
          <a:p>
            <a:pPr lvl="1"/>
            <a:r>
              <a:rPr lang="en-US" dirty="0"/>
              <a:t>You'll see more in future classes, or you can take CS 329 – Testing, Analysis &amp; Verification</a:t>
            </a:r>
          </a:p>
        </p:txBody>
      </p:sp>
    </p:spTree>
    <p:extLst>
      <p:ext uri="{BB962C8B-B14F-4D97-AF65-F5344CB8AC3E}">
        <p14:creationId xmlns:p14="http://schemas.microsoft.com/office/powerpoint/2010/main" val="36142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F8311-7634-76A2-F3E0-9D74926A14BE}"/>
              </a:ext>
            </a:extLst>
          </p:cNvPr>
          <p:cNvSpPr>
            <a:spLocks noGrp="1"/>
          </p:cNvSpPr>
          <p:nvPr>
            <p:ph type="title"/>
          </p:nvPr>
        </p:nvSpPr>
        <p:spPr/>
        <p:txBody>
          <a:bodyPr/>
          <a:lstStyle/>
          <a:p>
            <a:r>
              <a:rPr lang="en-US" dirty="0"/>
              <a:t>Using the IDE’s Debugger</a:t>
            </a:r>
          </a:p>
        </p:txBody>
      </p:sp>
      <p:sp>
        <p:nvSpPr>
          <p:cNvPr id="5" name="Text Placeholder 4">
            <a:extLst>
              <a:ext uri="{FF2B5EF4-FFF2-40B4-BE49-F238E27FC236}">
                <a16:creationId xmlns:a16="http://schemas.microsoft.com/office/drawing/2014/main" id="{74261F5C-3CFF-C129-8769-0BB41AF973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934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BB23-4240-FF75-6432-CDA182CE9EC5}"/>
              </a:ext>
            </a:extLst>
          </p:cNvPr>
          <p:cNvSpPr>
            <a:spLocks noGrp="1"/>
          </p:cNvSpPr>
          <p:nvPr>
            <p:ph type="title"/>
          </p:nvPr>
        </p:nvSpPr>
        <p:spPr/>
        <p:txBody>
          <a:bodyPr/>
          <a:lstStyle/>
          <a:p>
            <a:r>
              <a:rPr lang="en-US" dirty="0"/>
              <a:t>Types of test – Access to data</a:t>
            </a:r>
          </a:p>
        </p:txBody>
      </p:sp>
      <p:sp>
        <p:nvSpPr>
          <p:cNvPr id="3" name="Content Placeholder 2">
            <a:extLst>
              <a:ext uri="{FF2B5EF4-FFF2-40B4-BE49-F238E27FC236}">
                <a16:creationId xmlns:a16="http://schemas.microsoft.com/office/drawing/2014/main" id="{ACD69A81-0ED0-EA36-7693-2CF402FFDD38}"/>
              </a:ext>
            </a:extLst>
          </p:cNvPr>
          <p:cNvSpPr>
            <a:spLocks noGrp="1"/>
          </p:cNvSpPr>
          <p:nvPr>
            <p:ph idx="1"/>
          </p:nvPr>
        </p:nvSpPr>
        <p:spPr>
          <a:xfrm>
            <a:off x="677333" y="1930401"/>
            <a:ext cx="9154824" cy="4838044"/>
          </a:xfrm>
        </p:spPr>
        <p:txBody>
          <a:bodyPr>
            <a:normAutofit/>
          </a:bodyPr>
          <a:lstStyle/>
          <a:p>
            <a:r>
              <a:rPr lang="en-US" dirty="0"/>
              <a:t>In addition to testing the various areas of responsibility as described on the previous slide, we can look at testing in relation to how much access it has to a program's internal state.</a:t>
            </a:r>
          </a:p>
          <a:p>
            <a:r>
              <a:rPr lang="en-US" dirty="0"/>
              <a:t>White-box Testing</a:t>
            </a:r>
          </a:p>
          <a:p>
            <a:pPr lvl="1"/>
            <a:r>
              <a:rPr lang="en-US" dirty="0"/>
              <a:t>The test has knowledge of, and access to, the internal data of classes and algorithms of methods and functions</a:t>
            </a:r>
          </a:p>
          <a:p>
            <a:pPr lvl="1"/>
            <a:r>
              <a:rPr lang="en-US" dirty="0"/>
              <a:t>Allows for fine-grained verification of algorithm implementation</a:t>
            </a:r>
          </a:p>
          <a:p>
            <a:pPr lvl="1"/>
            <a:r>
              <a:rPr lang="en-US" dirty="0"/>
              <a:t>Can be brittle – if the algorithm changes, all the tests have to be rewritten</a:t>
            </a:r>
          </a:p>
          <a:p>
            <a:r>
              <a:rPr lang="en-US" dirty="0"/>
              <a:t>Black-box Testing</a:t>
            </a:r>
          </a:p>
          <a:p>
            <a:pPr lvl="1"/>
            <a:r>
              <a:rPr lang="en-US" dirty="0"/>
              <a:t>The test doesn't know anything about the program's internals</a:t>
            </a:r>
          </a:p>
          <a:p>
            <a:pPr lvl="1"/>
            <a:r>
              <a:rPr lang="en-US" dirty="0"/>
              <a:t>Can only check that correct thing happened given specific inputs</a:t>
            </a:r>
          </a:p>
          <a:p>
            <a:pPr lvl="1"/>
            <a:r>
              <a:rPr lang="en-US" dirty="0"/>
              <a:t>Allows for changes without rewriting test code as along as behavior is the same</a:t>
            </a:r>
          </a:p>
        </p:txBody>
      </p:sp>
    </p:spTree>
    <p:extLst>
      <p:ext uri="{BB962C8B-B14F-4D97-AF65-F5344CB8AC3E}">
        <p14:creationId xmlns:p14="http://schemas.microsoft.com/office/powerpoint/2010/main" val="17791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394D-640A-A11F-9B63-A4D04BE5A9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46D4A9-DD89-43BC-43C0-5F423A0BA1A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9586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7BD3B-F384-9740-1A8F-E3AC09C8A243}"/>
              </a:ext>
            </a:extLst>
          </p:cNvPr>
          <p:cNvSpPr>
            <a:spLocks noGrp="1"/>
          </p:cNvSpPr>
          <p:nvPr>
            <p:ph type="title"/>
          </p:nvPr>
        </p:nvSpPr>
        <p:spPr/>
        <p:txBody>
          <a:bodyPr/>
          <a:lstStyle/>
          <a:p>
            <a:r>
              <a:rPr lang="en-US" dirty="0"/>
              <a:t>Unit Testing</a:t>
            </a:r>
          </a:p>
        </p:txBody>
      </p:sp>
      <p:sp>
        <p:nvSpPr>
          <p:cNvPr id="5" name="Text Placeholder 4">
            <a:extLst>
              <a:ext uri="{FF2B5EF4-FFF2-40B4-BE49-F238E27FC236}">
                <a16:creationId xmlns:a16="http://schemas.microsoft.com/office/drawing/2014/main" id="{1961A83C-EA6F-7BE7-7341-87E897EE35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428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062A-F2E7-4480-BAED-77ECE20A3CF5}"/>
              </a:ext>
            </a:extLst>
          </p:cNvPr>
          <p:cNvSpPr>
            <a:spLocks noGrp="1"/>
          </p:cNvSpPr>
          <p:nvPr>
            <p:ph type="title"/>
          </p:nvPr>
        </p:nvSpPr>
        <p:spPr/>
        <p:txBody>
          <a:bodyPr/>
          <a:lstStyle/>
          <a:p>
            <a:r>
              <a:rPr lang="en-US" dirty="0"/>
              <a:t>Unit Tests</a:t>
            </a:r>
          </a:p>
        </p:txBody>
      </p:sp>
      <p:sp>
        <p:nvSpPr>
          <p:cNvPr id="5" name="Content Placeholder 4">
            <a:extLst>
              <a:ext uri="{FF2B5EF4-FFF2-40B4-BE49-F238E27FC236}">
                <a16:creationId xmlns:a16="http://schemas.microsoft.com/office/drawing/2014/main" id="{E15ABA60-28CB-4427-86F2-67E9455D8D4C}"/>
              </a:ext>
            </a:extLst>
          </p:cNvPr>
          <p:cNvSpPr>
            <a:spLocks noGrp="1"/>
          </p:cNvSpPr>
          <p:nvPr>
            <p:ph idx="1"/>
          </p:nvPr>
        </p:nvSpPr>
        <p:spPr/>
        <p:txBody>
          <a:bodyPr>
            <a:normAutofit/>
          </a:bodyPr>
          <a:lstStyle/>
          <a:p>
            <a:r>
              <a:rPr lang="en-US" dirty="0"/>
              <a:t>A “unit” is any small part of a program – here we are talking about functions and classes</a:t>
            </a:r>
          </a:p>
          <a:p>
            <a:r>
              <a:rPr lang="en-US" dirty="0"/>
              <a:t>Unit testing, which is done by the developer, involves writing a series of tests to verify that the code does exactly what it is supposed to do</a:t>
            </a:r>
          </a:p>
          <a:p>
            <a:pPr lvl="1"/>
            <a:r>
              <a:rPr lang="en-US" dirty="0"/>
              <a:t>Works properly with good input</a:t>
            </a:r>
          </a:p>
          <a:p>
            <a:pPr lvl="1"/>
            <a:r>
              <a:rPr lang="en-US" dirty="0"/>
              <a:t>Properly handles bad input</a:t>
            </a:r>
          </a:p>
          <a:p>
            <a:pPr lvl="1"/>
            <a:r>
              <a:rPr lang="en-US" dirty="0"/>
              <a:t>Properly handles failure modes</a:t>
            </a:r>
          </a:p>
          <a:p>
            <a:r>
              <a:rPr lang="en-US" dirty="0"/>
              <a:t>Tests should be small, fast, and easy to run so you can continually test the code as you develop</a:t>
            </a:r>
          </a:p>
        </p:txBody>
      </p:sp>
    </p:spTree>
    <p:extLst>
      <p:ext uri="{BB962C8B-B14F-4D97-AF65-F5344CB8AC3E}">
        <p14:creationId xmlns:p14="http://schemas.microsoft.com/office/powerpoint/2010/main" val="2322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7133-1B44-43C1-B2E5-021C0F0249C0}"/>
              </a:ext>
            </a:extLst>
          </p:cNvPr>
          <p:cNvSpPr>
            <a:spLocks noGrp="1"/>
          </p:cNvSpPr>
          <p:nvPr>
            <p:ph type="title"/>
          </p:nvPr>
        </p:nvSpPr>
        <p:spPr/>
        <p:txBody>
          <a:bodyPr/>
          <a:lstStyle/>
          <a:p>
            <a:r>
              <a:rPr lang="en-US" dirty="0"/>
              <a:t>What makes a good test?</a:t>
            </a:r>
          </a:p>
        </p:txBody>
      </p:sp>
      <p:sp>
        <p:nvSpPr>
          <p:cNvPr id="3" name="Content Placeholder 2">
            <a:extLst>
              <a:ext uri="{FF2B5EF4-FFF2-40B4-BE49-F238E27FC236}">
                <a16:creationId xmlns:a16="http://schemas.microsoft.com/office/drawing/2014/main" id="{64249EB6-328E-4195-B6B2-F46E4ED14D0A}"/>
              </a:ext>
            </a:extLst>
          </p:cNvPr>
          <p:cNvSpPr>
            <a:spLocks noGrp="1"/>
          </p:cNvSpPr>
          <p:nvPr>
            <p:ph idx="1"/>
          </p:nvPr>
        </p:nvSpPr>
        <p:spPr/>
        <p:txBody>
          <a:bodyPr>
            <a:normAutofit/>
          </a:bodyPr>
          <a:lstStyle/>
          <a:p>
            <a:pPr algn="just"/>
            <a:r>
              <a:rPr lang="en-US" dirty="0"/>
              <a:t>Features of good tests</a:t>
            </a:r>
          </a:p>
          <a:p>
            <a:pPr lvl="1" algn="just"/>
            <a:r>
              <a:rPr lang="en-US" dirty="0"/>
              <a:t>Automated and fast</a:t>
            </a:r>
          </a:p>
          <a:p>
            <a:pPr lvl="1" algn="just"/>
            <a:r>
              <a:rPr lang="en-US" dirty="0"/>
              <a:t>Only report errors</a:t>
            </a:r>
          </a:p>
          <a:p>
            <a:pPr lvl="1" algn="just"/>
            <a:r>
              <a:rPr lang="en-US" dirty="0"/>
              <a:t>Tests are independent of each other</a:t>
            </a:r>
          </a:p>
          <a:p>
            <a:pPr lvl="1" algn="just"/>
            <a:r>
              <a:rPr lang="en-US" dirty="0"/>
              <a:t>Try for 100% code coverage</a:t>
            </a:r>
          </a:p>
          <a:p>
            <a:pPr lvl="1" algn="just"/>
            <a:r>
              <a:rPr lang="en-US" dirty="0"/>
              <a:t>Tests error and border cases</a:t>
            </a:r>
          </a:p>
          <a:p>
            <a:pPr algn="just"/>
            <a:r>
              <a:rPr lang="en-US" dirty="0"/>
              <a:t>Tests should be maintained along with the code to allow for regression testing – If running old tests that passed now fail after making a change, the code has “regressed” and there is a bug in the new code</a:t>
            </a:r>
          </a:p>
        </p:txBody>
      </p:sp>
    </p:spTree>
    <p:extLst>
      <p:ext uri="{BB962C8B-B14F-4D97-AF65-F5344CB8AC3E}">
        <p14:creationId xmlns:p14="http://schemas.microsoft.com/office/powerpoint/2010/main" val="36554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D841-9DB3-4F3C-B6B8-C51D3C28F8D4}"/>
              </a:ext>
            </a:extLst>
          </p:cNvPr>
          <p:cNvSpPr>
            <a:spLocks noGrp="1"/>
          </p:cNvSpPr>
          <p:nvPr>
            <p:ph type="title"/>
          </p:nvPr>
        </p:nvSpPr>
        <p:spPr/>
        <p:txBody>
          <a:bodyPr/>
          <a:lstStyle/>
          <a:p>
            <a:r>
              <a:rPr lang="en-US" dirty="0"/>
              <a:t>Picking good tests</a:t>
            </a:r>
          </a:p>
        </p:txBody>
      </p:sp>
      <p:sp>
        <p:nvSpPr>
          <p:cNvPr id="3" name="Content Placeholder 2">
            <a:extLst>
              <a:ext uri="{FF2B5EF4-FFF2-40B4-BE49-F238E27FC236}">
                <a16:creationId xmlns:a16="http://schemas.microsoft.com/office/drawing/2014/main" id="{D28C953C-5EA2-4D1F-A170-37FFF8F58720}"/>
              </a:ext>
            </a:extLst>
          </p:cNvPr>
          <p:cNvSpPr>
            <a:spLocks noGrp="1"/>
          </p:cNvSpPr>
          <p:nvPr>
            <p:ph idx="1"/>
          </p:nvPr>
        </p:nvSpPr>
        <p:spPr/>
        <p:txBody>
          <a:bodyPr>
            <a:normAutofit/>
          </a:bodyPr>
          <a:lstStyle/>
          <a:p>
            <a:r>
              <a:rPr lang="en-US" dirty="0"/>
              <a:t>It’s not possible to test every possible input into a function to verify that it works correctly</a:t>
            </a:r>
          </a:p>
          <a:p>
            <a:r>
              <a:rPr lang="en-US" dirty="0"/>
              <a:t>Instead, programmers need to pick a representative sample of input</a:t>
            </a:r>
          </a:p>
          <a:p>
            <a:pPr lvl="1"/>
            <a:r>
              <a:rPr lang="en-US" dirty="0"/>
              <a:t>Input that exercises every branch in the function</a:t>
            </a:r>
          </a:p>
          <a:p>
            <a:pPr lvl="1"/>
            <a:r>
              <a:rPr lang="en-US" dirty="0"/>
              <a:t>Boundary cases</a:t>
            </a:r>
          </a:p>
          <a:p>
            <a:pPr lvl="1"/>
            <a:r>
              <a:rPr lang="en-US" dirty="0"/>
              <a:t>Something from each good and bad data range</a:t>
            </a:r>
          </a:p>
          <a:p>
            <a:r>
              <a:rPr lang="en-US" dirty="0"/>
              <a:t>Each test should verify a single aspect of the code. If you want to test something else, write a separate test.</a:t>
            </a:r>
          </a:p>
          <a:p>
            <a:r>
              <a:rPr lang="en-US" dirty="0"/>
              <a:t>With a good set of tests, there will often be more test code than code being tested, often 2-4 times as much</a:t>
            </a:r>
          </a:p>
        </p:txBody>
      </p:sp>
    </p:spTree>
    <p:extLst>
      <p:ext uri="{BB962C8B-B14F-4D97-AF65-F5344CB8AC3E}">
        <p14:creationId xmlns:p14="http://schemas.microsoft.com/office/powerpoint/2010/main" val="4168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44C8-E1C6-E04C-8510-AE13114853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A3DD26-3639-DF08-89A4-25519EF8E2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9965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1C3F6-6BF7-84BE-20FE-0DDF875B7238}"/>
              </a:ext>
            </a:extLst>
          </p:cNvPr>
          <p:cNvSpPr>
            <a:spLocks noGrp="1"/>
          </p:cNvSpPr>
          <p:nvPr>
            <p:ph type="title"/>
          </p:nvPr>
        </p:nvSpPr>
        <p:spPr/>
        <p:txBody>
          <a:bodyPr/>
          <a:lstStyle/>
          <a:p>
            <a:r>
              <a:rPr lang="en-US" dirty="0"/>
              <a:t>Test Driven Development</a:t>
            </a:r>
          </a:p>
        </p:txBody>
      </p:sp>
      <p:sp>
        <p:nvSpPr>
          <p:cNvPr id="5" name="Text Placeholder 4">
            <a:extLst>
              <a:ext uri="{FF2B5EF4-FFF2-40B4-BE49-F238E27FC236}">
                <a16:creationId xmlns:a16="http://schemas.microsoft.com/office/drawing/2014/main" id="{C532B5A4-1BA7-D4A0-1C8A-37D6BBD761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579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ED306-1A64-50AF-FFD2-93B13FEAD2D8}"/>
              </a:ext>
            </a:extLst>
          </p:cNvPr>
          <p:cNvSpPr>
            <a:spLocks noGrp="1"/>
          </p:cNvSpPr>
          <p:nvPr>
            <p:ph type="title"/>
          </p:nvPr>
        </p:nvSpPr>
        <p:spPr/>
        <p:txBody>
          <a:bodyPr/>
          <a:lstStyle/>
          <a:p>
            <a:r>
              <a:rPr lang="en-US" dirty="0"/>
              <a:t>Test driven development</a:t>
            </a:r>
          </a:p>
        </p:txBody>
      </p:sp>
      <p:sp>
        <p:nvSpPr>
          <p:cNvPr id="5" name="Content Placeholder 4">
            <a:extLst>
              <a:ext uri="{FF2B5EF4-FFF2-40B4-BE49-F238E27FC236}">
                <a16:creationId xmlns:a16="http://schemas.microsoft.com/office/drawing/2014/main" id="{E7A6E233-6FC0-9D8E-807C-A377945F267B}"/>
              </a:ext>
            </a:extLst>
          </p:cNvPr>
          <p:cNvSpPr>
            <a:spLocks noGrp="1"/>
          </p:cNvSpPr>
          <p:nvPr>
            <p:ph idx="1"/>
          </p:nvPr>
        </p:nvSpPr>
        <p:spPr/>
        <p:txBody>
          <a:bodyPr/>
          <a:lstStyle/>
          <a:p>
            <a:r>
              <a:rPr lang="en-US" dirty="0"/>
              <a:t>Test driven development (TDD) is a programming paradigm that focus on incremental development and testing.</a:t>
            </a:r>
          </a:p>
          <a:p>
            <a:r>
              <a:rPr lang="en-US" dirty="0"/>
              <a:t>Developed or "rediscovered" by Kent Beck in 2003, it encourages simple software design and helps inspire confidence in the code.</a:t>
            </a:r>
          </a:p>
          <a:p>
            <a:r>
              <a:rPr lang="en-US" dirty="0"/>
              <a:t>In this programming paradigm you write the test first, and then write the code that passes the tests.</a:t>
            </a:r>
          </a:p>
          <a:p>
            <a:r>
              <a:rPr lang="en-US" dirty="0"/>
              <a:t>And you do this for every piece of functionality in your program.</a:t>
            </a:r>
          </a:p>
        </p:txBody>
      </p:sp>
    </p:spTree>
    <p:extLst>
      <p:ext uri="{BB962C8B-B14F-4D97-AF65-F5344CB8AC3E}">
        <p14:creationId xmlns:p14="http://schemas.microsoft.com/office/powerpoint/2010/main" val="3649649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1B2-C98E-178B-26D5-C39E710D9852}"/>
              </a:ext>
            </a:extLst>
          </p:cNvPr>
          <p:cNvSpPr>
            <a:spLocks noGrp="1"/>
          </p:cNvSpPr>
          <p:nvPr>
            <p:ph type="title"/>
          </p:nvPr>
        </p:nvSpPr>
        <p:spPr/>
        <p:txBody>
          <a:bodyPr/>
          <a:lstStyle/>
          <a:p>
            <a:r>
              <a:rPr lang="en-US" dirty="0"/>
              <a:t>Test driven development cycle</a:t>
            </a:r>
          </a:p>
        </p:txBody>
      </p:sp>
      <p:sp>
        <p:nvSpPr>
          <p:cNvPr id="3" name="Content Placeholder 2">
            <a:extLst>
              <a:ext uri="{FF2B5EF4-FFF2-40B4-BE49-F238E27FC236}">
                <a16:creationId xmlns:a16="http://schemas.microsoft.com/office/drawing/2014/main" id="{813A49C1-F729-9FCE-72AB-F5AAF8421B2C}"/>
              </a:ext>
            </a:extLst>
          </p:cNvPr>
          <p:cNvSpPr>
            <a:spLocks noGrp="1"/>
          </p:cNvSpPr>
          <p:nvPr>
            <p:ph idx="1"/>
          </p:nvPr>
        </p:nvSpPr>
        <p:spPr>
          <a:xfrm>
            <a:off x="677334" y="1930400"/>
            <a:ext cx="8596668" cy="4927600"/>
          </a:xfrm>
        </p:spPr>
        <p:txBody>
          <a:bodyPr>
            <a:normAutofit/>
          </a:bodyPr>
          <a:lstStyle/>
          <a:p>
            <a:r>
              <a:rPr lang="en-US" b="1" dirty="0"/>
              <a:t>Add a test </a:t>
            </a:r>
            <a:r>
              <a:rPr lang="en-US" dirty="0"/>
              <a:t>- The test should pass if the code properly performed some piece of its functionality – properly computes a value, properly throws an error, etc.</a:t>
            </a:r>
          </a:p>
          <a:p>
            <a:r>
              <a:rPr lang="en-US" b="1" dirty="0"/>
              <a:t>Run all tests </a:t>
            </a:r>
            <a:r>
              <a:rPr lang="en-US" dirty="0"/>
              <a:t>– The new test should fail since you haven't written the code yet.</a:t>
            </a:r>
          </a:p>
          <a:p>
            <a:r>
              <a:rPr lang="en-US" b="1" dirty="0"/>
              <a:t>Write the simplest code that passes the test </a:t>
            </a:r>
            <a:r>
              <a:rPr lang="en-US" dirty="0"/>
              <a:t>– It doesn't need to be pretty, efficient, or easy to understand.  It just needs to work and shouldn't do anything beyond the bare minimum.</a:t>
            </a:r>
          </a:p>
          <a:p>
            <a:r>
              <a:rPr lang="en-US" b="1" dirty="0"/>
              <a:t>Run all tests</a:t>
            </a:r>
            <a:r>
              <a:rPr lang="en-US" dirty="0"/>
              <a:t> – Now they should all pass if the code is correct.</a:t>
            </a:r>
          </a:p>
          <a:p>
            <a:r>
              <a:rPr lang="en-US" b="1" dirty="0"/>
              <a:t>Refactor as needed </a:t>
            </a:r>
            <a:r>
              <a:rPr lang="en-US" dirty="0"/>
              <a:t>– Go back an make the code more efficient, easier to read, easier to maintain, etc.  Run the tests after each change to make sure it is still working.</a:t>
            </a:r>
          </a:p>
          <a:p>
            <a:r>
              <a:rPr lang="en-US" b="1" dirty="0"/>
              <a:t>Repeat</a:t>
            </a:r>
            <a:r>
              <a:rPr lang="en-US" dirty="0"/>
              <a:t> – now move on to the next bit of functionality</a:t>
            </a:r>
          </a:p>
        </p:txBody>
      </p:sp>
    </p:spTree>
    <p:extLst>
      <p:ext uri="{BB962C8B-B14F-4D97-AF65-F5344CB8AC3E}">
        <p14:creationId xmlns:p14="http://schemas.microsoft.com/office/powerpoint/2010/main" val="40304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612E-D958-88BD-A9AE-4549983D02A7}"/>
              </a:ext>
            </a:extLst>
          </p:cNvPr>
          <p:cNvSpPr>
            <a:spLocks noGrp="1"/>
          </p:cNvSpPr>
          <p:nvPr>
            <p:ph type="title"/>
          </p:nvPr>
        </p:nvSpPr>
        <p:spPr/>
        <p:txBody>
          <a:bodyPr/>
          <a:lstStyle/>
          <a:p>
            <a:r>
              <a:rPr lang="en-US" dirty="0"/>
              <a:t>Your IDE's debugger</a:t>
            </a:r>
          </a:p>
        </p:txBody>
      </p:sp>
      <p:sp>
        <p:nvSpPr>
          <p:cNvPr id="3" name="Content Placeholder 2">
            <a:extLst>
              <a:ext uri="{FF2B5EF4-FFF2-40B4-BE49-F238E27FC236}">
                <a16:creationId xmlns:a16="http://schemas.microsoft.com/office/drawing/2014/main" id="{2847AB51-77EA-92AB-E81C-AA899C350856}"/>
              </a:ext>
            </a:extLst>
          </p:cNvPr>
          <p:cNvSpPr>
            <a:spLocks noGrp="1"/>
          </p:cNvSpPr>
          <p:nvPr>
            <p:ph idx="1"/>
          </p:nvPr>
        </p:nvSpPr>
        <p:spPr>
          <a:xfrm>
            <a:off x="677334" y="1930400"/>
            <a:ext cx="8596668" cy="4625848"/>
          </a:xfrm>
        </p:spPr>
        <p:txBody>
          <a:bodyPr>
            <a:normAutofit/>
          </a:bodyPr>
          <a:lstStyle/>
          <a:p>
            <a:r>
              <a:rPr lang="en-US" dirty="0"/>
              <a:t>Even more powerful than print statements, the debugger interface in your IDE allows you to see everything* in the program as it is running</a:t>
            </a:r>
          </a:p>
          <a:p>
            <a:pPr lvl="1"/>
            <a:r>
              <a:rPr lang="en-US" dirty="0"/>
              <a:t>All variables in the current frame</a:t>
            </a:r>
          </a:p>
          <a:p>
            <a:pPr lvl="1"/>
            <a:r>
              <a:rPr lang="en-US" dirty="0"/>
              <a:t>All variables in earlier frames in the program stack</a:t>
            </a:r>
          </a:p>
          <a:p>
            <a:pPr lvl="1"/>
            <a:r>
              <a:rPr lang="en-US" dirty="0"/>
              <a:t>Allows you to set </a:t>
            </a:r>
            <a:r>
              <a:rPr lang="en-US" b="1" dirty="0"/>
              <a:t>watches</a:t>
            </a:r>
            <a:r>
              <a:rPr lang="en-US" dirty="0"/>
              <a:t> which specify statement/variables not part of your code</a:t>
            </a:r>
          </a:p>
          <a:p>
            <a:r>
              <a:rPr lang="en-US" dirty="0"/>
              <a:t>The debugger allows you to step through your program one line, expression, or function at a time and see the state of the program as they execute</a:t>
            </a:r>
          </a:p>
          <a:p>
            <a:r>
              <a:rPr lang="en-US" dirty="0"/>
              <a:t>You can also set </a:t>
            </a:r>
            <a:r>
              <a:rPr lang="en-US" b="1" dirty="0"/>
              <a:t>breakpoints</a:t>
            </a:r>
            <a:r>
              <a:rPr lang="en-US" dirty="0"/>
              <a:t> in your code that tell the debugger to run until it hits that point and then stop. </a:t>
            </a:r>
          </a:p>
          <a:p>
            <a:r>
              <a:rPr lang="en-US" sz="1600" dirty="0"/>
              <a:t>The * on everything above is because some programming languages optimize certain operations, and they are hard to visualize in the debugger</a:t>
            </a:r>
          </a:p>
        </p:txBody>
      </p:sp>
    </p:spTree>
    <p:extLst>
      <p:ext uri="{BB962C8B-B14F-4D97-AF65-F5344CB8AC3E}">
        <p14:creationId xmlns:p14="http://schemas.microsoft.com/office/powerpoint/2010/main" val="9098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A35-0003-C465-8F6C-4AEB148E4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F28792-DF5D-258D-42E0-3BFCC2C93C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514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89B26-0BEC-3AC7-066D-1971C1220519}"/>
              </a:ext>
            </a:extLst>
          </p:cNvPr>
          <p:cNvSpPr>
            <a:spLocks noGrp="1"/>
          </p:cNvSpPr>
          <p:nvPr>
            <p:ph type="title"/>
          </p:nvPr>
        </p:nvSpPr>
        <p:spPr/>
        <p:txBody>
          <a:bodyPr/>
          <a:lstStyle/>
          <a:p>
            <a:r>
              <a:rPr lang="en-US" dirty="0"/>
              <a:t>Writing Tests</a:t>
            </a:r>
          </a:p>
        </p:txBody>
      </p:sp>
      <p:sp>
        <p:nvSpPr>
          <p:cNvPr id="5" name="Text Placeholder 4">
            <a:extLst>
              <a:ext uri="{FF2B5EF4-FFF2-40B4-BE49-F238E27FC236}">
                <a16:creationId xmlns:a16="http://schemas.microsoft.com/office/drawing/2014/main" id="{8567C4C9-CED1-D7F9-BD96-B218211CBF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8442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598F-F097-A8E2-E63E-C98A1201BE7B}"/>
              </a:ext>
            </a:extLst>
          </p:cNvPr>
          <p:cNvSpPr>
            <a:spLocks noGrp="1"/>
          </p:cNvSpPr>
          <p:nvPr>
            <p:ph type="title"/>
          </p:nvPr>
        </p:nvSpPr>
        <p:spPr/>
        <p:txBody>
          <a:bodyPr/>
          <a:lstStyle/>
          <a:p>
            <a:r>
              <a:rPr lang="en-US" dirty="0"/>
              <a:t>Testing frameworks</a:t>
            </a:r>
          </a:p>
        </p:txBody>
      </p:sp>
      <p:sp>
        <p:nvSpPr>
          <p:cNvPr id="3" name="Content Placeholder 2">
            <a:extLst>
              <a:ext uri="{FF2B5EF4-FFF2-40B4-BE49-F238E27FC236}">
                <a16:creationId xmlns:a16="http://schemas.microsoft.com/office/drawing/2014/main" id="{32838C7B-D986-2EB0-F485-718AC3804284}"/>
              </a:ext>
            </a:extLst>
          </p:cNvPr>
          <p:cNvSpPr>
            <a:spLocks noGrp="1"/>
          </p:cNvSpPr>
          <p:nvPr>
            <p:ph idx="1"/>
          </p:nvPr>
        </p:nvSpPr>
        <p:spPr>
          <a:xfrm>
            <a:off x="677334" y="1930400"/>
            <a:ext cx="8596668" cy="4630655"/>
          </a:xfrm>
        </p:spPr>
        <p:txBody>
          <a:bodyPr>
            <a:normAutofit/>
          </a:bodyPr>
          <a:lstStyle/>
          <a:p>
            <a:r>
              <a:rPr lang="en-US" dirty="0"/>
              <a:t>Tests are usually written using a testing framework that provides us with tools to create meaningful and useful tests.</a:t>
            </a:r>
          </a:p>
          <a:p>
            <a:r>
              <a:rPr lang="en-US" dirty="0"/>
              <a:t>The testing framework provides a way to run all the tests written</a:t>
            </a:r>
          </a:p>
          <a:p>
            <a:pPr lvl="1"/>
            <a:r>
              <a:rPr lang="en-US" dirty="0"/>
              <a:t>Makes it easier to run tests</a:t>
            </a:r>
          </a:p>
          <a:p>
            <a:pPr lvl="1"/>
            <a:r>
              <a:rPr lang="en-US" dirty="0"/>
              <a:t>Allows for automation</a:t>
            </a:r>
          </a:p>
          <a:p>
            <a:r>
              <a:rPr lang="en-US" dirty="0"/>
              <a:t>Typically, test run through the harness only report errors, if everything works, nothing happens</a:t>
            </a:r>
          </a:p>
          <a:p>
            <a:pPr lvl="1"/>
            <a:r>
              <a:rPr lang="en-US" dirty="0"/>
              <a:t>"No news is good news" philosophy. Only report the things the developer needs to worry about.</a:t>
            </a:r>
          </a:p>
          <a:p>
            <a:pPr lvl="1"/>
            <a:r>
              <a:rPr lang="en-US" dirty="0"/>
              <a:t>Also, if successes and failures are reported, it's often hard to find the failures. </a:t>
            </a:r>
          </a:p>
        </p:txBody>
      </p:sp>
    </p:spTree>
    <p:extLst>
      <p:ext uri="{BB962C8B-B14F-4D97-AF65-F5344CB8AC3E}">
        <p14:creationId xmlns:p14="http://schemas.microsoft.com/office/powerpoint/2010/main" val="11186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A8A3-0116-127D-D525-7588D39CC817}"/>
              </a:ext>
            </a:extLst>
          </p:cNvPr>
          <p:cNvSpPr>
            <a:spLocks noGrp="1"/>
          </p:cNvSpPr>
          <p:nvPr>
            <p:ph type="title"/>
          </p:nvPr>
        </p:nvSpPr>
        <p:spPr/>
        <p:txBody>
          <a:bodyPr/>
          <a:lstStyle/>
          <a:p>
            <a:r>
              <a:rPr lang="en-US" dirty="0" err="1"/>
              <a:t>doctest</a:t>
            </a:r>
            <a:r>
              <a:rPr lang="en-US" dirty="0"/>
              <a:t> and </a:t>
            </a:r>
            <a:r>
              <a:rPr lang="en-US" dirty="0" err="1"/>
              <a:t>pytest</a:t>
            </a:r>
            <a:endParaRPr lang="en-US" dirty="0"/>
          </a:p>
        </p:txBody>
      </p:sp>
      <p:sp>
        <p:nvSpPr>
          <p:cNvPr id="3" name="Content Placeholder 2">
            <a:extLst>
              <a:ext uri="{FF2B5EF4-FFF2-40B4-BE49-F238E27FC236}">
                <a16:creationId xmlns:a16="http://schemas.microsoft.com/office/drawing/2014/main" id="{48310FF3-2D3E-390E-17BF-41CD7BEB1713}"/>
              </a:ext>
            </a:extLst>
          </p:cNvPr>
          <p:cNvSpPr>
            <a:spLocks noGrp="1"/>
          </p:cNvSpPr>
          <p:nvPr>
            <p:ph idx="1"/>
          </p:nvPr>
        </p:nvSpPr>
        <p:spPr>
          <a:xfrm>
            <a:off x="677334" y="1930400"/>
            <a:ext cx="8596668" cy="4819191"/>
          </a:xfrm>
        </p:spPr>
        <p:txBody>
          <a:bodyPr/>
          <a:lstStyle/>
          <a:p>
            <a:r>
              <a:rPr lang="en-US" dirty="0"/>
              <a:t>You've already been exposed to two different testing frameworks in this class</a:t>
            </a:r>
          </a:p>
          <a:p>
            <a:r>
              <a:rPr lang="en-US" dirty="0" err="1"/>
              <a:t>doctests</a:t>
            </a:r>
            <a:endParaRPr lang="en-US" dirty="0"/>
          </a:p>
          <a:p>
            <a:pPr lvl="1"/>
            <a:r>
              <a:rPr lang="en-US" dirty="0"/>
              <a:t>This is probably the one you thought of first.</a:t>
            </a:r>
          </a:p>
          <a:p>
            <a:pPr lvl="1"/>
            <a:r>
              <a:rPr lang="en-US" dirty="0"/>
              <a:t>simple tests you can put in the doc strings of functions </a:t>
            </a:r>
          </a:p>
          <a:p>
            <a:pPr lvl="1"/>
            <a:r>
              <a:rPr lang="en-US" dirty="0"/>
              <a:t>tests how the functions respond in the interpreter</a:t>
            </a:r>
          </a:p>
          <a:p>
            <a:r>
              <a:rPr lang="en-US" dirty="0" err="1"/>
              <a:t>pytest</a:t>
            </a:r>
            <a:r>
              <a:rPr lang="en-US" dirty="0"/>
              <a:t> framework</a:t>
            </a:r>
          </a:p>
          <a:p>
            <a:pPr lvl="1"/>
            <a:r>
              <a:rPr lang="en-US" dirty="0"/>
              <a:t>This is a much more extensive framework for building tests</a:t>
            </a:r>
          </a:p>
          <a:p>
            <a:pPr lvl="1"/>
            <a:r>
              <a:rPr lang="en-US" dirty="0"/>
              <a:t>The auto-grader tests that we give you as part of your assignments are written using the </a:t>
            </a:r>
            <a:r>
              <a:rPr lang="en-US" dirty="0" err="1"/>
              <a:t>pytest</a:t>
            </a:r>
            <a:r>
              <a:rPr lang="en-US" dirty="0"/>
              <a:t> framework library.</a:t>
            </a:r>
          </a:p>
          <a:p>
            <a:r>
              <a:rPr lang="en-US" dirty="0"/>
              <a:t>We're going to talk about how to write tests using both of these frameworks</a:t>
            </a:r>
          </a:p>
          <a:p>
            <a:endParaRPr lang="en-US" dirty="0"/>
          </a:p>
        </p:txBody>
      </p:sp>
    </p:spTree>
    <p:extLst>
      <p:ext uri="{BB962C8B-B14F-4D97-AF65-F5344CB8AC3E}">
        <p14:creationId xmlns:p14="http://schemas.microsoft.com/office/powerpoint/2010/main" val="2342925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6363-7CF8-E7C2-1954-3822928873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1C778B-72DF-BE6F-4F19-95985E3A87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417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12ED-0046-7A1E-4BDA-E4E7B8654E6B}"/>
              </a:ext>
            </a:extLst>
          </p:cNvPr>
          <p:cNvSpPr>
            <a:spLocks noGrp="1"/>
          </p:cNvSpPr>
          <p:nvPr>
            <p:ph type="title"/>
          </p:nvPr>
        </p:nvSpPr>
        <p:spPr/>
        <p:txBody>
          <a:bodyPr/>
          <a:lstStyle/>
          <a:p>
            <a:r>
              <a:rPr lang="en-US" dirty="0" err="1"/>
              <a:t>doctests</a:t>
            </a:r>
            <a:endParaRPr lang="en-US" dirty="0"/>
          </a:p>
        </p:txBody>
      </p:sp>
      <p:sp>
        <p:nvSpPr>
          <p:cNvPr id="3" name="Text Placeholder 2">
            <a:extLst>
              <a:ext uri="{FF2B5EF4-FFF2-40B4-BE49-F238E27FC236}">
                <a16:creationId xmlns:a16="http://schemas.microsoft.com/office/drawing/2014/main" id="{026AC2CA-A291-966D-F0F7-4790783E64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193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DD-9D53-0930-4DAD-33EEC2DC13A9}"/>
              </a:ext>
            </a:extLst>
          </p:cNvPr>
          <p:cNvSpPr>
            <a:spLocks noGrp="1"/>
          </p:cNvSpPr>
          <p:nvPr>
            <p:ph type="title"/>
          </p:nvPr>
        </p:nvSpPr>
        <p:spPr/>
        <p:txBody>
          <a:bodyPr/>
          <a:lstStyle/>
          <a:p>
            <a:r>
              <a:rPr lang="en-US" dirty="0" err="1"/>
              <a:t>Doctests</a:t>
            </a:r>
            <a:endParaRPr lang="en-US" dirty="0"/>
          </a:p>
        </p:txBody>
      </p:sp>
      <p:sp>
        <p:nvSpPr>
          <p:cNvPr id="3" name="Content Placeholder 2">
            <a:extLst>
              <a:ext uri="{FF2B5EF4-FFF2-40B4-BE49-F238E27FC236}">
                <a16:creationId xmlns:a16="http://schemas.microsoft.com/office/drawing/2014/main" id="{49E4212C-8FE3-B4CF-B652-21B1EAD43735}"/>
              </a:ext>
            </a:extLst>
          </p:cNvPr>
          <p:cNvSpPr>
            <a:spLocks noGrp="1"/>
          </p:cNvSpPr>
          <p:nvPr>
            <p:ph idx="1"/>
          </p:nvPr>
        </p:nvSpPr>
        <p:spPr/>
        <p:txBody>
          <a:bodyPr/>
          <a:lstStyle/>
          <a:p>
            <a:r>
              <a:rPr lang="en-US" dirty="0"/>
              <a:t>The functionality for </a:t>
            </a:r>
            <a:r>
              <a:rPr lang="en-US" dirty="0" err="1"/>
              <a:t>doctests</a:t>
            </a:r>
            <a:r>
              <a:rPr lang="en-US" dirty="0"/>
              <a:t> is built into the standard Python library</a:t>
            </a:r>
          </a:p>
          <a:p>
            <a:r>
              <a:rPr lang="en-US" dirty="0" err="1"/>
              <a:t>Doctests</a:t>
            </a:r>
            <a:r>
              <a:rPr lang="en-US" dirty="0"/>
              <a:t> are written in the doc string at the beginning of a function</a:t>
            </a:r>
          </a:p>
          <a:p>
            <a:r>
              <a:rPr lang="en-US" dirty="0"/>
              <a:t>They mimic an interactive Python interpreter session</a:t>
            </a:r>
          </a:p>
          <a:p>
            <a:r>
              <a:rPr lang="en-US" dirty="0"/>
              <a:t>They describe a series of commands to be executed</a:t>
            </a:r>
          </a:p>
          <a:p>
            <a:pPr lvl="1"/>
            <a:r>
              <a:rPr lang="en-US" dirty="0"/>
              <a:t>each command is proceeded by "&gt;&gt;&gt;", the Python interpreter prompt</a:t>
            </a:r>
          </a:p>
          <a:p>
            <a:r>
              <a:rPr lang="en-US" dirty="0"/>
              <a:t>After each command, the expected output of that command is listed</a:t>
            </a:r>
          </a:p>
          <a:p>
            <a:pPr marL="0" indent="0">
              <a:buNone/>
            </a:pPr>
            <a:endParaRPr lang="en-US" dirty="0"/>
          </a:p>
        </p:txBody>
      </p:sp>
      <p:sp>
        <p:nvSpPr>
          <p:cNvPr id="4" name="TextBox 3">
            <a:extLst>
              <a:ext uri="{FF2B5EF4-FFF2-40B4-BE49-F238E27FC236}">
                <a16:creationId xmlns:a16="http://schemas.microsoft.com/office/drawing/2014/main" id="{D5437018-59A5-CC7F-9163-433BF45DCE9D}"/>
              </a:ext>
            </a:extLst>
          </p:cNvPr>
          <p:cNvSpPr txBox="1"/>
          <p:nvPr/>
        </p:nvSpPr>
        <p:spPr>
          <a:xfrm>
            <a:off x="1000542" y="4471702"/>
            <a:ext cx="8273460"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square of x for any value.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square(10)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square(3.1415)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9.86902225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x * x</a:t>
            </a:r>
          </a:p>
        </p:txBody>
      </p:sp>
    </p:spTree>
    <p:extLst>
      <p:ext uri="{BB962C8B-B14F-4D97-AF65-F5344CB8AC3E}">
        <p14:creationId xmlns:p14="http://schemas.microsoft.com/office/powerpoint/2010/main" val="383867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3BE2-8885-03B9-0C6F-F8F5AA019E81}"/>
              </a:ext>
            </a:extLst>
          </p:cNvPr>
          <p:cNvSpPr>
            <a:spLocks noGrp="1"/>
          </p:cNvSpPr>
          <p:nvPr>
            <p:ph type="title"/>
          </p:nvPr>
        </p:nvSpPr>
        <p:spPr/>
        <p:txBody>
          <a:bodyPr/>
          <a:lstStyle/>
          <a:p>
            <a:r>
              <a:rPr lang="en-US" dirty="0"/>
              <a:t>Running </a:t>
            </a:r>
            <a:r>
              <a:rPr lang="en-US" dirty="0" err="1"/>
              <a:t>doctests</a:t>
            </a:r>
            <a:endParaRPr lang="en-US" dirty="0"/>
          </a:p>
        </p:txBody>
      </p:sp>
      <p:sp>
        <p:nvSpPr>
          <p:cNvPr id="3" name="Content Placeholder 2">
            <a:extLst>
              <a:ext uri="{FF2B5EF4-FFF2-40B4-BE49-F238E27FC236}">
                <a16:creationId xmlns:a16="http://schemas.microsoft.com/office/drawing/2014/main" id="{97792C87-D79A-127D-BA59-ACF54F819ED4}"/>
              </a:ext>
            </a:extLst>
          </p:cNvPr>
          <p:cNvSpPr>
            <a:spLocks noGrp="1"/>
          </p:cNvSpPr>
          <p:nvPr>
            <p:ph idx="1"/>
          </p:nvPr>
        </p:nvSpPr>
        <p:spPr>
          <a:xfrm>
            <a:off x="677334" y="1930401"/>
            <a:ext cx="8596668" cy="5005420"/>
          </a:xfrm>
        </p:spPr>
        <p:txBody>
          <a:bodyPr>
            <a:normAutofit/>
          </a:bodyPr>
          <a:lstStyle/>
          <a:p>
            <a:r>
              <a:rPr lang="en-US" dirty="0" err="1"/>
              <a:t>Doctests</a:t>
            </a:r>
            <a:r>
              <a:rPr lang="en-US" dirty="0"/>
              <a:t> are invoked by running the script with the </a:t>
            </a:r>
            <a:r>
              <a:rPr lang="en-US" i="1" dirty="0"/>
              <a:t>–m </a:t>
            </a:r>
            <a:r>
              <a:rPr lang="en-US" i="1" dirty="0" err="1"/>
              <a:t>doctest</a:t>
            </a:r>
            <a:r>
              <a:rPr lang="en-US" i="1" dirty="0"/>
              <a:t> </a:t>
            </a:r>
            <a:r>
              <a:rPr lang="en-US" dirty="0"/>
              <a:t>flag</a:t>
            </a:r>
          </a:p>
          <a:p>
            <a:endParaRPr lang="en-US" dirty="0"/>
          </a:p>
          <a:p>
            <a:r>
              <a:rPr lang="en-US" dirty="0"/>
              <a:t>This runs the </a:t>
            </a:r>
            <a:r>
              <a:rPr lang="en-US" dirty="0" err="1"/>
              <a:t>doctest</a:t>
            </a:r>
            <a:r>
              <a:rPr lang="en-US" dirty="0"/>
              <a:t> for every function in the file that has tests defined.</a:t>
            </a:r>
          </a:p>
          <a:p>
            <a:r>
              <a:rPr lang="en-US" dirty="0"/>
              <a:t>If all goes well and all tests pass, nothing is printed.</a:t>
            </a:r>
          </a:p>
          <a:p>
            <a:r>
              <a:rPr lang="en-US" dirty="0"/>
              <a:t>If you want to see what is being done and have output even for passed cases, you can use the "-v" flag</a:t>
            </a:r>
          </a:p>
          <a:p>
            <a:endParaRPr lang="en-US" dirty="0"/>
          </a:p>
          <a:p>
            <a:endParaRPr lang="en-US" dirty="0"/>
          </a:p>
          <a:p>
            <a:r>
              <a:rPr lang="en-US" dirty="0"/>
              <a:t>The full library documentation can be found at </a:t>
            </a:r>
            <a:r>
              <a:rPr lang="en-US" dirty="0">
                <a:hlinkClick r:id="rId2"/>
              </a:rPr>
              <a:t>https://docs.python.org/3/library/doctest.html</a:t>
            </a: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069982AA-E4C5-543A-4CED-680373A268C3}"/>
              </a:ext>
            </a:extLst>
          </p:cNvPr>
          <p:cNvSpPr txBox="1"/>
          <p:nvPr/>
        </p:nvSpPr>
        <p:spPr>
          <a:xfrm>
            <a:off x="1000542" y="2345180"/>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&lt;filename&gt;</a:t>
            </a:r>
          </a:p>
        </p:txBody>
      </p:sp>
      <p:sp>
        <p:nvSpPr>
          <p:cNvPr id="5" name="TextBox 4">
            <a:extLst>
              <a:ext uri="{FF2B5EF4-FFF2-40B4-BE49-F238E27FC236}">
                <a16:creationId xmlns:a16="http://schemas.microsoft.com/office/drawing/2014/main" id="{E5C909ED-D539-122A-25B1-5A4FEE32E0B6}"/>
              </a:ext>
            </a:extLst>
          </p:cNvPr>
          <p:cNvSpPr txBox="1"/>
          <p:nvPr/>
        </p:nvSpPr>
        <p:spPr>
          <a:xfrm>
            <a:off x="1000542" y="4694026"/>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 &lt;filename&gt;</a:t>
            </a:r>
          </a:p>
        </p:txBody>
      </p:sp>
    </p:spTree>
    <p:extLst>
      <p:ext uri="{BB962C8B-B14F-4D97-AF65-F5344CB8AC3E}">
        <p14:creationId xmlns:p14="http://schemas.microsoft.com/office/powerpoint/2010/main" val="798640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3FBB-7FCC-CFEF-8362-142BB0EC83F3}"/>
              </a:ext>
            </a:extLst>
          </p:cNvPr>
          <p:cNvSpPr>
            <a:spLocks noGrp="1"/>
          </p:cNvSpPr>
          <p:nvPr>
            <p:ph type="title"/>
          </p:nvPr>
        </p:nvSpPr>
        <p:spPr/>
        <p:txBody>
          <a:bodyPr/>
          <a:lstStyle/>
          <a:p>
            <a:r>
              <a:rPr lang="en-US" dirty="0" err="1"/>
              <a:t>Doctest</a:t>
            </a:r>
            <a:r>
              <a:rPr lang="en-US" dirty="0"/>
              <a:t> error output</a:t>
            </a:r>
          </a:p>
        </p:txBody>
      </p:sp>
      <p:sp>
        <p:nvSpPr>
          <p:cNvPr id="3" name="Content Placeholder 2">
            <a:extLst>
              <a:ext uri="{FF2B5EF4-FFF2-40B4-BE49-F238E27FC236}">
                <a16:creationId xmlns:a16="http://schemas.microsoft.com/office/drawing/2014/main" id="{3C7FEF96-7925-71E6-69C0-D4DEA5327443}"/>
              </a:ext>
            </a:extLst>
          </p:cNvPr>
          <p:cNvSpPr>
            <a:spLocks noGrp="1"/>
          </p:cNvSpPr>
          <p:nvPr>
            <p:ph idx="1"/>
          </p:nvPr>
        </p:nvSpPr>
        <p:spPr/>
        <p:txBody>
          <a:bodyPr/>
          <a:lstStyle/>
          <a:p>
            <a:r>
              <a:rPr lang="en-US" dirty="0"/>
              <a:t>If the </a:t>
            </a:r>
            <a:r>
              <a:rPr lang="en-US" dirty="0" err="1"/>
              <a:t>doctest</a:t>
            </a:r>
            <a:r>
              <a:rPr lang="en-US" dirty="0"/>
              <a:t> fails, you'll get output like the following:</a:t>
            </a:r>
          </a:p>
        </p:txBody>
      </p:sp>
      <p:sp>
        <p:nvSpPr>
          <p:cNvPr id="4" name="TextBox 3">
            <a:extLst>
              <a:ext uri="{FF2B5EF4-FFF2-40B4-BE49-F238E27FC236}">
                <a16:creationId xmlns:a16="http://schemas.microsoft.com/office/drawing/2014/main" id="{F6506700-6788-68B8-04BA-6C79E17F5B8A}"/>
              </a:ext>
            </a:extLst>
          </p:cNvPr>
          <p:cNvSpPr txBox="1"/>
          <p:nvPr/>
        </p:nvSpPr>
        <p:spPr>
          <a:xfrm>
            <a:off x="1000541" y="2397805"/>
            <a:ext cx="8907029"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File "C:\Users\dagor\PycharmProjects\demo\test.py", line 16,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Failed 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square(3.1415)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Expected: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 items had failures: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 of   2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***Test Failed*** 1 failures.</a:t>
            </a:r>
          </a:p>
        </p:txBody>
      </p:sp>
      <p:sp>
        <p:nvSpPr>
          <p:cNvPr id="5" name="TextBox 4">
            <a:extLst>
              <a:ext uri="{FF2B5EF4-FFF2-40B4-BE49-F238E27FC236}">
                <a16:creationId xmlns:a16="http://schemas.microsoft.com/office/drawing/2014/main" id="{B9CFD96A-0713-C06D-CA15-5EB78A1ABE10}"/>
              </a:ext>
            </a:extLst>
          </p:cNvPr>
          <p:cNvSpPr txBox="1"/>
          <p:nvPr/>
        </p:nvSpPr>
        <p:spPr>
          <a:xfrm>
            <a:off x="4087422" y="3117500"/>
            <a:ext cx="35237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rebuchet MS" panose="020B0603020202020204"/>
                <a:ea typeface="+mn-ea"/>
                <a:cs typeface="+mn-cs"/>
              </a:rPr>
              <a:t>Failed example and line number</a:t>
            </a:r>
          </a:p>
        </p:txBody>
      </p:sp>
      <p:sp>
        <p:nvSpPr>
          <p:cNvPr id="6" name="Rectangle 5">
            <a:extLst>
              <a:ext uri="{FF2B5EF4-FFF2-40B4-BE49-F238E27FC236}">
                <a16:creationId xmlns:a16="http://schemas.microsoft.com/office/drawing/2014/main" id="{4E39F5DF-5FD5-2051-1B60-DC9BECCEEF61}"/>
              </a:ext>
            </a:extLst>
          </p:cNvPr>
          <p:cNvSpPr/>
          <p:nvPr/>
        </p:nvSpPr>
        <p:spPr>
          <a:xfrm>
            <a:off x="7393021" y="2636196"/>
            <a:ext cx="963039" cy="3112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EBE0BA8C-0D4C-339C-7613-B43347FC029A}"/>
              </a:ext>
            </a:extLst>
          </p:cNvPr>
          <p:cNvSpPr/>
          <p:nvPr/>
        </p:nvSpPr>
        <p:spPr>
          <a:xfrm>
            <a:off x="1504545" y="3429000"/>
            <a:ext cx="1880681" cy="2233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9" name="Straight Arrow Connector 8">
            <a:extLst>
              <a:ext uri="{FF2B5EF4-FFF2-40B4-BE49-F238E27FC236}">
                <a16:creationId xmlns:a16="http://schemas.microsoft.com/office/drawing/2014/main" id="{E7EA042A-C121-AE6D-12AB-F2A2AB3EE1ED}"/>
              </a:ext>
            </a:extLst>
          </p:cNvPr>
          <p:cNvCxnSpPr>
            <a:cxnSpLocks/>
            <a:endCxn id="7" idx="3"/>
          </p:cNvCxnSpPr>
          <p:nvPr/>
        </p:nvCxnSpPr>
        <p:spPr>
          <a:xfrm flipH="1">
            <a:off x="3385226" y="3278221"/>
            <a:ext cx="690663" cy="2624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086749-E272-A668-CD67-7878EE0DBF55}"/>
              </a:ext>
            </a:extLst>
          </p:cNvPr>
          <p:cNvCxnSpPr>
            <a:stCxn id="5" idx="3"/>
          </p:cNvCxnSpPr>
          <p:nvPr/>
        </p:nvCxnSpPr>
        <p:spPr>
          <a:xfrm flipV="1">
            <a:off x="7611144" y="2947481"/>
            <a:ext cx="263396" cy="354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6D96B4-EC25-A6A8-F9B2-98019FAB438C}"/>
              </a:ext>
            </a:extLst>
          </p:cNvPr>
          <p:cNvSpPr/>
          <p:nvPr/>
        </p:nvSpPr>
        <p:spPr>
          <a:xfrm>
            <a:off x="1000541" y="3681568"/>
            <a:ext cx="1917457" cy="92934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3EB36D5-426F-3853-0754-9820AAC0714B}"/>
              </a:ext>
            </a:extLst>
          </p:cNvPr>
          <p:cNvSpPr txBox="1"/>
          <p:nvPr/>
        </p:nvSpPr>
        <p:spPr>
          <a:xfrm>
            <a:off x="3815136" y="3681568"/>
            <a:ext cx="30524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Expected and actual results</a:t>
            </a:r>
          </a:p>
        </p:txBody>
      </p:sp>
      <p:cxnSp>
        <p:nvCxnSpPr>
          <p:cNvPr id="18" name="Straight Arrow Connector 17">
            <a:extLst>
              <a:ext uri="{FF2B5EF4-FFF2-40B4-BE49-F238E27FC236}">
                <a16:creationId xmlns:a16="http://schemas.microsoft.com/office/drawing/2014/main" id="{AECC12E2-54E7-4167-27F2-70DA7AB058A5}"/>
              </a:ext>
            </a:extLst>
          </p:cNvPr>
          <p:cNvCxnSpPr>
            <a:stCxn id="16" idx="1"/>
            <a:endCxn id="14" idx="3"/>
          </p:cNvCxnSpPr>
          <p:nvPr/>
        </p:nvCxnSpPr>
        <p:spPr>
          <a:xfrm flipH="1">
            <a:off x="2917998" y="3866234"/>
            <a:ext cx="897138" cy="28000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E58C7F-8B29-8356-2232-9A9D2E3F9FD7}"/>
              </a:ext>
            </a:extLst>
          </p:cNvPr>
          <p:cNvSpPr txBox="1"/>
          <p:nvPr/>
        </p:nvSpPr>
        <p:spPr>
          <a:xfrm>
            <a:off x="5771080" y="4775594"/>
            <a:ext cx="38507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rPr>
              <a:t>Items with failures (and how many)</a:t>
            </a:r>
          </a:p>
        </p:txBody>
      </p:sp>
      <p:sp>
        <p:nvSpPr>
          <p:cNvPr id="21" name="TextBox 20">
            <a:extLst>
              <a:ext uri="{FF2B5EF4-FFF2-40B4-BE49-F238E27FC236}">
                <a16:creationId xmlns:a16="http://schemas.microsoft.com/office/drawing/2014/main" id="{BF0C2D61-7022-AF51-14FE-F2DEEE6B6458}"/>
              </a:ext>
            </a:extLst>
          </p:cNvPr>
          <p:cNvSpPr txBox="1"/>
          <p:nvPr/>
        </p:nvSpPr>
        <p:spPr>
          <a:xfrm>
            <a:off x="5771080" y="5334663"/>
            <a:ext cx="2909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Trebuchet MS" panose="020B0603020202020204"/>
                <a:ea typeface="+mn-ea"/>
                <a:cs typeface="+mn-cs"/>
              </a:rPr>
              <a:t>Total failures in entire file</a:t>
            </a:r>
          </a:p>
        </p:txBody>
      </p:sp>
      <p:sp>
        <p:nvSpPr>
          <p:cNvPr id="22" name="Rectangle 21">
            <a:extLst>
              <a:ext uri="{FF2B5EF4-FFF2-40B4-BE49-F238E27FC236}">
                <a16:creationId xmlns:a16="http://schemas.microsoft.com/office/drawing/2014/main" id="{8A07A7C4-2300-A5D3-9E08-4955C0F6D87F}"/>
              </a:ext>
            </a:extLst>
          </p:cNvPr>
          <p:cNvSpPr/>
          <p:nvPr/>
        </p:nvSpPr>
        <p:spPr>
          <a:xfrm>
            <a:off x="1449110" y="5102293"/>
            <a:ext cx="3052439" cy="257332"/>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89835F4D-DD32-9904-A945-0AA490DE1B95}"/>
              </a:ext>
            </a:extLst>
          </p:cNvPr>
          <p:cNvSpPr/>
          <p:nvPr/>
        </p:nvSpPr>
        <p:spPr>
          <a:xfrm>
            <a:off x="3182528" y="5390663"/>
            <a:ext cx="1428383" cy="210312"/>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5" name="Straight Arrow Connector 24">
            <a:extLst>
              <a:ext uri="{FF2B5EF4-FFF2-40B4-BE49-F238E27FC236}">
                <a16:creationId xmlns:a16="http://schemas.microsoft.com/office/drawing/2014/main" id="{F0967208-93A3-8A0E-D117-96980073C01A}"/>
              </a:ext>
            </a:extLst>
          </p:cNvPr>
          <p:cNvCxnSpPr>
            <a:stCxn id="20" idx="1"/>
            <a:endCxn id="22" idx="3"/>
          </p:cNvCxnSpPr>
          <p:nvPr/>
        </p:nvCxnSpPr>
        <p:spPr>
          <a:xfrm flipH="1">
            <a:off x="4501549" y="4960260"/>
            <a:ext cx="1269531" cy="27069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6B4E29-B30F-E254-CD78-C2771091530C}"/>
              </a:ext>
            </a:extLst>
          </p:cNvPr>
          <p:cNvCxnSpPr>
            <a:cxnSpLocks/>
            <a:stCxn id="21" idx="1"/>
            <a:endCxn id="23" idx="3"/>
          </p:cNvCxnSpPr>
          <p:nvPr/>
        </p:nvCxnSpPr>
        <p:spPr>
          <a:xfrm flipH="1" flipV="1">
            <a:off x="4610911" y="5495819"/>
            <a:ext cx="1160169" cy="2351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4" grpId="0" animBg="1"/>
      <p:bldP spid="16" grpId="0"/>
      <p:bldP spid="20" grpId="0"/>
      <p:bldP spid="21"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C94-0966-F190-CC67-3CD95BE456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48278-DAD8-2BB9-A91A-12E7B88C84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720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2205-F21D-E5AA-F723-794449D22D98}"/>
              </a:ext>
            </a:extLst>
          </p:cNvPr>
          <p:cNvSpPr>
            <a:spLocks noGrp="1"/>
          </p:cNvSpPr>
          <p:nvPr>
            <p:ph type="title"/>
          </p:nvPr>
        </p:nvSpPr>
        <p:spPr/>
        <p:txBody>
          <a:bodyPr/>
          <a:lstStyle/>
          <a:p>
            <a:r>
              <a:rPr lang="en-US" dirty="0"/>
              <a:t>Using the IDE's Debugger</a:t>
            </a:r>
          </a:p>
        </p:txBody>
      </p:sp>
      <p:sp>
        <p:nvSpPr>
          <p:cNvPr id="3" name="Content Placeholder 2">
            <a:extLst>
              <a:ext uri="{FF2B5EF4-FFF2-40B4-BE49-F238E27FC236}">
                <a16:creationId xmlns:a16="http://schemas.microsoft.com/office/drawing/2014/main" id="{6677D57F-880A-2548-9801-909D977BEE72}"/>
              </a:ext>
            </a:extLst>
          </p:cNvPr>
          <p:cNvSpPr>
            <a:spLocks noGrp="1"/>
          </p:cNvSpPr>
          <p:nvPr>
            <p:ph idx="1"/>
          </p:nvPr>
        </p:nvSpPr>
        <p:spPr>
          <a:xfrm>
            <a:off x="677334" y="1930400"/>
            <a:ext cx="8596668" cy="4799583"/>
          </a:xfrm>
        </p:spPr>
        <p:txBody>
          <a:bodyPr>
            <a:normAutofit/>
          </a:bodyPr>
          <a:lstStyle/>
          <a:p>
            <a:r>
              <a:rPr lang="en-US" dirty="0"/>
              <a:t>Every IDE has a slightly different interface, but they all have the same functionality</a:t>
            </a:r>
          </a:p>
          <a:p>
            <a:r>
              <a:rPr lang="en-US" dirty="0"/>
              <a:t>The most common functions are:</a:t>
            </a:r>
          </a:p>
          <a:p>
            <a:pPr lvl="1"/>
            <a:r>
              <a:rPr lang="en-US" dirty="0"/>
              <a:t>Setting a breakpoint</a:t>
            </a:r>
          </a:p>
          <a:p>
            <a:pPr lvl="1"/>
            <a:r>
              <a:rPr lang="en-US" dirty="0"/>
              <a:t>Launching the debugger</a:t>
            </a:r>
          </a:p>
          <a:p>
            <a:pPr lvl="1"/>
            <a:r>
              <a:rPr lang="en-US" dirty="0"/>
              <a:t>Looking at variable values</a:t>
            </a:r>
          </a:p>
          <a:p>
            <a:pPr lvl="1"/>
            <a:r>
              <a:rPr lang="en-US" dirty="0"/>
              <a:t>Setting a watch</a:t>
            </a:r>
          </a:p>
          <a:p>
            <a:pPr lvl="1"/>
            <a:r>
              <a:rPr lang="en-US" dirty="0"/>
              <a:t>Stepping over a line of code</a:t>
            </a:r>
          </a:p>
          <a:p>
            <a:pPr lvl="1"/>
            <a:r>
              <a:rPr lang="en-US" dirty="0"/>
              <a:t>Stepping into a function</a:t>
            </a:r>
          </a:p>
          <a:p>
            <a:pPr lvl="1"/>
            <a:r>
              <a:rPr lang="en-US" dirty="0"/>
              <a:t>Stepping out of a function</a:t>
            </a:r>
          </a:p>
          <a:p>
            <a:pPr lvl="1"/>
            <a:r>
              <a:rPr lang="en-US" dirty="0"/>
              <a:t>Continuing to the next breakpoint</a:t>
            </a:r>
          </a:p>
          <a:p>
            <a:pPr lvl="1"/>
            <a:r>
              <a:rPr lang="en-US" dirty="0"/>
              <a:t>Looking at values in other frames</a:t>
            </a:r>
          </a:p>
          <a:p>
            <a:pPr lvl="1"/>
            <a:endParaRPr lang="en-US" dirty="0"/>
          </a:p>
        </p:txBody>
      </p:sp>
    </p:spTree>
    <p:extLst>
      <p:ext uri="{BB962C8B-B14F-4D97-AF65-F5344CB8AC3E}">
        <p14:creationId xmlns:p14="http://schemas.microsoft.com/office/powerpoint/2010/main" val="230325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A935-483E-95D2-272F-315231688C2F}"/>
              </a:ext>
            </a:extLst>
          </p:cNvPr>
          <p:cNvSpPr>
            <a:spLocks noGrp="1"/>
          </p:cNvSpPr>
          <p:nvPr>
            <p:ph type="title"/>
          </p:nvPr>
        </p:nvSpPr>
        <p:spPr/>
        <p:txBody>
          <a:bodyPr/>
          <a:lstStyle/>
          <a:p>
            <a:r>
              <a:rPr lang="en-US" dirty="0" err="1"/>
              <a:t>Pycharm</a:t>
            </a:r>
            <a:r>
              <a:rPr lang="en-US" dirty="0"/>
              <a:t> Debugger Demo</a:t>
            </a:r>
          </a:p>
        </p:txBody>
      </p:sp>
      <p:sp>
        <p:nvSpPr>
          <p:cNvPr id="3" name="Content Placeholder 2">
            <a:extLst>
              <a:ext uri="{FF2B5EF4-FFF2-40B4-BE49-F238E27FC236}">
                <a16:creationId xmlns:a16="http://schemas.microsoft.com/office/drawing/2014/main" id="{1409E7D2-26EB-94E1-C677-B13A4E6B23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894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76B2-8CC1-E3D3-5F07-3A8DDE6CFE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864947-59A0-E738-205B-D9381EB607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161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D4139-13B3-75BD-E725-A49F28F7C833}"/>
              </a:ext>
            </a:extLst>
          </p:cNvPr>
          <p:cNvSpPr>
            <a:spLocks noGrp="1"/>
          </p:cNvSpPr>
          <p:nvPr>
            <p:ph type="title"/>
          </p:nvPr>
        </p:nvSpPr>
        <p:spPr/>
        <p:txBody>
          <a:bodyPr/>
          <a:lstStyle/>
          <a:p>
            <a:r>
              <a:rPr lang="en-US" dirty="0"/>
              <a:t>Final Thoughts</a:t>
            </a:r>
          </a:p>
        </p:txBody>
      </p:sp>
      <p:sp>
        <p:nvSpPr>
          <p:cNvPr id="5" name="Text Placeholder 4">
            <a:extLst>
              <a:ext uri="{FF2B5EF4-FFF2-40B4-BE49-F238E27FC236}">
                <a16:creationId xmlns:a16="http://schemas.microsoft.com/office/drawing/2014/main" id="{229A350A-ACB6-B9FD-AB1F-4CCCFB3095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0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B94C-A76D-0BC2-8E88-B2EB97564CB1}"/>
              </a:ext>
            </a:extLst>
          </p:cNvPr>
          <p:cNvSpPr>
            <a:spLocks noGrp="1"/>
          </p:cNvSpPr>
          <p:nvPr>
            <p:ph type="title"/>
          </p:nvPr>
        </p:nvSpPr>
        <p:spPr/>
        <p:txBody>
          <a:bodyPr/>
          <a:lstStyle/>
          <a:p>
            <a:r>
              <a:rPr lang="en-US" dirty="0"/>
              <a:t>Debugging and LLMs</a:t>
            </a:r>
          </a:p>
        </p:txBody>
      </p:sp>
      <p:pic>
        <p:nvPicPr>
          <p:cNvPr id="4" name="Content Placeholder 3" descr="A cartoon of a person working on a computer&#10;&#10;Description automatically generated">
            <a:extLst>
              <a:ext uri="{FF2B5EF4-FFF2-40B4-BE49-F238E27FC236}">
                <a16:creationId xmlns:a16="http://schemas.microsoft.com/office/drawing/2014/main" id="{D2B4717B-D506-52C8-AAA0-8FFBD0F6F7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250" y="1270000"/>
            <a:ext cx="8865499" cy="5632592"/>
          </a:xfrm>
          <a:prstGeom prst="rect">
            <a:avLst/>
          </a:prstGeom>
        </p:spPr>
      </p:pic>
    </p:spTree>
    <p:extLst>
      <p:ext uri="{BB962C8B-B14F-4D97-AF65-F5344CB8AC3E}">
        <p14:creationId xmlns:p14="http://schemas.microsoft.com/office/powerpoint/2010/main" val="3177103322"/>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30</TotalTime>
  <Words>2197</Words>
  <Application>Microsoft Office PowerPoint</Application>
  <PresentationFormat>Widescreen</PresentationFormat>
  <Paragraphs>216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Courier New</vt:lpstr>
      <vt:lpstr>Trebuchet MS</vt:lpstr>
      <vt:lpstr>Wingdings 3</vt:lpstr>
      <vt:lpstr>1_Facet</vt:lpstr>
      <vt:lpstr>PowerPoint Presentation</vt:lpstr>
      <vt:lpstr>Debugging &amp; Testing</vt:lpstr>
      <vt:lpstr>Using the IDE’s Debugger</vt:lpstr>
      <vt:lpstr>Your IDE's debugger</vt:lpstr>
      <vt:lpstr>Using the IDE's Debugger</vt:lpstr>
      <vt:lpstr>Pycharm Debugger Demo</vt:lpstr>
      <vt:lpstr>PowerPoint Presentation</vt:lpstr>
      <vt:lpstr>Final Thoughts</vt:lpstr>
      <vt:lpstr>Debugging and LLMs</vt:lpstr>
      <vt:lpstr>PowerPoint Presentation</vt:lpstr>
      <vt:lpstr>PowerPoint Presentation</vt:lpstr>
      <vt:lpstr>Software Development Basics</vt:lpstr>
      <vt:lpstr>PowerPoint Presentation</vt:lpstr>
      <vt:lpstr>PowerPoint Presentation</vt:lpstr>
      <vt:lpstr>PowerPoint Presentation</vt:lpstr>
      <vt:lpstr>Getting Started</vt:lpstr>
      <vt:lpstr>Think before you code</vt:lpstr>
      <vt:lpstr>Stepwise Refinement</vt:lpstr>
      <vt:lpstr>Incremental Program Development</vt:lpstr>
      <vt:lpstr>Modelling SR &amp; ID in your assignments</vt:lpstr>
      <vt:lpstr>PowerPoint Presentation</vt:lpstr>
      <vt:lpstr>Testing</vt:lpstr>
      <vt:lpstr>Why Testing?</vt:lpstr>
      <vt:lpstr>Why do we test code?</vt:lpstr>
      <vt:lpstr>Testing programs</vt:lpstr>
      <vt:lpstr>The Space Shuttle</vt:lpstr>
      <vt:lpstr>Space Shuttle parts</vt:lpstr>
      <vt:lpstr>Putting the space shuttle together</vt:lpstr>
      <vt:lpstr>Types of tests</vt:lpstr>
      <vt:lpstr>Types of test – Access to data</vt:lpstr>
      <vt:lpstr>PowerPoint Presentation</vt:lpstr>
      <vt:lpstr>Unit Testing</vt:lpstr>
      <vt:lpstr>Unit Tests</vt:lpstr>
      <vt:lpstr>What makes a good test?</vt:lpstr>
      <vt:lpstr>Picking good tests</vt:lpstr>
      <vt:lpstr>PowerPoint Presentation</vt:lpstr>
      <vt:lpstr>Test Driven Development</vt:lpstr>
      <vt:lpstr>Test driven development</vt:lpstr>
      <vt:lpstr>Test driven development cycle</vt:lpstr>
      <vt:lpstr>PowerPoint Presentation</vt:lpstr>
      <vt:lpstr>Writing Tests</vt:lpstr>
      <vt:lpstr>Testing frameworks</vt:lpstr>
      <vt:lpstr>doctest and pytest</vt:lpstr>
      <vt:lpstr>PowerPoint Presentation</vt:lpstr>
      <vt:lpstr>doctests</vt:lpstr>
      <vt:lpstr>Doctests</vt:lpstr>
      <vt:lpstr>Running doctests</vt:lpstr>
      <vt:lpstr>Doctest error output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9</cp:revision>
  <dcterms:created xsi:type="dcterms:W3CDTF">2024-12-10T20:52:29Z</dcterms:created>
  <dcterms:modified xsi:type="dcterms:W3CDTF">2025-05-08T15:04:21Z</dcterms:modified>
</cp:coreProperties>
</file>