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Lst>
  <p:notesMasterIdLst>
    <p:notesMasterId r:id="rId38"/>
  </p:notesMasterIdLst>
  <p:sldIdLst>
    <p:sldId id="298" r:id="rId3"/>
    <p:sldId id="3621" r:id="rId4"/>
    <p:sldId id="862" r:id="rId5"/>
    <p:sldId id="870" r:id="rId6"/>
    <p:sldId id="871" r:id="rId7"/>
    <p:sldId id="872" r:id="rId8"/>
    <p:sldId id="873" r:id="rId9"/>
    <p:sldId id="874" r:id="rId10"/>
    <p:sldId id="875" r:id="rId11"/>
    <p:sldId id="876" r:id="rId12"/>
    <p:sldId id="877" r:id="rId13"/>
    <p:sldId id="878" r:id="rId14"/>
    <p:sldId id="879" r:id="rId15"/>
    <p:sldId id="880" r:id="rId16"/>
    <p:sldId id="881" r:id="rId17"/>
    <p:sldId id="882" r:id="rId18"/>
    <p:sldId id="883" r:id="rId19"/>
    <p:sldId id="884" r:id="rId20"/>
    <p:sldId id="885" r:id="rId21"/>
    <p:sldId id="886" r:id="rId22"/>
    <p:sldId id="887" r:id="rId23"/>
    <p:sldId id="888" r:id="rId24"/>
    <p:sldId id="889" r:id="rId25"/>
    <p:sldId id="890" r:id="rId26"/>
    <p:sldId id="891" r:id="rId27"/>
    <p:sldId id="892" r:id="rId28"/>
    <p:sldId id="895" r:id="rId29"/>
    <p:sldId id="896" r:id="rId30"/>
    <p:sldId id="898" r:id="rId31"/>
    <p:sldId id="899" r:id="rId32"/>
    <p:sldId id="900" r:id="rId33"/>
    <p:sldId id="901" r:id="rId34"/>
    <p:sldId id="902" r:id="rId35"/>
    <p:sldId id="903" r:id="rId36"/>
    <p:sldId id="90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8" d="100"/>
          <a:sy n="98" d="100"/>
        </p:scale>
        <p:origin x="420"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Abstracting it is part of Homework 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93853B-3783-4F0F-91D2-3E9415AA2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1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2318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04184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996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1761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52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9804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2188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56869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662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2494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93111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73891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6037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20425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35305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315114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6997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53476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5/13/2025</a:t>
            </a:fld>
            <a:endParaRPr lang="en-US"/>
          </a:p>
        </p:txBody>
      </p:sp>
    </p:spTree>
    <p:extLst>
      <p:ext uri="{BB962C8B-B14F-4D97-AF65-F5344CB8AC3E}">
        <p14:creationId xmlns:p14="http://schemas.microsoft.com/office/powerpoint/2010/main" val="4220455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08440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1832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8518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4945558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644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798775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8779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85158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82435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9928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0070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52091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36980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5/13/2025</a:t>
            </a:fld>
            <a:endParaRPr lang="en-US"/>
          </a:p>
        </p:txBody>
      </p:sp>
    </p:spTree>
    <p:extLst>
      <p:ext uri="{BB962C8B-B14F-4D97-AF65-F5344CB8AC3E}">
        <p14:creationId xmlns:p14="http://schemas.microsoft.com/office/powerpoint/2010/main" val="90955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5/13/2025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5821503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5/13/2025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74081907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7B87010A-6DF9-E500-76C3-B018AD8EA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280837"/>
            <a:ext cx="9294519" cy="6386663"/>
          </a:xfrm>
          <a:prstGeom prst="rect">
            <a:avLst/>
          </a:prstGeom>
        </p:spPr>
      </p:pic>
    </p:spTree>
    <p:extLst>
      <p:ext uri="{BB962C8B-B14F-4D97-AF65-F5344CB8AC3E}">
        <p14:creationId xmlns:p14="http://schemas.microsoft.com/office/powerpoint/2010/main" val="232639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a:t>
            </a:r>
            <a:r>
              <a:rPr lang="en-US" b="1" dirty="0" err="1"/>
              <a:t>x,y</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Pass in an image, modify 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(1,7)</a:t>
            </a:r>
            <a:endParaRPr kumimoji="0" lang="en-US" sz="18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b.red</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b.green</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a.blue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b.blue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copy(image):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CE3E-986B-181B-B2F7-A5BDCCC65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6CA24-D275-1F4E-202C-4411E674D8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796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B222A-3CD1-3A32-99C2-E857121FBA9F}"/>
              </a:ext>
            </a:extLst>
          </p:cNvPr>
          <p:cNvSpPr>
            <a:spLocks noGrp="1"/>
          </p:cNvSpPr>
          <p:nvPr>
            <p:ph type="title"/>
          </p:nvPr>
        </p:nvSpPr>
        <p:spPr/>
        <p:txBody>
          <a:bodyPr/>
          <a:lstStyle/>
          <a:p>
            <a:r>
              <a:rPr lang="en-US" dirty="0"/>
              <a:t>Manipulating Images</a:t>
            </a:r>
          </a:p>
        </p:txBody>
      </p:sp>
      <p:sp>
        <p:nvSpPr>
          <p:cNvPr id="5" name="Text Placeholder 4">
            <a:extLst>
              <a:ext uri="{FF2B5EF4-FFF2-40B4-BE49-F238E27FC236}">
                <a16:creationId xmlns:a16="http://schemas.microsoft.com/office/drawing/2014/main" id="{F81C4A4D-BBAC-BA55-34E0-47F1EE0BBC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1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mute_top</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&gt; 220 and y &lt;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This function take an Image object and returns a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 that is 50 pixels larger with a black stripe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the bottom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C03-AC2F-22A8-2254-0F6B51638E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945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9E83-CB61-1C45-D1A3-04D47E0A2319}"/>
              </a:ext>
            </a:extLst>
          </p:cNvPr>
          <p:cNvSpPr>
            <a:spLocks noGrp="1"/>
          </p:cNvSpPr>
          <p:nvPr>
            <p:ph type="title"/>
          </p:nvPr>
        </p:nvSpPr>
        <p:spPr/>
        <p:txBody>
          <a:bodyPr/>
          <a:lstStyle/>
          <a:p>
            <a:r>
              <a:rPr lang="en-US" dirty="0"/>
              <a:t>The Lord doesn't always give us the answers – Ether 2-3</a:t>
            </a:r>
          </a:p>
        </p:txBody>
      </p:sp>
      <p:sp>
        <p:nvSpPr>
          <p:cNvPr id="3" name="Content Placeholder 2">
            <a:extLst>
              <a:ext uri="{FF2B5EF4-FFF2-40B4-BE49-F238E27FC236}">
                <a16:creationId xmlns:a16="http://schemas.microsoft.com/office/drawing/2014/main" id="{FA78BF93-A1FE-2200-AF62-85530E2120D4}"/>
              </a:ext>
            </a:extLst>
          </p:cNvPr>
          <p:cNvSpPr>
            <a:spLocks noGrp="1"/>
          </p:cNvSpPr>
          <p:nvPr>
            <p:ph sz="half" idx="1"/>
          </p:nvPr>
        </p:nvSpPr>
        <p:spPr>
          <a:xfrm>
            <a:off x="677334" y="2160588"/>
            <a:ext cx="5516989" cy="4613837"/>
          </a:xfrm>
        </p:spPr>
        <p:txBody>
          <a:bodyPr/>
          <a:lstStyle/>
          <a:p>
            <a:r>
              <a:rPr lang="en-US" dirty="0"/>
              <a:t>There were two problems with the barges:</a:t>
            </a:r>
          </a:p>
          <a:p>
            <a:pPr lvl="1"/>
            <a:r>
              <a:rPr lang="en-US" dirty="0"/>
              <a:t>No light</a:t>
            </a:r>
          </a:p>
          <a:p>
            <a:pPr lvl="1"/>
            <a:r>
              <a:rPr lang="en-US" dirty="0"/>
              <a:t>Limited air</a:t>
            </a:r>
          </a:p>
          <a:p>
            <a:r>
              <a:rPr lang="en-US" dirty="0"/>
              <a:t>The Lord give the solution to the air problem, instructing them how to add "holes" in the boat to allow air in when needed.</a:t>
            </a:r>
          </a:p>
          <a:p>
            <a:r>
              <a:rPr lang="en-US" dirty="0"/>
              <a:t>But for light, he asks the brother of Jared what he wants the Lord to do.</a:t>
            </a:r>
          </a:p>
          <a:p>
            <a:pPr lvl="1"/>
            <a:r>
              <a:rPr lang="en-US" dirty="0"/>
              <a:t>The Lord gives some constraints on why and obvious solution (windows) won't work</a:t>
            </a:r>
          </a:p>
          <a:p>
            <a:pPr lvl="1"/>
            <a:r>
              <a:rPr lang="en-US" dirty="0"/>
              <a:t>But the asks the brother of Jared to use his creativity to come up with a solution</a:t>
            </a:r>
          </a:p>
          <a:p>
            <a:endParaRPr lang="en-US" dirty="0"/>
          </a:p>
        </p:txBody>
      </p:sp>
      <p:pic>
        <p:nvPicPr>
          <p:cNvPr id="12" name="Content Placeholder 11" descr="A painting of a person in a hat&#10;&#10;Description automatically generated">
            <a:extLst>
              <a:ext uri="{FF2B5EF4-FFF2-40B4-BE49-F238E27FC236}">
                <a16:creationId xmlns:a16="http://schemas.microsoft.com/office/drawing/2014/main" id="{FEDD1001-7610-E98B-8D25-25C480E9D9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6933" y="2160589"/>
            <a:ext cx="2757069" cy="3881437"/>
          </a:xfrm>
        </p:spPr>
      </p:pic>
    </p:spTree>
    <p:extLst>
      <p:ext uri="{BB962C8B-B14F-4D97-AF65-F5344CB8AC3E}">
        <p14:creationId xmlns:p14="http://schemas.microsoft.com/office/powerpoint/2010/main" val="13505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79B50-E673-D8A9-77F2-877AA7F6B5F1}"/>
              </a:ext>
            </a:extLst>
          </p:cNvPr>
          <p:cNvSpPr>
            <a:spLocks noGrp="1"/>
          </p:cNvSpPr>
          <p:nvPr>
            <p:ph type="title"/>
          </p:nvPr>
        </p:nvSpPr>
        <p:spPr/>
        <p:txBody>
          <a:bodyPr/>
          <a:lstStyle/>
          <a:p>
            <a:r>
              <a:rPr lang="en-US" dirty="0"/>
              <a:t>Green Screen</a:t>
            </a:r>
          </a:p>
        </p:txBody>
      </p:sp>
      <p:sp>
        <p:nvSpPr>
          <p:cNvPr id="4" name="Text Placeholder 3">
            <a:extLst>
              <a:ext uri="{FF2B5EF4-FFF2-40B4-BE49-F238E27FC236}">
                <a16:creationId xmlns:a16="http://schemas.microsoft.com/office/drawing/2014/main" id="{DD148D5C-E8D5-F51A-DC87-6708447155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202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detect_green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change_to_red</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detect_green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255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green_screen(foreground,background):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final = Image.blank(background.width,background.height)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range(background.height):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range(background.width):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bp = background.get_pixel(x,y)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fp.red = bp.red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fp.green = bp.green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fp.blue = bp.blue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range(foreground.height):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range(foreground.width):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fp = foreground.get_pixel(x,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not detect_green(fp):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 = final.get_pixel(x,y)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np.red = fp.red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np.green = fp.green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np.blue =fp.blue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final</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7CA1C-D741-5BC5-4838-AD09E154E621}"/>
              </a:ext>
            </a:extLst>
          </p:cNvPr>
          <p:cNvSpPr>
            <a:spLocks noGrp="1"/>
          </p:cNvSpPr>
          <p:nvPr>
            <p:ph type="title"/>
          </p:nvPr>
        </p:nvSpPr>
        <p:spPr/>
        <p:txBody>
          <a:bodyPr/>
          <a:lstStyle/>
          <a:p>
            <a:r>
              <a:rPr lang="en-US" dirty="0"/>
              <a:t>Abstraction</a:t>
            </a:r>
          </a:p>
        </p:txBody>
      </p:sp>
      <p:sp>
        <p:nvSpPr>
          <p:cNvPr id="5" name="Text Placeholder 4">
            <a:extLst>
              <a:ext uri="{FF2B5EF4-FFF2-40B4-BE49-F238E27FC236}">
                <a16:creationId xmlns:a16="http://schemas.microsoft.com/office/drawing/2014/main" id="{6436E039-A5F7-F384-1A43-FA262521A1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877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7A87-6374-248A-7F3C-DE236209E86A}"/>
              </a:ext>
            </a:extLst>
          </p:cNvPr>
          <p:cNvSpPr>
            <a:spLocks noGrp="1"/>
          </p:cNvSpPr>
          <p:nvPr>
            <p:ph type="title"/>
          </p:nvPr>
        </p:nvSpPr>
        <p:spPr/>
        <p:txBody>
          <a:bodyPr/>
          <a:lstStyle/>
          <a:p>
            <a:r>
              <a:rPr lang="en-US" dirty="0"/>
              <a:t>Abstraction</a:t>
            </a:r>
          </a:p>
        </p:txBody>
      </p:sp>
      <p:sp>
        <p:nvSpPr>
          <p:cNvPr id="3" name="Content Placeholder 2">
            <a:extLst>
              <a:ext uri="{FF2B5EF4-FFF2-40B4-BE49-F238E27FC236}">
                <a16:creationId xmlns:a16="http://schemas.microsoft.com/office/drawing/2014/main" id="{22BB42B3-DF92-8B96-928D-1B557816283E}"/>
              </a:ext>
            </a:extLst>
          </p:cNvPr>
          <p:cNvSpPr>
            <a:spLocks noGrp="1"/>
          </p:cNvSpPr>
          <p:nvPr>
            <p:ph idx="1"/>
          </p:nvPr>
        </p:nvSpPr>
        <p:spPr>
          <a:xfrm>
            <a:off x="677334" y="1930401"/>
            <a:ext cx="7951819" cy="4110962"/>
          </a:xfrm>
        </p:spPr>
        <p:txBody>
          <a:bodyPr/>
          <a:lstStyle/>
          <a:p>
            <a:r>
              <a:rPr lang="en-US" dirty="0"/>
              <a:t>In CS, we often "abstract away the details."</a:t>
            </a:r>
          </a:p>
          <a:p>
            <a:r>
              <a:rPr lang="en-US" dirty="0"/>
              <a:t>We intentionally ignore some details in order to provide a consistent interface.</a:t>
            </a:r>
          </a:p>
          <a:p>
            <a:r>
              <a:rPr lang="en-US" dirty="0"/>
              <a:t>This allows us to focus on the concepts instead of the implementation and think about problems at a higher level</a:t>
            </a:r>
          </a:p>
        </p:txBody>
      </p:sp>
      <p:pic>
        <p:nvPicPr>
          <p:cNvPr id="5" name="Picture 4" descr="A picture containing transport, gearshift, vehicle, center console&#10;&#10;Description automatically generated">
            <a:extLst>
              <a:ext uri="{FF2B5EF4-FFF2-40B4-BE49-F238E27FC236}">
                <a16:creationId xmlns:a16="http://schemas.microsoft.com/office/drawing/2014/main" id="{F2C7A93D-3633-7093-62AF-98070EA12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9153" y="1930400"/>
            <a:ext cx="3562847" cy="4572638"/>
          </a:xfrm>
          <a:prstGeom prst="rect">
            <a:avLst/>
          </a:prstGeom>
        </p:spPr>
      </p:pic>
    </p:spTree>
    <p:extLst>
      <p:ext uri="{BB962C8B-B14F-4D97-AF65-F5344CB8AC3E}">
        <p14:creationId xmlns:p14="http://schemas.microsoft.com/office/powerpoint/2010/main" val="102405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871AF-6BE5-0A6B-1590-D9D01A993A32}"/>
              </a:ext>
            </a:extLst>
          </p:cNvPr>
          <p:cNvSpPr>
            <a:spLocks noGrp="1"/>
          </p:cNvSpPr>
          <p:nvPr>
            <p:ph type="title"/>
          </p:nvPr>
        </p:nvSpPr>
        <p:spPr/>
        <p:txBody>
          <a:bodyPr/>
          <a:lstStyle/>
          <a:p>
            <a:r>
              <a:rPr lang="en-US" dirty="0"/>
              <a:t>Abstraction by Parameterization</a:t>
            </a:r>
          </a:p>
        </p:txBody>
      </p:sp>
      <p:sp>
        <p:nvSpPr>
          <p:cNvPr id="5" name="Text Placeholder 4">
            <a:extLst>
              <a:ext uri="{FF2B5EF4-FFF2-40B4-BE49-F238E27FC236}">
                <a16:creationId xmlns:a16="http://schemas.microsoft.com/office/drawing/2014/main" id="{D6B60DEA-8584-8CE9-9337-9C9409C824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391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655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8D06-62B4-DA44-C632-997235DE5A55}"/>
              </a:ext>
            </a:extLst>
          </p:cNvPr>
          <p:cNvSpPr>
            <a:spLocks noGrp="1"/>
          </p:cNvSpPr>
          <p:nvPr>
            <p:ph type="title"/>
          </p:nvPr>
        </p:nvSpPr>
        <p:spPr/>
        <p:txBody>
          <a:bodyPr/>
          <a:lstStyle/>
          <a:p>
            <a:r>
              <a:rPr lang="en-US" dirty="0"/>
              <a:t>Abstraction by parameterization (Generalization)</a:t>
            </a:r>
          </a:p>
        </p:txBody>
      </p:sp>
      <p:sp>
        <p:nvSpPr>
          <p:cNvPr id="3" name="Content Placeholder 2">
            <a:extLst>
              <a:ext uri="{FF2B5EF4-FFF2-40B4-BE49-F238E27FC236}">
                <a16:creationId xmlns:a16="http://schemas.microsoft.com/office/drawing/2014/main" id="{BA562D54-9BF4-1FB4-909F-3748CC13976C}"/>
              </a:ext>
            </a:extLst>
          </p:cNvPr>
          <p:cNvSpPr>
            <a:spLocks noGrp="1"/>
          </p:cNvSpPr>
          <p:nvPr>
            <p:ph idx="1"/>
          </p:nvPr>
        </p:nvSpPr>
        <p:spPr/>
        <p:txBody>
          <a:bodyPr/>
          <a:lstStyle/>
          <a:p>
            <a:r>
              <a:rPr lang="en-US" dirty="0"/>
              <a:t>In a world before functions...</a:t>
            </a:r>
          </a:p>
          <a:p>
            <a:endParaRPr lang="en-US" dirty="0"/>
          </a:p>
          <a:p>
            <a:endParaRPr lang="en-US" dirty="0"/>
          </a:p>
          <a:p>
            <a:r>
              <a:rPr lang="en-US" dirty="0"/>
              <a:t>Parameterized!</a:t>
            </a:r>
          </a:p>
          <a:p>
            <a:endParaRPr lang="en-US" sz="2800" dirty="0"/>
          </a:p>
          <a:p>
            <a:r>
              <a:rPr lang="en-US" dirty="0"/>
              <a:t>A </a:t>
            </a:r>
            <a:r>
              <a:rPr lang="en-US" b="1" dirty="0"/>
              <a:t>parameterized function</a:t>
            </a:r>
            <a:r>
              <a:rPr lang="en-US" dirty="0"/>
              <a:t> performs a computation that works for all acceptable values of the parameters.</a:t>
            </a:r>
          </a:p>
          <a:p>
            <a:pPr marL="0" indent="0">
              <a:buNone/>
            </a:pPr>
            <a:endParaRPr lang="en-US" dirty="0"/>
          </a:p>
          <a:p>
            <a:pPr marL="0" indent="0">
              <a:buNone/>
            </a:pPr>
            <a:r>
              <a:rPr lang="en-US" dirty="0"/>
              <a:t>✂️ Removed detail: the values themselves! </a:t>
            </a:r>
          </a:p>
        </p:txBody>
      </p:sp>
      <p:sp>
        <p:nvSpPr>
          <p:cNvPr id="4" name="TextBox 3">
            <a:extLst>
              <a:ext uri="{FF2B5EF4-FFF2-40B4-BE49-F238E27FC236}">
                <a16:creationId xmlns:a16="http://schemas.microsoft.com/office/drawing/2014/main" id="{2EEDD1FB-9175-FFAD-748A-AD7F6F626C24}"/>
              </a:ext>
            </a:extLst>
          </p:cNvPr>
          <p:cNvSpPr txBox="1"/>
          <p:nvPr/>
        </p:nvSpPr>
        <p:spPr>
          <a:xfrm>
            <a:off x="1004907" y="2274838"/>
            <a:ext cx="8269095"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 =  1 + 0.6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interest2 =  1 + 0.9 *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interest3 =  1 + 2.1 * 3</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2A535B5E-D1FC-96AB-5EAC-FE0A7D5786C6}"/>
              </a:ext>
            </a:extLst>
          </p:cNvPr>
          <p:cNvSpPr txBox="1"/>
          <p:nvPr/>
        </p:nvSpPr>
        <p:spPr>
          <a:xfrm>
            <a:off x="1004907" y="3560535"/>
            <a:ext cx="8269095" cy="646331"/>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interest(rate, years):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 + rate * years</a:t>
            </a:r>
          </a:p>
        </p:txBody>
      </p:sp>
    </p:spTree>
    <p:extLst>
      <p:ext uri="{BB962C8B-B14F-4D97-AF65-F5344CB8AC3E}">
        <p14:creationId xmlns:p14="http://schemas.microsoft.com/office/powerpoint/2010/main" val="33370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look at our final </a:t>
            </a:r>
            <a:r>
              <a:rPr lang="en-US" dirty="0" err="1"/>
              <a:t>detect_green</a:t>
            </a:r>
            <a:r>
              <a:rPr lang="en-US" dirty="0"/>
              <a:t>() function from last lecture</a:t>
            </a:r>
          </a:p>
          <a:p>
            <a:endParaRPr lang="en-US" dirty="0"/>
          </a:p>
          <a:p>
            <a:endParaRPr lang="en-US" dirty="0"/>
          </a:p>
          <a:p>
            <a:endParaRPr lang="en-US" dirty="0"/>
          </a:p>
          <a:p>
            <a:endParaRPr lang="en-US" dirty="0"/>
          </a:p>
          <a:p>
            <a:endParaRPr lang="en-US" dirty="0"/>
          </a:p>
          <a:p>
            <a:r>
              <a:rPr lang="en-US" dirty="0"/>
              <a:t>We have two values, factor and threshold, that we had modified as we were testing it out.  If we wanted to change them, others using our function (including ourselves in the future) might want to as well.</a:t>
            </a:r>
          </a:p>
          <a:p>
            <a:r>
              <a:rPr lang="en-US" dirty="0"/>
              <a:t>These should be parameterized</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factor = 1.3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threshold = 100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6831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55EB-531E-1092-4CA0-FCCF7AB1DABE}"/>
              </a:ext>
            </a:extLst>
          </p:cNvPr>
          <p:cNvSpPr>
            <a:spLocks noGrp="1"/>
          </p:cNvSpPr>
          <p:nvPr>
            <p:ph type="title"/>
          </p:nvPr>
        </p:nvSpPr>
        <p:spPr/>
        <p:txBody>
          <a:bodyPr/>
          <a:lstStyle/>
          <a:p>
            <a:r>
              <a:rPr lang="en-US" dirty="0"/>
              <a:t>Revisiting the </a:t>
            </a:r>
            <a:r>
              <a:rPr lang="en-US" dirty="0" err="1"/>
              <a:t>detect_green</a:t>
            </a:r>
            <a:r>
              <a:rPr lang="en-US" dirty="0"/>
              <a:t>() function</a:t>
            </a:r>
          </a:p>
        </p:txBody>
      </p:sp>
      <p:sp>
        <p:nvSpPr>
          <p:cNvPr id="3" name="Content Placeholder 2">
            <a:extLst>
              <a:ext uri="{FF2B5EF4-FFF2-40B4-BE49-F238E27FC236}">
                <a16:creationId xmlns:a16="http://schemas.microsoft.com/office/drawing/2014/main" id="{220E948E-DDFB-6FEF-3EC6-183AC48981BD}"/>
              </a:ext>
            </a:extLst>
          </p:cNvPr>
          <p:cNvSpPr>
            <a:spLocks noGrp="1"/>
          </p:cNvSpPr>
          <p:nvPr>
            <p:ph idx="1"/>
          </p:nvPr>
        </p:nvSpPr>
        <p:spPr/>
        <p:txBody>
          <a:bodyPr/>
          <a:lstStyle/>
          <a:p>
            <a:r>
              <a:rPr lang="en-US" dirty="0"/>
              <a:t>Let's make them parameters</a:t>
            </a:r>
          </a:p>
          <a:p>
            <a:endParaRPr lang="en-US" dirty="0"/>
          </a:p>
          <a:p>
            <a:endParaRPr lang="en-US" dirty="0"/>
          </a:p>
          <a:p>
            <a:endParaRPr lang="en-US" dirty="0"/>
          </a:p>
          <a:p>
            <a:endParaRPr lang="en-US" dirty="0"/>
          </a:p>
          <a:p>
            <a:r>
              <a:rPr lang="en-US" dirty="0"/>
              <a:t>Now the user can specify the value for each of these variables at runtime instead of having the change the code of the function.</a:t>
            </a:r>
          </a:p>
        </p:txBody>
      </p:sp>
      <p:sp>
        <p:nvSpPr>
          <p:cNvPr id="4" name="TextBox 3">
            <a:extLst>
              <a:ext uri="{FF2B5EF4-FFF2-40B4-BE49-F238E27FC236}">
                <a16:creationId xmlns:a16="http://schemas.microsoft.com/office/drawing/2014/main" id="{83690948-EA23-768C-7F6A-E50C785E2DF9}"/>
              </a:ext>
            </a:extLst>
          </p:cNvPr>
          <p:cNvSpPr txBox="1"/>
          <p:nvPr/>
        </p:nvSpPr>
        <p:spPr>
          <a:xfrm>
            <a:off x="1009950" y="2274838"/>
            <a:ext cx="943405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detect_green(pixel, factor,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average = (pixel.red + pixel.green + pixel.blue) /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pixel.green &gt;= factor * average and pixel.green &gt; threshold: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False</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010686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96D1-49CD-C4F9-8E60-4A81F8DE78E6}"/>
              </a:ext>
            </a:extLst>
          </p:cNvPr>
          <p:cNvSpPr>
            <a:spLocks noGrp="1"/>
          </p:cNvSpPr>
          <p:nvPr>
            <p:ph type="title"/>
          </p:nvPr>
        </p:nvSpPr>
        <p:spPr/>
        <p:txBody>
          <a:bodyPr/>
          <a:lstStyle/>
          <a:p>
            <a:r>
              <a:rPr lang="en-US" dirty="0"/>
              <a:t>Examples – darken()</a:t>
            </a:r>
          </a:p>
        </p:txBody>
      </p:sp>
      <p:sp>
        <p:nvSpPr>
          <p:cNvPr id="3" name="Content Placeholder 2">
            <a:extLst>
              <a:ext uri="{FF2B5EF4-FFF2-40B4-BE49-F238E27FC236}">
                <a16:creationId xmlns:a16="http://schemas.microsoft.com/office/drawing/2014/main" id="{4FAA5CE5-9233-2BD9-A169-862AE1DBFA5D}"/>
              </a:ext>
            </a:extLst>
          </p:cNvPr>
          <p:cNvSpPr>
            <a:spLocks noGrp="1"/>
          </p:cNvSpPr>
          <p:nvPr>
            <p:ph idx="1"/>
          </p:nvPr>
        </p:nvSpPr>
        <p:spPr/>
        <p:txBody>
          <a:bodyPr/>
          <a:lstStyle/>
          <a:p>
            <a:r>
              <a:rPr lang="en-US" dirty="0"/>
              <a:t>Can we generalize (abstraction by parameterization) our darken function from last time?</a:t>
            </a:r>
          </a:p>
        </p:txBody>
      </p:sp>
      <p:sp>
        <p:nvSpPr>
          <p:cNvPr id="4" name="TextBox 3">
            <a:extLst>
              <a:ext uri="{FF2B5EF4-FFF2-40B4-BE49-F238E27FC236}">
                <a16:creationId xmlns:a16="http://schemas.microsoft.com/office/drawing/2014/main" id="{712875A3-B306-B0FB-F0C5-4EA4ABC8D51D}"/>
              </a:ext>
            </a:extLst>
          </p:cNvPr>
          <p:cNvSpPr txBox="1"/>
          <p:nvPr/>
        </p:nvSpPr>
        <p:spPr>
          <a:xfrm>
            <a:off x="1008293" y="2622601"/>
            <a:ext cx="8265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p:txBody>
      </p:sp>
      <p:sp>
        <p:nvSpPr>
          <p:cNvPr id="5" name="TextBox 4">
            <a:extLst>
              <a:ext uri="{FF2B5EF4-FFF2-40B4-BE49-F238E27FC236}">
                <a16:creationId xmlns:a16="http://schemas.microsoft.com/office/drawing/2014/main" id="{D0BB4757-C9A3-2560-966B-ECDCD84E269D}"/>
              </a:ext>
            </a:extLst>
          </p:cNvPr>
          <p:cNvSpPr txBox="1"/>
          <p:nvPr/>
        </p:nvSpPr>
        <p:spPr>
          <a:xfrm>
            <a:off x="1008293" y="4148240"/>
            <a:ext cx="8265709"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Reduce the intensity of an image to factor of its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original value. 0 = fully black, 1 = no effect.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factor</a:t>
            </a:r>
          </a:p>
        </p:txBody>
      </p:sp>
    </p:spTree>
    <p:extLst>
      <p:ext uri="{BB962C8B-B14F-4D97-AF65-F5344CB8AC3E}">
        <p14:creationId xmlns:p14="http://schemas.microsoft.com/office/powerpoint/2010/main" val="35707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80CC-D58E-AE33-892F-6A621391980D}"/>
              </a:ext>
            </a:extLst>
          </p:cNvPr>
          <p:cNvSpPr>
            <a:spLocks noGrp="1"/>
          </p:cNvSpPr>
          <p:nvPr>
            <p:ph type="title"/>
          </p:nvPr>
        </p:nvSpPr>
        <p:spPr/>
        <p:txBody>
          <a:bodyPr/>
          <a:lstStyle/>
          <a:p>
            <a:r>
              <a:rPr lang="en-US" dirty="0"/>
              <a:t>Examples – adding a border</a:t>
            </a:r>
          </a:p>
        </p:txBody>
      </p:sp>
      <p:sp>
        <p:nvSpPr>
          <p:cNvPr id="3" name="Content Placeholder 2">
            <a:extLst>
              <a:ext uri="{FF2B5EF4-FFF2-40B4-BE49-F238E27FC236}">
                <a16:creationId xmlns:a16="http://schemas.microsoft.com/office/drawing/2014/main" id="{573E435C-365B-73FE-F4D0-06BC1755EC0A}"/>
              </a:ext>
            </a:extLst>
          </p:cNvPr>
          <p:cNvSpPr>
            <a:spLocks noGrp="1"/>
          </p:cNvSpPr>
          <p:nvPr>
            <p:ph idx="1"/>
          </p:nvPr>
        </p:nvSpPr>
        <p:spPr/>
        <p:txBody>
          <a:bodyPr/>
          <a:lstStyle/>
          <a:p>
            <a:r>
              <a:rPr lang="en-US" dirty="0"/>
              <a:t>Remember this function?</a:t>
            </a:r>
          </a:p>
        </p:txBody>
      </p:sp>
      <p:sp>
        <p:nvSpPr>
          <p:cNvPr id="4" name="TextBox 3">
            <a:extLst>
              <a:ext uri="{FF2B5EF4-FFF2-40B4-BE49-F238E27FC236}">
                <a16:creationId xmlns:a16="http://schemas.microsoft.com/office/drawing/2014/main" id="{B31FDB77-3BD4-19B9-C6B5-9EFB44D8401B}"/>
              </a:ext>
            </a:extLst>
          </p:cNvPr>
          <p:cNvSpPr txBox="1"/>
          <p:nvPr/>
        </p:nvSpPr>
        <p:spPr>
          <a:xfrm>
            <a:off x="1026126" y="2298046"/>
            <a:ext cx="10734514" cy="443198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bottom_black_border</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Image.blank</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image.height+50)  # Create the larger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image.height</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Copy the original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into the top of the new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pixel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y in range(image.height,image.height+50):          # Make the pixels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x in range(</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image.width</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bottom black. RGB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new_image.get_pixel</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 y)          #  black is (0,0,0).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pixel_new.red</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pixel_new.green</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pixel_new.blue</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new_image</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F2D40C1B-CCA7-7916-9F8B-7906095A4F3C}"/>
              </a:ext>
            </a:extLst>
          </p:cNvPr>
          <p:cNvSpPr txBox="1"/>
          <p:nvPr/>
        </p:nvSpPr>
        <p:spPr>
          <a:xfrm>
            <a:off x="6935821" y="5579698"/>
            <a:ext cx="4056435"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E83C3"/>
                </a:solidFill>
                <a:effectLst/>
                <a:uLnTx/>
                <a:uFillTx/>
                <a:latin typeface="Trebuchet MS" panose="020B0603020202020204"/>
                <a:ea typeface="+mn-ea"/>
                <a:cs typeface="+mn-cs"/>
              </a:rPr>
              <a:t>How might we abstract this?</a:t>
            </a:r>
          </a:p>
        </p:txBody>
      </p:sp>
    </p:spTree>
    <p:extLst>
      <p:ext uri="{BB962C8B-B14F-4D97-AF65-F5344CB8AC3E}">
        <p14:creationId xmlns:p14="http://schemas.microsoft.com/office/powerpoint/2010/main" val="194950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9BE-5111-CAA0-74D5-6D7E7CF14E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801B1D-168A-A19C-F973-9827BBF589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423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a:t>
            </a:r>
            <a:r>
              <a:rPr lang="en-US"/>
              <a:t>with images, let's </a:t>
            </a:r>
            <a:r>
              <a:rPr lang="en-US" dirty="0"/>
              <a:t>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from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byuimage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import Image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myImage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Image("pebbles.jpg")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myImage.show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image = Image("pebbles.jpg")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image.show</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darken(image):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pixel in image: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pixel.red</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pixel.green</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pixel.blue</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theme/theme1.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284</TotalTime>
  <Words>2835</Words>
  <Application>Microsoft Office PowerPoint</Application>
  <PresentationFormat>Widescreen</PresentationFormat>
  <Paragraphs>327</Paragraphs>
  <Slides>35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Aptos</vt:lpstr>
      <vt:lpstr>Arial</vt:lpstr>
      <vt:lpstr>Calibri</vt:lpstr>
      <vt:lpstr>Courier New</vt:lpstr>
      <vt:lpstr>Trebuchet MS</vt:lpstr>
      <vt:lpstr>Wingdings</vt:lpstr>
      <vt:lpstr>Wingdings 3</vt:lpstr>
      <vt:lpstr>2_Facet</vt:lpstr>
      <vt:lpstr>3_Facet</vt:lpstr>
      <vt:lpstr>PowerPoint Presentation</vt:lpstr>
      <vt:lpstr>The Lord doesn't always give us the answers – Ether 2-3</vt:lpstr>
      <vt:lpstr>Images</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PowerPoint Presentation</vt:lpstr>
      <vt:lpstr>Manipulating Images</vt:lpstr>
      <vt:lpstr>Manipulating the images</vt:lpstr>
      <vt:lpstr>Let's add a border</vt:lpstr>
      <vt:lpstr>Add a border (solution)</vt:lpstr>
      <vt:lpstr>PowerPoint Presentation</vt:lpstr>
      <vt:lpstr>Green Screen</vt:lpstr>
      <vt:lpstr>Chroma key compositing (AKA green screening)</vt:lpstr>
      <vt:lpstr>Determining Green</vt:lpstr>
      <vt:lpstr>Determining green II</vt:lpstr>
      <vt:lpstr>Determining green III</vt:lpstr>
      <vt:lpstr>Putting it all together</vt:lpstr>
      <vt:lpstr>PowerPoint Presentation</vt:lpstr>
      <vt:lpstr>Abstraction</vt:lpstr>
      <vt:lpstr>Abstraction</vt:lpstr>
      <vt:lpstr>Abstraction by Parameterization</vt:lpstr>
      <vt:lpstr>Abstraction by parameterization (Generalization)</vt:lpstr>
      <vt:lpstr>Revisiting the detect_green() function</vt:lpstr>
      <vt:lpstr>Revisiting the detect_green() function</vt:lpstr>
      <vt:lpstr>Examples – darken()</vt:lpstr>
      <vt:lpstr>Examples – adding a border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10</cp:revision>
  <dcterms:created xsi:type="dcterms:W3CDTF">2024-12-10T20:52:29Z</dcterms:created>
  <dcterms:modified xsi:type="dcterms:W3CDTF">2025-05-13T17:53:00Z</dcterms:modified>
</cp:coreProperties>
</file>