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62"/>
  </p:notesMasterIdLst>
  <p:sldIdLst>
    <p:sldId id="299" r:id="rId2"/>
    <p:sldId id="972" r:id="rId3"/>
    <p:sldId id="973" r:id="rId4"/>
    <p:sldId id="974" r:id="rId5"/>
    <p:sldId id="975" r:id="rId6"/>
    <p:sldId id="1044" r:id="rId7"/>
    <p:sldId id="986" r:id="rId8"/>
    <p:sldId id="987" r:id="rId9"/>
    <p:sldId id="988" r:id="rId10"/>
    <p:sldId id="989" r:id="rId11"/>
    <p:sldId id="990" r:id="rId12"/>
    <p:sldId id="993" r:id="rId13"/>
    <p:sldId id="994" r:id="rId14"/>
    <p:sldId id="995" r:id="rId15"/>
    <p:sldId id="996" r:id="rId16"/>
    <p:sldId id="997" r:id="rId17"/>
    <p:sldId id="998" r:id="rId18"/>
    <p:sldId id="999" r:id="rId19"/>
    <p:sldId id="1000" r:id="rId20"/>
    <p:sldId id="1001" r:id="rId21"/>
    <p:sldId id="1002" r:id="rId22"/>
    <p:sldId id="1003" r:id="rId23"/>
    <p:sldId id="1004" r:id="rId24"/>
    <p:sldId id="1005" r:id="rId25"/>
    <p:sldId id="1006" r:id="rId26"/>
    <p:sldId id="1007" r:id="rId27"/>
    <p:sldId id="1008" r:id="rId28"/>
    <p:sldId id="1009" r:id="rId29"/>
    <p:sldId id="1010" r:id="rId30"/>
    <p:sldId id="1011" r:id="rId31"/>
    <p:sldId id="1012" r:id="rId32"/>
    <p:sldId id="1013" r:id="rId33"/>
    <p:sldId id="1014" r:id="rId34"/>
    <p:sldId id="1015" r:id="rId35"/>
    <p:sldId id="1016" r:id="rId36"/>
    <p:sldId id="1017" r:id="rId37"/>
    <p:sldId id="1018" r:id="rId38"/>
    <p:sldId id="1019" r:id="rId39"/>
    <p:sldId id="1020" r:id="rId40"/>
    <p:sldId id="1021" r:id="rId41"/>
    <p:sldId id="1022" r:id="rId42"/>
    <p:sldId id="1023" r:id="rId43"/>
    <p:sldId id="1024" r:id="rId44"/>
    <p:sldId id="1025" r:id="rId45"/>
    <p:sldId id="1026" r:id="rId46"/>
    <p:sldId id="1027" r:id="rId47"/>
    <p:sldId id="1028" r:id="rId48"/>
    <p:sldId id="1029" r:id="rId49"/>
    <p:sldId id="1032" r:id="rId50"/>
    <p:sldId id="1033" r:id="rId51"/>
    <p:sldId id="1034" r:id="rId52"/>
    <p:sldId id="1035" r:id="rId53"/>
    <p:sldId id="1036" r:id="rId54"/>
    <p:sldId id="1037" r:id="rId55"/>
    <p:sldId id="1038" r:id="rId56"/>
    <p:sldId id="1039" r:id="rId57"/>
    <p:sldId id="1040" r:id="rId58"/>
    <p:sldId id="1041" r:id="rId59"/>
    <p:sldId id="1042" r:id="rId60"/>
    <p:sldId id="1043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5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Product%3A%0A%20%20%20%20%0A%20%20%20%20def%20__init__%28self,%20name,%20price,%20nutrition_info%29%3A%0A%20%20%20%20%20%20%20%20self.name%20%3D%20name%0A%20%20%20%20%20%20%20%20self.price%20%3D%20price%0A%20%20%20%20%20%20%20%20self.nutrition_info%20%3D%20nutrition_info%0A%20%20%20%20%20%20%20%20self.inventory%20%3D%200%0A%20%20%20%20%20%20%20%20%0A%20%20%20%20def%20increase_inventory%28self,%20amount%29%3A%0A%20%20%20%20%20%20%20%20self.inventory%20%2B%3D%20amount%0A%20%20%20%20%0A%20%20%20%20def%20reduce_inventory%28self,%20amount%29%3A%0A%20%20%20%20%20%20%20%20self.inventory%20-%3D%20amount%0A%20%20%20%20%20%20%20%20%0A%20%20%20%20def%20get_label%28self%29%3A%0A%20%20%20%20%20%20%20%20return%20%22Foxolate%20Shop%3A%20%22%20%2B%20self.name%0A%20%20%20%20%20%20%20%20%0A%20%20%20%20def%20get_inventory_report%28self%29%3A%0A%20%20%20%20%20%20%20%20if%20self.inventory%20%3D%3D%200%3A%0A%20%20%20%20%20%20%20%20%20%20%20%20return%20%22There%20are%20no%20bars!%22%0A%20%20%20%20%20%20%20%20return%20f%22There%20are%20%7Bself.inventory%7D%20bars.%22%0A%20%20%20%20%20%20%20%20%0Apina_bar%20%3D%20Product%28%22Pi%C3%B1a%20Chocolotta%22,%207.99,%0A%20%20%20%20%5B%22200%20calories%22,%20%2224%20g%20sugar%22%5D%29%0A%20%20%20%20%0Apina_bar.increase_inventory%282%29%0A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Product%3A%0A%20%20%20%20%0A%20%20%20%20def%20__init__%28self,%20name,%20price,%20nutrition_info%29%3A%0A%20%20%20%20%20%20%20%20self.name%20%3D%20name%0A%20%20%20%20%20%20%20%20self.price%20%3D%20price%0A%20%20%20%20%20%20%20%20self.nutrition_info%20%3D%20nutrition_info%0A%20%20%20%20%20%20%20%20self.inventory%20%3D%200%0A%20%20%20%20%20%20%20%20%0A%20%20%20%20def%20increase_inventory%28self,%20amount%29%3A%0A%20%20%20%20%20%20%20%20self.inventory%20%2B%3D%20amount%0A%20%20%20%20%0A%20%20%20%20def%20reduce_inventory%28self,%20amount%29%3A%0A%20%20%20%20%20%20%20%20if%20%28self.inventory%20-%20amount%29%20%3C%3D%200%3A%0A%20%20%20%20%20%20%20%20%20%20%20%20self.needs_restocking%20%3D%20True%0A%20%20%20%20%20%20%20%20self.inventory%20-%3D%20amount%0A%20%20%20%20%20%20%20%20%0A%20%20%20%20def%20get_label%28self%29%3A%0A%20%20%20%20%20%20%20%20return%20%22Foxolate%20Shop%3A%20%22%20%2B%20self.name%0A%20%20%20%20%20%20%20%20%0A%20%20%20%20def%20get_inventory_report%28self%29%3A%0A%20%20%20%20%20%20%20%20if%20self.inventory%20%3D%3D%200%3A%0A%20%20%20%20%20%20%20%20%20%20%20%20return%20%22There%20are%20no%20bars!%22%0A%20%20%20%20%20%20%20%20return%20f%22There%20are%20%7Bself.inventory%7D%20bars.%22%0A%20%20%20%20%20%20%20%20%0Apina_bar%20%3D%20Product%28%22Pi%C3%B1a%20Chocolotta%22,%207.99,%0A%20%20%20%20%5B%22200%20calories%22,%20%2224%20g%20sugar%22%5D%29%0Atruffle_bar%20%3D%20Product%28%22Trufflapagus%22,%209.99,%0A%20%20%20%20%5B%22170%20calories%22,%20%2219%20g%20sugar%22%5D%29%0Apina_bar.reduce_inventory%282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phone&#10;&#10;Description automatically generated">
            <a:extLst>
              <a:ext uri="{FF2B5EF4-FFF2-40B4-BE49-F238E27FC236}">
                <a16:creationId xmlns:a16="http://schemas.microsoft.com/office/drawing/2014/main" id="{C18787E4-14C1-AFBB-8B9F-CEB89AF91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20" y="0"/>
            <a:ext cx="5181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81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4B4B-8D1D-DA53-98DE-8C3EFE90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vs. instance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276FA-84E3-8FBF-363C-04D83A60B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57820"/>
            <a:ext cx="8596668" cy="1320800"/>
          </a:xfrm>
        </p:spPr>
        <p:txBody>
          <a:bodyPr/>
          <a:lstStyle/>
          <a:p>
            <a:r>
              <a:rPr lang="en-US" dirty="0"/>
              <a:t>What are the class variables?</a:t>
            </a:r>
          </a:p>
          <a:p>
            <a:r>
              <a:rPr lang="en-US" dirty="0"/>
              <a:t>What are the instance variables?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D63456-1BD6-B61E-FB62-A7F6CBE138FC}"/>
              </a:ext>
            </a:extLst>
          </p:cNvPr>
          <p:cNvSpPr txBox="1"/>
          <p:nvPr/>
        </p:nvSpPr>
        <p:spPr>
          <a:xfrm>
            <a:off x="1000542" y="1505264"/>
            <a:ext cx="8273460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Customer: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salutation = "Dear"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__init__(self, name, address):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self.address = address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get_greeting(self):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f"{self.salutation} {self.name},"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get_formatted_address(self):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"\n".join(self.address)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13690-8D8C-C1B3-A3CA-E7A1E8FC1D04}"/>
              </a:ext>
            </a:extLst>
          </p:cNvPr>
          <p:cNvSpPr txBox="1"/>
          <p:nvPr/>
        </p:nvSpPr>
        <p:spPr>
          <a:xfrm>
            <a:off x="4640094" y="5167548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salutation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0D9E25-9A96-9D6D-CA77-96848EC85746}"/>
              </a:ext>
            </a:extLst>
          </p:cNvPr>
          <p:cNvSpPr txBox="1"/>
          <p:nvPr/>
        </p:nvSpPr>
        <p:spPr>
          <a:xfrm>
            <a:off x="5045419" y="5604370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name, address</a:t>
            </a:r>
          </a:p>
        </p:txBody>
      </p:sp>
    </p:spTree>
    <p:extLst>
      <p:ext uri="{BB962C8B-B14F-4D97-AF65-F5344CB8AC3E}">
        <p14:creationId xmlns:p14="http://schemas.microsoft.com/office/powerpoint/2010/main" val="324484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2BD91-9624-5FF7-5BC2-D050A5710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66903-1636-E7F6-7198-57B4BD90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0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Food: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type, calories):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type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broccoli = Food("Broccoli Rabe", "veggies", 20)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bone_marrow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 = Elephant("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Willaby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el2 = Elephant("Wallaby",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el1.play(2)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 = Rabbit("Bugs Bunny",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rabbit1.eat(broccoli)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65DB-34CE-FB0C-331C-FDB92559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4459-6006-F85A-9D57-0F8D761D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75778-3246-47D7-E373-900D52048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Attributes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F32AB-A9F6-3642-FB07-ECC7FBCA8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55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86220-F7E5-7476-E8A0-EF7E35FE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Sub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AB87-5201-BE5E-63DA-A3C256242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26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77388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"Animalia"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self.interact_increment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AmorphousBlob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num_in_litter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num_tusks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"Giant Panda"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"Ailuropoda melanoleuca"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f"I'm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 = Panda("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panda2 = Panda("Spot",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"Lion"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"Panthera"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bones = Food("Bones", "meat", 50)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mufasa.eat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Animal.eat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__(name, age)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age &lt;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age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Elephant("Ellie",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elly.calories_needed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2EA8-9475-62FB-8FDE-92EE978F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D595-6A49-B2CD-C3F0-5B72739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D644-2E98-8645-4D77-50D6CE2F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517D9-8585-0E55-6A28-8F6E7C2E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A class statement creates a new class and binds that class to the class name in the first frame of the current environment.</a:t>
            </a:r>
          </a:p>
          <a:p>
            <a:r>
              <a:rPr lang="en-US" dirty="0"/>
              <a:t>Inner </a:t>
            </a:r>
            <a:r>
              <a:rPr lang="en-US" i="1" dirty="0"/>
              <a:t>def</a:t>
            </a:r>
            <a:r>
              <a:rPr lang="en-US" dirty="0"/>
              <a:t> statements create attributes of the class (not names in frames).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628730-AB78-FD92-5C12-AC225B1675FD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Product: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price,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nutrition_info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increase_inventory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amount):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reduce_inventory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amount):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get_inventory_report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856927-29D6-2F96-1328-DEA845CC141C}"/>
              </a:ext>
            </a:extLst>
          </p:cNvPr>
          <p:cNvGrpSpPr/>
          <p:nvPr/>
        </p:nvGrpSpPr>
        <p:grpSpPr>
          <a:xfrm>
            <a:off x="677334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B8F5AE-A8FB-2B58-0CA9-C8F99C296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BC752B9-2357-6C3F-CB67-97D14989CBB2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3007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86348-F022-01A8-8C97-0F9FDE7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B05F1-ABF6-589E-AE5E-D440A229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01CD-B685-A146-2899-9FAB4018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A679-B9E1-005E-9A1B-FC11A675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85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1483A-47FB-DFB5-31E5-E9778AFE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B6274-287C-A2DE-573B-0CE3155EC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01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Rabbit(Prey, Herbivore):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4AEB-5ACB-67E5-C2E5-03C644B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37E30-E622-EAC9-DCCA-F5F4E21A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921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2A248-1122-46A0-1AAB-E6D2EDE6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008E9-D79A-DFD8-F551-3867CF5A8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70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A0F4-7B09-0142-EA10-A81FDA6C6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instance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B4EC-A7DB-BD42-F410-13117DD56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/>
          </a:bodyPr>
          <a:lstStyle/>
          <a:p>
            <a:r>
              <a:rPr lang="en-US" dirty="0"/>
              <a:t>An object can create a new instance variable whenever it'd like.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Now </a:t>
            </a:r>
            <a:r>
              <a:rPr lang="en-US" i="1" dirty="0" err="1"/>
              <a:t>pina_bar</a:t>
            </a:r>
            <a:r>
              <a:rPr lang="en-US" dirty="0"/>
              <a:t> has an updated binding for </a:t>
            </a:r>
            <a:r>
              <a:rPr lang="en-US" i="1" dirty="0"/>
              <a:t>inventory</a:t>
            </a:r>
            <a:r>
              <a:rPr lang="en-US" dirty="0"/>
              <a:t> and a new binding for </a:t>
            </a:r>
            <a:r>
              <a:rPr lang="en-US" i="1" dirty="0" err="1"/>
              <a:t>needs_restocking</a:t>
            </a:r>
            <a:r>
              <a:rPr lang="en-US" dirty="0"/>
              <a:t> (which was not in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</a:t>
            </a:r>
            <a:r>
              <a:rPr lang="en-US" dirty="0"/>
              <a:t>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424F80-B966-3226-6A31-038A830B37EC}"/>
              </a:ext>
            </a:extLst>
          </p:cNvPr>
          <p:cNvSpPr txBox="1"/>
          <p:nvPr/>
        </p:nvSpPr>
        <p:spPr>
          <a:xfrm>
            <a:off x="1000542" y="2315882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Product: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reduce_inventory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amount):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 amount) &lt;=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self.needs_restocking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amount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pina_bar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Product("Piña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Chocolotta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pina_bar.reduce_inventory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99866A-75B7-8D5B-32E4-B852F1D4321B}"/>
              </a:ext>
            </a:extLst>
          </p:cNvPr>
          <p:cNvGrpSpPr/>
          <p:nvPr/>
        </p:nvGrpSpPr>
        <p:grpSpPr>
          <a:xfrm>
            <a:off x="677334" y="602774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FED2D84-11D4-BE85-788F-034B54C3F5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5278437-79FB-A5A6-4912-E41F1D42A5A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22660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 interact with all the others exactly once."""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j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+ 1,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animals[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].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Elephant("Elly",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Panda("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scar = Lion("Scar", 12)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scar,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= Lion("Nala", 8)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nala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nala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7608-05E6-BAE9-E3CE-1BE1721B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A5DC-1D9D-1CB6-8547-F0A3BF97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857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CDF7-1135-A6AC-D1F6-81111BFC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E1B2F-3B52-764F-E733-4F9D49D0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146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other is not self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other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None: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print("oh no! better go on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ZoOkCupid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_ in range(0,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self.num_in_litter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jane_doe.reproduce_like_rabbits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26C7-51FB-6221-5FC6-2A72E21F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6C85-818B-66B0-53DE-805BCB5E8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6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B7F7-7BD9-F09D-1624-380C904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FE767-7ED8-5F95-AF88-36FA5E183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409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CEE-3F9E-CCB1-AF3E-3D1FBF83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177EB-1824-B73F-DABD-7CFE24BA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582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float.__str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 &gt; 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1/2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'Lamb named Lil lamb'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 named Lil lamb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⟨__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main__.Lamb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another_half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eval(Fraction.__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f"Lamb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"Lamb('Lil lamb')"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2B4E7-597B-3BEA-58F4-C8E23F9E5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 &amp; Dunder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07D91-0C68-F124-9095-A8C182E25C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721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07B9B-9259-8F0E-B3DC-65816A0FF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Objects +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AE24F5-C4B5-D17E-49B4-82652D7DC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0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A851-7DE2-B6C3-6ACB-1267619C6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D3A2C-39F2-BC2E-E85E-7F4B8B4EC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can be multiple instances of each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are the classes here?</a:t>
            </a:r>
          </a:p>
          <a:p>
            <a:r>
              <a:rPr lang="en-US" dirty="0"/>
              <a:t>How many instances of each?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8587F0-E601-42F4-BC1B-00D5EB4441EA}"/>
              </a:ext>
            </a:extLst>
          </p:cNvPr>
          <p:cNvSpPr txBox="1"/>
          <p:nvPr/>
        </p:nvSpPr>
        <p:spPr>
          <a:xfrm>
            <a:off x="1000542" y="2307460"/>
            <a:ext cx="827346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cust2 = Customer("Nomandy Noms",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["34 Shlurpalot St", "Buttertown", "IN"])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DE1CFF-1CEA-9860-EF76-0073C7D22E02}"/>
              </a:ext>
            </a:extLst>
          </p:cNvPr>
          <p:cNvSpPr txBox="1"/>
          <p:nvPr/>
        </p:nvSpPr>
        <p:spPr>
          <a:xfrm>
            <a:off x="4347882" y="4963664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7D9E5E-7583-AC6B-CB66-C123B9B207B8}"/>
              </a:ext>
            </a:extLst>
          </p:cNvPr>
          <p:cNvSpPr txBox="1"/>
          <p:nvPr/>
        </p:nvSpPr>
        <p:spPr>
          <a:xfrm>
            <a:off x="4625790" y="5399337"/>
            <a:ext cx="258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2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Customers</a:t>
            </a:r>
          </a:p>
        </p:txBody>
      </p:sp>
    </p:spTree>
    <p:extLst>
      <p:ext uri="{BB962C8B-B14F-4D97-AF65-F5344CB8AC3E}">
        <p14:creationId xmlns:p14="http://schemas.microsoft.com/office/powerpoint/2010/main" val="93362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6242-9088-8EB4-C868-4843E5E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464BA-48A6-CF1F-DF50-E6703CDF3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7" cy="4682835"/>
          </a:xfrm>
        </p:spPr>
        <p:txBody>
          <a:bodyPr/>
          <a:lstStyle/>
          <a:p>
            <a:r>
              <a:rPr lang="en-US" dirty="0"/>
              <a:t>An object can use instance variables to describe its state. A best practice is to hide the representation of the state and manage it entirely via method calls.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What's the initial state?</a:t>
            </a:r>
          </a:p>
          <a:p>
            <a:r>
              <a:rPr lang="en-US" dirty="0"/>
              <a:t>What changes the state?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83A18-2A8D-D75B-0A96-B15CD68FF081}"/>
              </a:ext>
            </a:extLst>
          </p:cNvPr>
          <p:cNvSpPr txBox="1"/>
          <p:nvPr/>
        </p:nvSpPr>
        <p:spPr>
          <a:xfrm>
            <a:off x="1000542" y="2935532"/>
            <a:ext cx="5972913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NO bars!"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pina_bar.increase_inventory(3)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3 bars total (worth $23.97 total)."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pic>
        <p:nvPicPr>
          <p:cNvPr id="7" name="Picture 6" descr="A picture containing text, screenshot, businesscard, rectangle&#10;&#10;Description automatically generated">
            <a:extLst>
              <a:ext uri="{FF2B5EF4-FFF2-40B4-BE49-F238E27FC236}">
                <a16:creationId xmlns:a16="http://schemas.microsoft.com/office/drawing/2014/main" id="{62C18260-C77E-3A5E-1B00-4D6D6E77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663" y="2935533"/>
            <a:ext cx="3158746" cy="23391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C9F05D1-704A-7138-4FBC-2AC76BBA002C}"/>
              </a:ext>
            </a:extLst>
          </p:cNvPr>
          <p:cNvSpPr txBox="1"/>
          <p:nvPr/>
        </p:nvSpPr>
        <p:spPr>
          <a:xfrm>
            <a:off x="3979715" y="5584330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0 bars in inventory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7E501D-C58C-FE2F-3102-F29CF62D9B1C}"/>
              </a:ext>
            </a:extLst>
          </p:cNvPr>
          <p:cNvSpPr txBox="1"/>
          <p:nvPr/>
        </p:nvSpPr>
        <p:spPr>
          <a:xfrm>
            <a:off x="3982176" y="6002836"/>
            <a:ext cx="703109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increase_inventory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 changing the instance variable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_inventory</a:t>
            </a:r>
          </a:p>
        </p:txBody>
      </p:sp>
    </p:spTree>
    <p:extLst>
      <p:ext uri="{BB962C8B-B14F-4D97-AF65-F5344CB8AC3E}">
        <p14:creationId xmlns:p14="http://schemas.microsoft.com/office/powerpoint/2010/main" val="222378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412</TotalTime>
  <Words>3652</Words>
  <Application>Microsoft Office PowerPoint</Application>
  <PresentationFormat>Widescreen</PresentationFormat>
  <Paragraphs>575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6" baseType="lpstr">
      <vt:lpstr>Aptos</vt:lpstr>
      <vt:lpstr>Arial</vt:lpstr>
      <vt:lpstr>Courier New</vt:lpstr>
      <vt:lpstr>Trebuchet MS</vt:lpstr>
      <vt:lpstr>Wingdings 3</vt:lpstr>
      <vt:lpstr>3_Facet</vt:lpstr>
      <vt:lpstr>PowerPoint Presentation</vt:lpstr>
      <vt:lpstr>Dynamic Attributes</vt:lpstr>
      <vt:lpstr>Classes in environment diagrams</vt:lpstr>
      <vt:lpstr>Dynamic instance variables</vt:lpstr>
      <vt:lpstr>PowerPoint Presentation</vt:lpstr>
      <vt:lpstr>Inheritance &amp; Dunder Functions</vt:lpstr>
      <vt:lpstr>Quiz: Objects + Classes</vt:lpstr>
      <vt:lpstr>Multiple instances</vt:lpstr>
      <vt:lpstr>State management</vt:lpstr>
      <vt:lpstr>Class vs. instance variables</vt:lpstr>
      <vt:lpstr>PowerPoint Presentation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PowerPoint Presentation</vt:lpstr>
      <vt:lpstr>Base and Sub classes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PowerPoint Presentation</vt:lpstr>
      <vt:lpstr>Multi-level Inheritance</vt:lpstr>
      <vt:lpstr>Object base class</vt:lpstr>
      <vt:lpstr>Adding layers of inheritance</vt:lpstr>
      <vt:lpstr>PowerPoint Presentation</vt:lpstr>
      <vt:lpstr>Multiple Inheritance</vt:lpstr>
      <vt:lpstr>Multiple inheritance</vt:lpstr>
      <vt:lpstr>Inheriting from multiple base classes</vt:lpstr>
      <vt:lpstr>PowerPoint Presentation</vt:lpstr>
      <vt:lpstr>Interfaces</vt:lpstr>
      <vt:lpstr>Interfaces</vt:lpstr>
      <vt:lpstr>Relying on a common interface</vt:lpstr>
      <vt:lpstr>Checking identity</vt:lpstr>
      <vt:lpstr>PowerPoint Presentation</vt:lpstr>
      <vt:lpstr>Composition</vt:lpstr>
      <vt:lpstr>Composition</vt:lpstr>
      <vt:lpstr>Referencing other instances</vt:lpstr>
      <vt:lpstr>Referencing a list of instances</vt:lpstr>
      <vt:lpstr>Composition vs. Inheritance</vt:lpstr>
      <vt:lpstr>PowerPoint Presentation</vt:lpstr>
      <vt:lpstr>Dunder Functions</vt:lpstr>
      <vt:lpstr>It's all objects</vt:lpstr>
      <vt:lpstr>Built-in object attributes</vt:lpstr>
      <vt:lpstr>PowerPoint Presentation</vt:lpstr>
      <vt:lpstr>Representation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13</cp:revision>
  <dcterms:created xsi:type="dcterms:W3CDTF">2024-12-10T20:52:29Z</dcterms:created>
  <dcterms:modified xsi:type="dcterms:W3CDTF">2025-05-19T15:10:46Z</dcterms:modified>
</cp:coreProperties>
</file>