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1"/>
  </p:notesMasterIdLst>
  <p:sldIdLst>
    <p:sldId id="312" r:id="rId2"/>
    <p:sldId id="1076" r:id="rId3"/>
    <p:sldId id="1039" r:id="rId4"/>
    <p:sldId id="1040" r:id="rId5"/>
    <p:sldId id="1041" r:id="rId6"/>
    <p:sldId id="1042" r:id="rId7"/>
    <p:sldId id="1043" r:id="rId8"/>
    <p:sldId id="1075" r:id="rId9"/>
    <p:sldId id="1049" r:id="rId10"/>
    <p:sldId id="1050" r:id="rId11"/>
    <p:sldId id="1051" r:id="rId12"/>
    <p:sldId id="1052" r:id="rId13"/>
    <p:sldId id="1053" r:id="rId14"/>
    <p:sldId id="1054" r:id="rId15"/>
    <p:sldId id="1055" r:id="rId16"/>
    <p:sldId id="1056" r:id="rId17"/>
    <p:sldId id="1057" r:id="rId18"/>
    <p:sldId id="1058" r:id="rId19"/>
    <p:sldId id="1059" r:id="rId20"/>
    <p:sldId id="1060" r:id="rId21"/>
    <p:sldId id="496" r:id="rId22"/>
    <p:sldId id="497" r:id="rId23"/>
    <p:sldId id="488" r:id="rId24"/>
    <p:sldId id="491" r:id="rId25"/>
    <p:sldId id="493" r:id="rId26"/>
    <p:sldId id="494" r:id="rId27"/>
    <p:sldId id="498" r:id="rId28"/>
    <p:sldId id="1074" r:id="rId29"/>
    <p:sldId id="499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sure polymorphism is the best term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6011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 this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986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tutorial/modules.html#package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rtoon of a cartoon of a child and a person&#10;&#10;Description automatically generated">
            <a:extLst>
              <a:ext uri="{FF2B5EF4-FFF2-40B4-BE49-F238E27FC236}">
                <a16:creationId xmlns:a16="http://schemas.microsoft.com/office/drawing/2014/main" id="{311F82A0-BD47-385F-2080-D6B671CF7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9" y="793750"/>
            <a:ext cx="12162691" cy="52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03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1012-D974-A2C7-B590-3C7CF3B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5116-22CA-E4BD-3359-341C8AC3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Polymorphic function: A function that applies to many (poly) different forms (morph) of data</a:t>
            </a:r>
          </a:p>
          <a:p>
            <a:r>
              <a:rPr lang="en-US" i="1" dirty="0"/>
              <a:t>str() </a:t>
            </a:r>
            <a:r>
              <a:rPr lang="en-US" dirty="0"/>
              <a:t>and </a:t>
            </a:r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are both polymorphic; they apply to any object</a:t>
            </a:r>
          </a:p>
          <a:p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invokes a zero-argument method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on its argument: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str() </a:t>
            </a:r>
            <a:r>
              <a:rPr lang="en-US" dirty="0"/>
              <a:t>invokes a zero-argument method </a:t>
            </a:r>
            <a:r>
              <a:rPr lang="en-US" i="1" dirty="0"/>
              <a:t>__str__() </a:t>
            </a:r>
            <a:r>
              <a:rPr lang="en-US" dirty="0"/>
              <a:t>on its argument: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6EFCB-BE68-DAC7-0BAC-BA87DD77CD0A}"/>
              </a:ext>
            </a:extLst>
          </p:cNvPr>
          <p:cNvSpPr txBox="1"/>
          <p:nvPr/>
        </p:nvSpPr>
        <p:spPr>
          <a:xfrm>
            <a:off x="1000542" y="352576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Rational(1,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 # 'Rational(1, 2)'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8D1D3-81FB-818C-89CD-CBB746C2E91F}"/>
              </a:ext>
            </a:extLst>
          </p:cNvPr>
          <p:cNvSpPr txBox="1"/>
          <p:nvPr/>
        </p:nvSpPr>
        <p:spPr>
          <a:xfrm>
            <a:off x="1000542" y="480302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Rational(1,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 # '1/2'</a:t>
            </a:r>
          </a:p>
        </p:txBody>
      </p:sp>
    </p:spTree>
    <p:extLst>
      <p:ext uri="{BB962C8B-B14F-4D97-AF65-F5344CB8AC3E}">
        <p14:creationId xmlns:p14="http://schemas.microsoft.com/office/powerpoint/2010/main" val="1708782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45E8-CC27-20E5-E5F9-FC34D70E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95D-EBA9-12B0-ED45-71178500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generic function </a:t>
            </a:r>
            <a:r>
              <a:rPr lang="en-US" dirty="0"/>
              <a:t>can apply to arguments of different types.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Anything summable!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sum_two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A19A5-C207-8286-EC6C-99E680D82575}"/>
              </a:ext>
            </a:extLst>
          </p:cNvPr>
          <p:cNvSpPr txBox="1"/>
          <p:nvPr/>
        </p:nvSpPr>
        <p:spPr>
          <a:xfrm>
            <a:off x="1000542" y="235165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sum_two(a,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 + b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37A9-DB36-7AA0-643B-6F26706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D926-FBF4-95CB-E440-C803E0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2684172"/>
          </a:xfrm>
        </p:spPr>
        <p:txBody>
          <a:bodyPr>
            <a:normAutofit/>
          </a:bodyPr>
          <a:lstStyle/>
          <a:p>
            <a:r>
              <a:rPr lang="en-US" dirty="0"/>
              <a:t>What could </a:t>
            </a:r>
            <a:r>
              <a:rPr lang="en-US" i="1" dirty="0"/>
              <a:t>items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summable values.</a:t>
            </a:r>
          </a:p>
          <a:p>
            <a:r>
              <a:rPr lang="en-US" dirty="0"/>
              <a:t>What could </a:t>
            </a:r>
            <a:r>
              <a:rPr lang="en-US" i="1" dirty="0" err="1"/>
              <a:t>initial_value</a:t>
            </a:r>
            <a:r>
              <a:rPr lang="en-US" i="1" dirty="0"/>
              <a:t> </a:t>
            </a:r>
            <a:r>
              <a:rPr lang="en-US" dirty="0"/>
              <a:t>be? </a:t>
            </a:r>
          </a:p>
          <a:p>
            <a:pPr lvl="1"/>
            <a:r>
              <a:rPr lang="en-US" dirty="0"/>
              <a:t>Any value that can be summed with the values in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sum_em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/>
              <a:t>items</a:t>
            </a:r>
            <a:r>
              <a:rPr lang="en-US" dirty="0"/>
              <a:t> and the type of </a:t>
            </a:r>
            <a:r>
              <a:rPr lang="en-US" i="1" dirty="0" err="1"/>
              <a:t>initial_value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4DC58-CE33-A760-8299-09AD9A590A0C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(items,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initial_value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ITEMS,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starting with a value of INITIAL_VALUE."""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initial_value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item in items: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item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10196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A0EC-6B9D-0843-E643-51C82300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dispatching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48A-F5D0-1C26-417A-CA405158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way to make generic functions is to select a behavior based on the type of the argument.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/>
              <a:t>month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Either an int or string.</a:t>
            </a:r>
          </a:p>
          <a:p>
            <a:r>
              <a:rPr lang="en-US" dirty="0"/>
              <a:t>The function </a:t>
            </a:r>
            <a:r>
              <a:rPr lang="en-US" i="1" dirty="0" err="1"/>
              <a:t>is_valid_month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month.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DCF5F-D62D-4084-47DC-BED60BDB82FE}"/>
              </a:ext>
            </a:extLst>
          </p:cNvPr>
          <p:cNvSpPr txBox="1"/>
          <p:nvPr/>
        </p:nvSpPr>
        <p:spPr>
          <a:xfrm>
            <a:off x="1000541" y="2552569"/>
            <a:ext cx="982142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is_valid_month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str) and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(month)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in ["J", "F", "M", "A", "S", "O", "N", "D"]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int):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&gt;= 1 and month &lt;=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str):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in ["January", "February", "March", "April",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"May", "June", "July", "August", "September",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"October", "November", "December"]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2394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3C2C-3088-66D0-EFAA-193721DF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coercion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742E-F62A-4EBA-9133-A57979D4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38044"/>
          </a:xfrm>
        </p:spPr>
        <p:txBody>
          <a:bodyPr/>
          <a:lstStyle/>
          <a:p>
            <a:r>
              <a:rPr lang="en-US" dirty="0"/>
              <a:t>Another way to make generic functions is to coerce an argument into the desired type.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 err="1"/>
              <a:t>nums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</a:t>
            </a:r>
            <a:r>
              <a:rPr lang="en-US" dirty="0" err="1"/>
              <a:t>ints</a:t>
            </a:r>
            <a:r>
              <a:rPr lang="en-US" dirty="0"/>
              <a:t> or </a:t>
            </a:r>
            <a:r>
              <a:rPr lang="en-US" dirty="0" err="1"/>
              <a:t>Rationals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sum_numbers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 err="1"/>
              <a:t>nums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A8A1BA-372F-60BA-E900-3C87850285EE}"/>
              </a:ext>
            </a:extLst>
          </p:cNvPr>
          <p:cNvSpPr txBox="1"/>
          <p:nvPr/>
        </p:nvSpPr>
        <p:spPr>
          <a:xfrm>
            <a:off x="1000542" y="261855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Rational(0,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num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(num, int):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num = Rational(num,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5865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62E39-20AC-1898-BD28-35C7D8BEF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4D98F-1C7F-F76F-D2C8-A6AC862C4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48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60055-D313-BDE1-B5E0-65F1D051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98135-BA29-7BF9-BB32-F3691480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5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5B2CD2-9454-C9B9-9052-DEE12067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DBC66D-111E-D5AC-29A9-9E726934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cases where we might need to generate a random number in a program</a:t>
            </a:r>
          </a:p>
          <a:p>
            <a:pPr lvl="1"/>
            <a:r>
              <a:rPr lang="en-US" dirty="0"/>
              <a:t>Games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If you think about it, programs are deterministic</a:t>
            </a:r>
          </a:p>
          <a:p>
            <a:r>
              <a:rPr lang="en-US" dirty="0"/>
              <a:t>So how does a computer generate a random number?</a:t>
            </a:r>
          </a:p>
        </p:txBody>
      </p:sp>
    </p:spTree>
    <p:extLst>
      <p:ext uri="{BB962C8B-B14F-4D97-AF65-F5344CB8AC3E}">
        <p14:creationId xmlns:p14="http://schemas.microsoft.com/office/powerpoint/2010/main" val="25407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378A-249B-5A4A-2C40-B60B19F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Pseudo-random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60D2-8E44-870A-6530-55CD4759A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4435"/>
          </a:xfrm>
        </p:spPr>
        <p:txBody>
          <a:bodyPr/>
          <a:lstStyle/>
          <a:p>
            <a:r>
              <a:rPr lang="en-US" dirty="0"/>
              <a:t>Except in special cases with special hardware, computers don't generate truly random numbers</a:t>
            </a:r>
          </a:p>
          <a:p>
            <a:r>
              <a:rPr lang="en-US" dirty="0"/>
              <a:t>Instead, they generate what we call pseudo-random numbers</a:t>
            </a:r>
          </a:p>
          <a:p>
            <a:pPr lvl="1"/>
            <a:r>
              <a:rPr lang="en-US" dirty="0"/>
              <a:t>Determined algorithmically</a:t>
            </a:r>
          </a:p>
          <a:p>
            <a:pPr lvl="1"/>
            <a:r>
              <a:rPr lang="en-US" dirty="0"/>
              <a:t>Appear to be random</a:t>
            </a:r>
          </a:p>
          <a:p>
            <a:r>
              <a:rPr lang="en-US"/>
              <a:t>How?</a:t>
            </a:r>
            <a:endParaRPr lang="en-US" dirty="0"/>
          </a:p>
          <a:p>
            <a:pPr lvl="1"/>
            <a:r>
              <a:rPr lang="en-US" dirty="0"/>
              <a:t>Start with a "seed" value</a:t>
            </a:r>
          </a:p>
          <a:p>
            <a:pPr lvl="1"/>
            <a:r>
              <a:rPr lang="en-US" dirty="0"/>
              <a:t>Perform some mathematical computation on the seed</a:t>
            </a:r>
          </a:p>
          <a:p>
            <a:pPr lvl="2"/>
            <a:r>
              <a:rPr lang="en-US" dirty="0"/>
              <a:t>This relies on "overflow" with the computer's representation of numbers</a:t>
            </a:r>
          </a:p>
          <a:p>
            <a:pPr lvl="1"/>
            <a:r>
              <a:rPr lang="en-US" dirty="0"/>
              <a:t>Store the seed for the next random number request</a:t>
            </a:r>
          </a:p>
          <a:p>
            <a:pPr lvl="1"/>
            <a:r>
              <a:rPr lang="en-US" dirty="0"/>
              <a:t>Convert the seed value to a number in the range requested and return that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2B4-E43B-A98C-A5C6-9DFAC01B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random numbers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836F-4D4F-1174-1445-B7634FDF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12144"/>
          </a:xfrm>
        </p:spPr>
        <p:txBody>
          <a:bodyPr/>
          <a:lstStyle/>
          <a:p>
            <a:r>
              <a:rPr lang="en-US" dirty="0"/>
              <a:t>Basic random numbers in Python are provided by the </a:t>
            </a:r>
            <a:r>
              <a:rPr lang="en-US" b="1" i="1" dirty="0"/>
              <a:t>random</a:t>
            </a:r>
            <a:r>
              <a:rPr lang="en-US" dirty="0"/>
              <a:t> library</a:t>
            </a:r>
          </a:p>
          <a:p>
            <a:endParaRPr lang="en-US" dirty="0"/>
          </a:p>
          <a:p>
            <a:r>
              <a:rPr lang="en-US" dirty="0"/>
              <a:t>Commonly used functions:</a:t>
            </a:r>
          </a:p>
          <a:p>
            <a:pPr lvl="1"/>
            <a:r>
              <a:rPr lang="en-US" b="1" i="1" dirty="0"/>
              <a:t>seed(n)</a:t>
            </a:r>
            <a:r>
              <a:rPr lang="en-US" dirty="0"/>
              <a:t> – sets the initial seed value. If no argument given or </a:t>
            </a:r>
            <a:r>
              <a:rPr lang="en-US" i="1" dirty="0"/>
              <a:t>n</a:t>
            </a:r>
            <a:r>
              <a:rPr lang="en-US" dirty="0"/>
              <a:t>=None, uses the system time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(stop) </a:t>
            </a:r>
            <a:r>
              <a:rPr lang="en-US" dirty="0"/>
              <a:t>– generate a random number from 0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</a:t>
            </a:r>
            <a:r>
              <a:rPr lang="en-US" b="1" i="1" dirty="0" err="1"/>
              <a:t>start,stop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start</a:t>
            </a:r>
            <a:r>
              <a:rPr lang="en-US" dirty="0"/>
              <a:t>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randint</a:t>
            </a:r>
            <a:r>
              <a:rPr lang="en-US" b="1" i="1" dirty="0"/>
              <a:t>(</a:t>
            </a:r>
            <a:r>
              <a:rPr lang="en-US" b="1" i="1" dirty="0" err="1"/>
              <a:t>a,b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(inclusive)</a:t>
            </a:r>
          </a:p>
          <a:p>
            <a:pPr lvl="1"/>
            <a:r>
              <a:rPr lang="en-US" b="1" i="1" dirty="0"/>
              <a:t>random() </a:t>
            </a:r>
            <a:r>
              <a:rPr lang="en-US" dirty="0"/>
              <a:t>– generate a floating-point number between 0.0 and 1.0</a:t>
            </a:r>
          </a:p>
          <a:p>
            <a:pPr lvl="1"/>
            <a:r>
              <a:rPr lang="en-US" b="1" i="1" dirty="0"/>
              <a:t>uniform(a, b) </a:t>
            </a:r>
            <a:r>
              <a:rPr lang="en-US" dirty="0"/>
              <a:t>– generate a floating-point number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</a:p>
          <a:p>
            <a:pPr lvl="1"/>
            <a:r>
              <a:rPr lang="en-US" b="1" i="1" dirty="0"/>
              <a:t>choice(seq) </a:t>
            </a:r>
            <a:r>
              <a:rPr lang="en-US" dirty="0"/>
              <a:t>– randomly select an item from the sequence </a:t>
            </a:r>
            <a:r>
              <a:rPr lang="en-US" i="1" dirty="0"/>
              <a:t>seq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0ED02-2326-A90F-1934-C49B35CB966D}"/>
              </a:ext>
            </a:extLst>
          </p:cNvPr>
          <p:cNvSpPr txBox="1"/>
          <p:nvPr/>
        </p:nvSpPr>
        <p:spPr>
          <a:xfrm>
            <a:off x="1000542" y="23414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random</a:t>
            </a:r>
          </a:p>
        </p:txBody>
      </p:sp>
    </p:spTree>
    <p:extLst>
      <p:ext uri="{BB962C8B-B14F-4D97-AF65-F5344CB8AC3E}">
        <p14:creationId xmlns:p14="http://schemas.microsoft.com/office/powerpoint/2010/main" val="508656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BAD06-1CFF-FDC7-D07F-7B2308B3C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Differences Are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41C19-79C2-D75B-AC97-32D9E228E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160588"/>
            <a:ext cx="5032586" cy="4423091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 startAt="14"/>
            </a:pPr>
            <a:r>
              <a:rPr lang="en-US" dirty="0"/>
              <a:t>For the body is not one member, but many.</a:t>
            </a:r>
          </a:p>
          <a:p>
            <a:pPr>
              <a:buFont typeface="+mj-lt"/>
              <a:buAutoNum type="arabicPeriod" startAt="14"/>
            </a:pPr>
            <a:r>
              <a:rPr lang="en-US" dirty="0"/>
              <a:t>If the foot shall say, Because I am not the hand, I am not of the body; is it therefore not of the body?</a:t>
            </a:r>
          </a:p>
          <a:p>
            <a:pPr>
              <a:buFont typeface="+mj-lt"/>
              <a:buAutoNum type="arabicPeriod" startAt="14"/>
            </a:pPr>
            <a:r>
              <a:rPr lang="en-US" dirty="0"/>
              <a:t>And if the ear shall say, Because I am not the eye, I am not of the body; is it therefore not of the body?</a:t>
            </a:r>
          </a:p>
          <a:p>
            <a:pPr>
              <a:buFont typeface="+mj-lt"/>
              <a:buAutoNum type="arabicPeriod" startAt="14"/>
            </a:pPr>
            <a:r>
              <a:rPr lang="en-US" dirty="0"/>
              <a:t>If the whole body were an eye, where were the hearing? If the whole were hearing, where were the smelling?</a:t>
            </a:r>
          </a:p>
          <a:p>
            <a:pPr>
              <a:buFont typeface="+mj-lt"/>
              <a:buAutoNum type="arabicPeriod" startAt="14"/>
            </a:pPr>
            <a:r>
              <a:rPr lang="en-US" dirty="0"/>
              <a:t>But now hath God set the members every one of them in the body, as it hath pleased him.</a:t>
            </a:r>
          </a:p>
          <a:p>
            <a:pPr>
              <a:buFont typeface="+mj-lt"/>
              <a:buAutoNum type="arabicPeriod" startAt="14"/>
            </a:pPr>
            <a:r>
              <a:rPr lang="en-US" dirty="0"/>
              <a:t>And if they were all one member, where were the body?</a:t>
            </a:r>
          </a:p>
          <a:p>
            <a:pPr marL="0" indent="0">
              <a:buNone/>
            </a:pPr>
            <a:r>
              <a:rPr lang="en-US" dirty="0"/>
              <a:t>- 1 Cor. 12:14-19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01AB676-3D7F-81F4-7FA2-428B2E1B1F7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570" y="2160588"/>
            <a:ext cx="5193030" cy="3521523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5683C30-CFD5-B512-BF28-807861BBECF5}"/>
              </a:ext>
            </a:extLst>
          </p:cNvPr>
          <p:cNvSpPr txBox="1"/>
          <p:nvPr/>
        </p:nvSpPr>
        <p:spPr>
          <a:xfrm>
            <a:off x="7388352" y="5682111"/>
            <a:ext cx="3635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Photo credit: https://sites.gallatin.nyu.edu/dasr/2022/06/14/sammy-tavassoli-the-importance-of-human-interactions-for-meaningful-thought/</a:t>
            </a:r>
          </a:p>
        </p:txBody>
      </p:sp>
    </p:spTree>
    <p:extLst>
      <p:ext uri="{BB962C8B-B14F-4D97-AF65-F5344CB8AC3E}">
        <p14:creationId xmlns:p14="http://schemas.microsoft.com/office/powerpoint/2010/main" val="3339808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83EE-FB91-3311-4F3C-7C8DD84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129F-324C-CC9E-07D2-C9D2CBD0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5C612-AB5F-02FA-2FA8-F3F3DB30A8CC}"/>
              </a:ext>
            </a:extLst>
          </p:cNvPr>
          <p:cNvSpPr txBox="1"/>
          <p:nvPr/>
        </p:nvSpPr>
        <p:spPr>
          <a:xfrm>
            <a:off x="677334" y="1644073"/>
            <a:ext cx="8273460" cy="5047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random import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randrange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seed, random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math import sqrt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calc_pi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 = 0;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x = random()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 = random()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sqrt(x * x + y * y) &lt;= 1.0: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count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n={n:9}, pi = {4 * count / n}")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__name__ == "__main__":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s in [1,1,2,3]: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seed(s)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f"seed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{s}:", end=" 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randrange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 100), end=" 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range(1, 9):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calc_pi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 **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3D044-297C-C96C-63FA-F79735B1A9F7}"/>
              </a:ext>
            </a:extLst>
          </p:cNvPr>
          <p:cNvSpPr txBox="1"/>
          <p:nvPr/>
        </p:nvSpPr>
        <p:spPr>
          <a:xfrm>
            <a:off x="6934970" y="2647054"/>
            <a:ext cx="4841393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1: 18 73 98 9 33 16 64 98 58 61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1: 18 73 98 9 33 16 64 98 58 61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2: 8 12 11 47 22 95 86 40 33 78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3: 31 76 70 17 48 78 61 81 75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  10, pi = 3.2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 100, pi = 3.16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1000, pi = 3.248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10000, pi = 3.1488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100000, pi = 3.14748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1000000, pi = 3.14196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10000000, pi = 3.1410592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n=100000000, pi = 3.14151612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C33442A-EED9-8D00-4CE1-B1F5BA3D5175}"/>
              </a:ext>
            </a:extLst>
          </p:cNvPr>
          <p:cNvSpPr/>
          <p:nvPr/>
        </p:nvSpPr>
        <p:spPr>
          <a:xfrm>
            <a:off x="6096000" y="3833091"/>
            <a:ext cx="757382" cy="4525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12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EA0C18-9EEE-31FB-B75B-FB186CFF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0E1CE-983D-47F4-9968-4864C0D33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683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8796-0545-E96C-D813-5678C1F4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2DC57-AE5A-0C26-04C3-15C05BBC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design principle: Isolate different parts of a program that address different concerns.</a:t>
            </a:r>
          </a:p>
          <a:p>
            <a:r>
              <a:rPr lang="en-US" dirty="0"/>
              <a:t>A modular component can be developed and tested independently.</a:t>
            </a:r>
          </a:p>
          <a:p>
            <a:r>
              <a:rPr lang="en-US" dirty="0"/>
              <a:t>Ways to isolate in Python: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Classes</a:t>
            </a:r>
          </a:p>
          <a:p>
            <a:pPr lvl="1"/>
            <a:r>
              <a:rPr lang="en-US" dirty="0"/>
              <a:t>Modules</a:t>
            </a:r>
          </a:p>
          <a:p>
            <a:pPr lvl="1"/>
            <a:r>
              <a:rPr lang="en-US" dirty="0"/>
              <a:t>Packages</a:t>
            </a:r>
          </a:p>
        </p:txBody>
      </p:sp>
    </p:spTree>
    <p:extLst>
      <p:ext uri="{BB962C8B-B14F-4D97-AF65-F5344CB8AC3E}">
        <p14:creationId xmlns:p14="http://schemas.microsoft.com/office/powerpoint/2010/main" val="234075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1B1BE-EB4E-720C-0B0E-0DD63C80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01A2-00B0-2F4F-E37E-F9B3BCCE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Python module is just a file, typically containing function or class definitions.</a:t>
            </a:r>
          </a:p>
          <a:p>
            <a:r>
              <a:rPr lang="en-US" dirty="0"/>
              <a:t>link.py: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67F6D-8760-C837-8716-808A87F28873}"/>
              </a:ext>
            </a:extLst>
          </p:cNvPr>
          <p:cNvSpPr txBox="1"/>
          <p:nvPr/>
        </p:nvSpPr>
        <p:spPr>
          <a:xfrm>
            <a:off x="1000542" y="3077941"/>
            <a:ext cx="8273460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Link: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first, rest=empty):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assert rest is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or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(rest, Link)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first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'Link('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')'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string = '&lt;'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while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string += str(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 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self =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string + str(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3593250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4ABB-7AFC-C5F9-1A3F-61C4CE9E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a module </a:t>
            </a:r>
            <a:br>
              <a:rPr lang="en-US" dirty="0"/>
            </a:br>
            <a:r>
              <a:rPr lang="en-US" sz="3200" dirty="0"/>
              <a:t>(This should look familiar)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CCF5F-E9B6-195E-24D5-144931EB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command runs a module:</a:t>
            </a:r>
          </a:p>
          <a:p>
            <a:endParaRPr lang="en-US" dirty="0"/>
          </a:p>
          <a:p>
            <a:r>
              <a:rPr lang="en-US" dirty="0"/>
              <a:t>When run like that, Python sets a global variable __name__ to "__main__". That means you often see code at the bottom of modules like this: 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The code inside that condition will be executed as well, but only when the module is run directly.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C7DC9A-367A-E77E-2165-DC62DB587279}"/>
              </a:ext>
            </a:extLst>
          </p:cNvPr>
          <p:cNvSpPr txBox="1"/>
          <p:nvPr/>
        </p:nvSpPr>
        <p:spPr>
          <a:xfrm>
            <a:off x="1000542" y="233545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module.py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3657-EFC4-1FFF-C941-9F19D0D0AC0B}"/>
              </a:ext>
            </a:extLst>
          </p:cNvPr>
          <p:cNvSpPr txBox="1"/>
          <p:nvPr/>
        </p:nvSpPr>
        <p:spPr>
          <a:xfrm>
            <a:off x="1000542" y="383004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__name__ == "__main__":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 use the code in the module somehow</a:t>
            </a:r>
          </a:p>
        </p:txBody>
      </p:sp>
    </p:spTree>
    <p:extLst>
      <p:ext uri="{BB962C8B-B14F-4D97-AF65-F5344CB8AC3E}">
        <p14:creationId xmlns:p14="http://schemas.microsoft.com/office/powerpoint/2010/main" val="41652833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15D0DC-707B-2CDB-7073-720185DA5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packages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FAD45F-5018-97FF-3455-3732158C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hlinkClick r:id="rId2"/>
              </a:rPr>
              <a:t>Python package</a:t>
            </a:r>
            <a:r>
              <a:rPr lang="en-US" dirty="0"/>
              <a:t> is a way of bundling multiple related modules together. Popular packages are NumPy and Pillow. </a:t>
            </a:r>
          </a:p>
          <a:p>
            <a:r>
              <a:rPr lang="en-US" dirty="0"/>
              <a:t>Example package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10E582-AA06-A95A-E943-64AE1044E515}"/>
              </a:ext>
            </a:extLst>
          </p:cNvPr>
          <p:cNvSpPr txBox="1"/>
          <p:nvPr/>
        </p:nvSpPr>
        <p:spPr>
          <a:xfrm>
            <a:off x="1000542" y="3059087"/>
            <a:ext cx="8273460" cy="38087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sound/                        Top-level package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__init__.py               Initialize the sound package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formats/                  Subpackage for file format conversions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wavread.py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wavwrite.py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aiffread.py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aiffwrite.py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auread.py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auwrite.py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effects/                  Subpackage for sound effects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echo.py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surround.py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reverse.py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filters/                  Subpackage for filters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equalizer.py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vocoder.py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karaoke.py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</p:txBody>
      </p:sp>
    </p:spTree>
    <p:extLst>
      <p:ext uri="{BB962C8B-B14F-4D97-AF65-F5344CB8AC3E}">
        <p14:creationId xmlns:p14="http://schemas.microsoft.com/office/powerpoint/2010/main" val="28040064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EBFD8-4424-6926-D2C9-86C2F751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from a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7B33-539A-678B-501F-CCD483033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Importing a whole path: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Importing a module from the path: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5F499-1261-77D2-914D-21E674DFD7B3}"/>
              </a:ext>
            </a:extLst>
          </p:cNvPr>
          <p:cNvSpPr txBox="1"/>
          <p:nvPr/>
        </p:nvSpPr>
        <p:spPr>
          <a:xfrm>
            <a:off x="1000542" y="2335458"/>
            <a:ext cx="902957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sound.effects.echo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sound.effects.echo.echofilter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(input, output, delay=0.7,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atten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47205-FE76-CB84-2DF7-A436D54C7AD1}"/>
              </a:ext>
            </a:extLst>
          </p:cNvPr>
          <p:cNvSpPr txBox="1"/>
          <p:nvPr/>
        </p:nvSpPr>
        <p:spPr>
          <a:xfrm>
            <a:off x="1000541" y="3635564"/>
            <a:ext cx="90295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echo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echo.echofilter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(input, output, delay=0.7,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atten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=4)</a:t>
            </a:r>
          </a:p>
        </p:txBody>
      </p:sp>
    </p:spTree>
    <p:extLst>
      <p:ext uri="{BB962C8B-B14F-4D97-AF65-F5344CB8AC3E}">
        <p14:creationId xmlns:p14="http://schemas.microsoft.com/office/powerpoint/2010/main" val="1625180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Processing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image_processing.py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Code that uses the Image package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B71260-5797-689D-DF44-9F0D512BE9BE}"/>
              </a:ext>
            </a:extLst>
          </p:cNvPr>
          <p:cNvCxnSpPr>
            <a:stCxn id="4" idx="2"/>
          </p:cNvCxnSpPr>
          <p:nvPr/>
        </p:nvCxnSpPr>
        <p:spPr>
          <a:xfrm flipH="1">
            <a:off x="3478489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309566" y="1809946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byuImage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Package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Image, Pixel classes</a:t>
            </a:r>
          </a:p>
        </p:txBody>
      </p:sp>
    </p:spTree>
    <p:extLst>
      <p:ext uri="{BB962C8B-B14F-4D97-AF65-F5344CB8AC3E}">
        <p14:creationId xmlns:p14="http://schemas.microsoft.com/office/powerpoint/2010/main" val="3818585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Sand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sand_simulation.py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GUI functionality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1A05273-F9F9-BA71-3E57-BAF096295DE3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rot="5400000">
            <a:off x="5710135" y="2431483"/>
            <a:ext cx="498049" cy="2064162"/>
          </a:xfrm>
          <a:prstGeom prst="bentConnector3">
            <a:avLst>
              <a:gd name="adj1" fmla="val 50000"/>
            </a:avLst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391859C-1D39-74B7-13A1-916B3AD2B022}"/>
              </a:ext>
            </a:extLst>
          </p:cNvPr>
          <p:cNvSpPr/>
          <p:nvPr/>
        </p:nvSpPr>
        <p:spPr>
          <a:xfrm>
            <a:off x="5776251" y="1809946"/>
            <a:ext cx="2429978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Grid_Objects.py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Sand, Rock, &amp; Bubble representation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51383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 representation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EF4336-BC32-595D-7100-F50394F007CC}"/>
              </a:ext>
            </a:extLst>
          </p:cNvPr>
          <p:cNvSpPr/>
          <p:nvPr/>
        </p:nvSpPr>
        <p:spPr>
          <a:xfrm>
            <a:off x="8713510" y="3712590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prstClr val="white"/>
                </a:solidFill>
                <a:latin typeface="Trebuchet MS" panose="020B0603020202020204"/>
              </a:rPr>
              <a:t>pygame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Package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GUI Tools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32975A2-233D-28CF-3160-453A7B04C80A}"/>
              </a:ext>
            </a:extLst>
          </p:cNvPr>
          <p:cNvCxnSpPr>
            <a:stCxn id="7" idx="1"/>
            <a:endCxn id="6" idx="3"/>
          </p:cNvCxnSpPr>
          <p:nvPr/>
        </p:nvCxnSpPr>
        <p:spPr>
          <a:xfrm rot="10800000">
            <a:off x="7544590" y="4414887"/>
            <a:ext cx="1168921" cy="1"/>
          </a:xfrm>
          <a:prstGeom prst="bentConnector3">
            <a:avLst>
              <a:gd name="adj1" fmla="val 50000"/>
            </a:avLst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2F980612-1E7B-0AC6-D171-B8C8CF409092}"/>
              </a:ext>
            </a:extLst>
          </p:cNvPr>
          <p:cNvCxnSpPr>
            <a:stCxn id="4" idx="2"/>
            <a:endCxn id="6" idx="1"/>
          </p:cNvCxnSpPr>
          <p:nvPr/>
        </p:nvCxnSpPr>
        <p:spPr>
          <a:xfrm rot="16200000" flipH="1">
            <a:off x="1264763" y="3370083"/>
            <a:ext cx="1200346" cy="889259"/>
          </a:xfrm>
          <a:prstGeom prst="bentConnector2">
            <a:avLst/>
          </a:prstGeom>
          <a:ln w="2222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02B8E1A-E615-BEE2-0B5F-2F71C2EBF735}"/>
              </a:ext>
            </a:extLst>
          </p:cNvPr>
          <p:cNvSpPr/>
          <p:nvPr/>
        </p:nvSpPr>
        <p:spPr>
          <a:xfrm>
            <a:off x="3140512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Particle.py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Particle base class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9CCFE7F-5060-BE8E-50CC-7E768AD9FDFA}"/>
              </a:ext>
            </a:extLst>
          </p:cNvPr>
          <p:cNvCxnSpPr>
            <a:stCxn id="13" idx="3"/>
            <a:endCxn id="5" idx="1"/>
          </p:cNvCxnSpPr>
          <p:nvPr/>
        </p:nvCxnSpPr>
        <p:spPr>
          <a:xfrm>
            <a:off x="5478359" y="2512243"/>
            <a:ext cx="29789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89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02E39-94DC-1FA0-87F1-69D5FFE8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0F175-61DC-338B-EF5D-61A1CDA00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70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'Lamb named Lil lamb'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 named Lil lamb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⟨__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main__.Lamb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another_half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eval(Fraction.__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0.3333333333333333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f"Lamb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"Lamb('Lil lamb')"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38CE-93F8-7801-6821-90EC0D8B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1183-1E69-3DBA-3B78-C992F944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35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BF707-6B80-E606-E1BD-D9768CCE39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Polymorphism, Random Numbers</a:t>
            </a:r>
            <a:r>
              <a:rPr lang="en-US"/>
              <a:t>, Modularity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E1E10-0307-944C-0F5B-AFAEABE046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76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FBF550-B7E8-679B-CBF4-335FFDE8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D2C0A-06EB-3537-D60C-8CF2FD44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4579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216</TotalTime>
  <Words>2196</Words>
  <Application>Microsoft Office PowerPoint</Application>
  <PresentationFormat>Widescreen</PresentationFormat>
  <Paragraphs>324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Aptos</vt:lpstr>
      <vt:lpstr>Arial</vt:lpstr>
      <vt:lpstr>Calibri</vt:lpstr>
      <vt:lpstr>Courier New</vt:lpstr>
      <vt:lpstr>Trebuchet MS</vt:lpstr>
      <vt:lpstr>Wingdings 3</vt:lpstr>
      <vt:lpstr>3_Facet</vt:lpstr>
      <vt:lpstr>PowerPoint Presentation</vt:lpstr>
      <vt:lpstr>Our Differences Are Important</vt:lpstr>
      <vt:lpstr>Custom __str__ behavior</vt:lpstr>
      <vt:lpstr>__repr__</vt:lpstr>
      <vt:lpstr>__repr__ usage</vt:lpstr>
      <vt:lpstr>Custom __repr__ behavior</vt:lpstr>
      <vt:lpstr>PowerPoint Presentation</vt:lpstr>
      <vt:lpstr>Polymorphism, Random Numbers, Modularity</vt:lpstr>
      <vt:lpstr>Polymorphism</vt:lpstr>
      <vt:lpstr>Polymorphic functions</vt:lpstr>
      <vt:lpstr>Generic functions</vt:lpstr>
      <vt:lpstr>Generic function #2</vt:lpstr>
      <vt:lpstr>Type dispatching</vt:lpstr>
      <vt:lpstr>Type coercion</vt:lpstr>
      <vt:lpstr>PowerPoint Presentation</vt:lpstr>
      <vt:lpstr>Random Numbers</vt:lpstr>
      <vt:lpstr>Random numbers</vt:lpstr>
      <vt:lpstr>Pseudo-random numbers</vt:lpstr>
      <vt:lpstr>Simple random numbers in Python</vt:lpstr>
      <vt:lpstr>Random number demo</vt:lpstr>
      <vt:lpstr>Modularity</vt:lpstr>
      <vt:lpstr>Modular design</vt:lpstr>
      <vt:lpstr>Python modules</vt:lpstr>
      <vt:lpstr>Running a module  (This should look familiar)</vt:lpstr>
      <vt:lpstr>Python packages</vt:lpstr>
      <vt:lpstr>Importing from a package</vt:lpstr>
      <vt:lpstr>Image Processing Project Design</vt:lpstr>
      <vt:lpstr>Sand Project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16</cp:revision>
  <dcterms:created xsi:type="dcterms:W3CDTF">2024-12-10T20:52:29Z</dcterms:created>
  <dcterms:modified xsi:type="dcterms:W3CDTF">2025-05-19T16:59:16Z</dcterms:modified>
</cp:coreProperties>
</file>