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46"/>
  </p:notesMasterIdLst>
  <p:sldIdLst>
    <p:sldId id="303" r:id="rId2"/>
    <p:sldId id="1075" r:id="rId3"/>
    <p:sldId id="1076" r:id="rId4"/>
    <p:sldId id="1077" r:id="rId5"/>
    <p:sldId id="1078" r:id="rId6"/>
    <p:sldId id="1079" r:id="rId7"/>
    <p:sldId id="1080" r:id="rId8"/>
    <p:sldId id="1081" r:id="rId9"/>
    <p:sldId id="1082" r:id="rId10"/>
    <p:sldId id="500" r:id="rId11"/>
    <p:sldId id="1172" r:id="rId12"/>
    <p:sldId id="1128" r:id="rId13"/>
    <p:sldId id="1129" r:id="rId14"/>
    <p:sldId id="1130" r:id="rId15"/>
    <p:sldId id="1131" r:id="rId16"/>
    <p:sldId id="1132" r:id="rId17"/>
    <p:sldId id="1133" r:id="rId18"/>
    <p:sldId id="1134" r:id="rId19"/>
    <p:sldId id="1135" r:id="rId20"/>
    <p:sldId id="1136" r:id="rId21"/>
    <p:sldId id="1137" r:id="rId22"/>
    <p:sldId id="1138" r:id="rId23"/>
    <p:sldId id="1139" r:id="rId24"/>
    <p:sldId id="1140" r:id="rId25"/>
    <p:sldId id="1141" r:id="rId26"/>
    <p:sldId id="1142" r:id="rId27"/>
    <p:sldId id="1143" r:id="rId28"/>
    <p:sldId id="1144" r:id="rId29"/>
    <p:sldId id="1145" r:id="rId30"/>
    <p:sldId id="1146" r:id="rId31"/>
    <p:sldId id="1154" r:id="rId32"/>
    <p:sldId id="1155" r:id="rId33"/>
    <p:sldId id="1156" r:id="rId34"/>
    <p:sldId id="1157" r:id="rId35"/>
    <p:sldId id="1158" r:id="rId36"/>
    <p:sldId id="1159" r:id="rId37"/>
    <p:sldId id="1160" r:id="rId38"/>
    <p:sldId id="1161" r:id="rId39"/>
    <p:sldId id="1162" r:id="rId40"/>
    <p:sldId id="1165" r:id="rId41"/>
    <p:sldId id="1166" r:id="rId42"/>
    <p:sldId id="1167" r:id="rId43"/>
    <p:sldId id="1168" r:id="rId44"/>
    <p:sldId id="1169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8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99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 this move up with functions?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389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A42B7-64A5-4AFE-A8C7-D28F1B027B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664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A42B7-64A5-4AFE-A8C7-D28F1B027B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4432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104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make_adder%28n%29%3A%0A%20%20%20%20%22%22%22Return%20a%20function%20that%20takes%20one%20argument%20k%0A%20%20%20%20%20%20%20and%20returns%20k%20%2B%20n.%0A%20%20%20%20%3E%3E%3E%20add_three%20%3D%20make_adder%283%29%0A%20%20%20%20%3E%3E%3E%20add_three%284%29%0A%20%20%20%207%0A%20%20%20%20%22%22%22%0A%20%20%20%20def%20adder%28k%29%3A%0A%20%20%20%20%20%20%20%20return%20k%20%2B%20n%0A%20%20%20%20return%20adder%0A%0Aadd_five%20%3D%20make_adder%285%29%0Aeight%20%3D%20add_five%283%29%0Aprint%28eight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happy%28text%29%3A%0A%20%20%20%20return%20%22%E2%98%BB%22%20%2B%20text%20%2B%20%22%E2%98%BB%22%0A%0Adef%20sad%28text%29%3A%0A%20%20%20%20return%20%22%E2%98%B9%22%20%2B%20text%20%2B%20%22%E2%98%B9%22%0A%0Adef%20composer%28f,%20g%29%3A%0A%20%20%20%20def%20composed%28x%29%3A%0A%20%20%20%20%20%20%20%20return%20f%28g%28x%29%29%0A%20%20%20%20return%20composed%0A%0Amsg1%20%3D%20composer%28sad,%20happy%29%28%22CS%20111!%22%29%0Amsg2%20%3D%20composer%28happy,%20sad%29%28%22CS%20240!%22%29%0A&amp;cumulative=true&amp;curInstr=0&amp;mode=display&amp;origin=composingprograms.js&amp;py=3&amp;rawInputLstJSON=%5B%5D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happy%28text%29%3A%0A%20%20%20%20return%20%22%E2%98%BA%22%20%2B%20text%20%2B%20%22%E2%98%BA%22%0A%20%20%20%20%0Adef%20sad%28text%29%3A%0A%20%20%20%20return%20%22%E2%98%B9%22%20%2B%20text%20%2B%20%22%E2%98%B9%22%0A%0Adef%20make_texter%28emoji%29%3A%0A%20%20%20%20def%20texter%28text%29%3A%0A%20%20%20%20%20%20%20%20return%20emoji%20%2B%20text%20%2B%20emoji%0A%20%20%20%20return%20texter%0A%20%20%20%20%0Adef%20composer%28f,%20g%29%3A%0A%20%20%20%20def%20composed%28x%29%3A%0A%20%20%20%20%20%20%20%20return%20f%28g%28x%29%29%0A%20%20%20%20return%20composed%0A%0Acomposer%28happy,%20make_texter%28%22%E2%98%83%EF%B8%8E%22%29%29%28'snow%20day!'%29&amp;cumulative=true&amp;curInstr=0&amp;mode=display&amp;origin=composingprograms.js&amp;py=3&amp;rawInputLstJSON=%5B%5D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tkinter.html" TargetMode="External"/><Relationship Id="rId2" Type="http://schemas.openxmlformats.org/officeDocument/2006/relationships/hyperlink" Target="https://replit.com/@PamelaFox2/IconMod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585457B9-2E42-5A34-6CF1-7F183BFC79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170543"/>
            <a:ext cx="10093248" cy="647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590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9A8E1-3F81-577F-6C6B-8E5C3A053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9E033-A3EC-2BF7-935B-325810FC9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38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C3BC83-B74E-4664-2119-A6975EDE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more on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C5ADCD-A5D6-8C28-8F7A-6CAA6BE139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09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B671-BB22-5380-69F2-A645CE9C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3D359-9BD8-D3C9-9A99-08F30410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 = open('songs.txt', 'w')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f.write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("Dancing On My Own, Robyn")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f.close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square_num1(number):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square_num2(number):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2E393-415A-DB47-EE3B-F25EC12A7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4F968-C0FD-1F42-FF4A-AD6290B4A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58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52F3E-D51B-F606-1436-91870F6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6A6F2-58DC-75F9-E80F-AD271523E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24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B3C0-9E1D-FC8D-85FC-51F4D1E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vs. non-pure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3EB7-96BB-48EB-3EEE-1D319760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programming, we can talk about pure vs. non-pure functions</a:t>
            </a:r>
          </a:p>
          <a:p>
            <a:pPr lvl="1"/>
            <a:r>
              <a:rPr lang="en-US" dirty="0"/>
              <a:t>Pure function – no side effects</a:t>
            </a:r>
          </a:p>
          <a:p>
            <a:pPr lvl="1"/>
            <a:r>
              <a:rPr lang="en-US" dirty="0"/>
              <a:t>Non-pure function – has side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0F1AD-181E-B6A9-8CC0-0267FA0E2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771" y="3257470"/>
            <a:ext cx="7702769" cy="34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3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3030-77BB-E216-4E73-D810DCED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12E2-55AA-E1B1-CBF8-1FCD7DD4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provide several benefits</a:t>
            </a:r>
          </a:p>
          <a:p>
            <a:pPr lvl="1"/>
            <a:r>
              <a:rPr lang="en-US" dirty="0"/>
              <a:t>The output of a function is only dependent on its input and is repeatable</a:t>
            </a:r>
          </a:p>
          <a:p>
            <a:pPr lvl="2"/>
            <a:r>
              <a:rPr lang="en-US" dirty="0"/>
              <a:t>same input always means the same output</a:t>
            </a:r>
          </a:p>
          <a:p>
            <a:pPr lvl="2"/>
            <a:r>
              <a:rPr lang="en-US" dirty="0"/>
              <a:t>can't influence or be influenced by external "state"</a:t>
            </a:r>
          </a:p>
          <a:p>
            <a:pPr lvl="2"/>
            <a:r>
              <a:rPr lang="en-US" dirty="0"/>
              <a:t>This is great for math and mathematical proofs</a:t>
            </a:r>
          </a:p>
          <a:p>
            <a:pPr lvl="1"/>
            <a:r>
              <a:rPr lang="en-US" dirty="0"/>
              <a:t>Functions can be tested and verified independent of one another which makes testing easier</a:t>
            </a:r>
          </a:p>
          <a:p>
            <a:pPr lvl="1"/>
            <a:r>
              <a:rPr lang="en-US" dirty="0"/>
              <a:t>Code is easier to parallelize – since it doesn't depend on anything else or affect anything else, it can be run in isolation</a:t>
            </a:r>
          </a:p>
        </p:txBody>
      </p:sp>
    </p:spTree>
    <p:extLst>
      <p:ext uri="{BB962C8B-B14F-4D97-AF65-F5344CB8AC3E}">
        <p14:creationId xmlns:p14="http://schemas.microsoft.com/office/powerpoint/2010/main" val="3075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5B6B8-3B23-960F-984B-DE5F7C60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2B8E8-A382-FE05-D894-E8F5A4B4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6DCA1B-F502-C42B-8B35-0DCF1F02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Project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66754E-0C5C-74E8-0F0E-7D9CC84AC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6D9A6EC4-A8A7-158D-916E-15496BF66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311" y="2553484"/>
            <a:ext cx="4889692" cy="28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19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02048B-8171-65CC-528B-96E5AA7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81FC9-E149-7117-94BB-5B5B2B613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7EC7-1658-C159-628F-98760F5DB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D19-1CCF-76D5-8777-5BACED66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>
            <a:normAutofit/>
          </a:bodyPr>
          <a:lstStyle/>
          <a:p>
            <a:r>
              <a:rPr lang="en-US" dirty="0"/>
              <a:t>"</a:t>
            </a:r>
            <a:r>
              <a:rPr lang="en-US" b="1" dirty="0"/>
              <a:t>Functional programming</a:t>
            </a:r>
            <a:r>
              <a:rPr lang="en-US" dirty="0"/>
              <a:t>" is a paradigm that strives to achieve all the benefits of using pure functions in the execution of code.</a:t>
            </a:r>
          </a:p>
          <a:p>
            <a:r>
              <a:rPr lang="en-US" dirty="0"/>
              <a:t>The chief characteristics of functional programming are:</a:t>
            </a:r>
          </a:p>
          <a:p>
            <a:pPr lvl="1"/>
            <a:r>
              <a:rPr lang="en-US" dirty="0"/>
              <a:t>Programs are more declarative instead of imperative</a:t>
            </a:r>
          </a:p>
          <a:p>
            <a:pPr lvl="1"/>
            <a:r>
              <a:rPr lang="en-US" dirty="0"/>
              <a:t>Functions as first-class objects &amp; higher-order functions</a:t>
            </a:r>
          </a:p>
          <a:p>
            <a:pPr lvl="1"/>
            <a:r>
              <a:rPr lang="en-US" dirty="0"/>
              <a:t>Limited or no side-effects</a:t>
            </a:r>
          </a:p>
          <a:p>
            <a:pPr lvl="1"/>
            <a:r>
              <a:rPr lang="en-US" dirty="0"/>
              <a:t>Immutability of objects</a:t>
            </a:r>
          </a:p>
          <a:p>
            <a:pPr lvl="1"/>
            <a:r>
              <a:rPr lang="en-US" dirty="0"/>
              <a:t>Recursion for control flow</a:t>
            </a:r>
          </a:p>
          <a:p>
            <a:r>
              <a:rPr lang="en-US" dirty="0"/>
              <a:t>While many (or even most) modern languages support the functional programming paradigm, there are many languages where this it the core programming style</a:t>
            </a:r>
          </a:p>
          <a:p>
            <a:pPr lvl="1"/>
            <a:r>
              <a:rPr lang="en-US" dirty="0"/>
              <a:t>e.g. Haskell, Erlang, Clojure, Common Lisp, and Scala</a:t>
            </a:r>
          </a:p>
        </p:txBody>
      </p:sp>
    </p:spTree>
    <p:extLst>
      <p:ext uri="{BB962C8B-B14F-4D97-AF65-F5344CB8AC3E}">
        <p14:creationId xmlns:p14="http://schemas.microsoft.com/office/powerpoint/2010/main" val="525178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035-A9B4-6D25-5EA4-EF2D9B09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functional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3EB9-C63B-82C1-78F7-77065DFF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much easier to test and validate</a:t>
            </a:r>
          </a:p>
          <a:p>
            <a:r>
              <a:rPr lang="en-US" dirty="0"/>
              <a:t>Code is often simpler and more modular</a:t>
            </a:r>
          </a:p>
          <a:p>
            <a:r>
              <a:rPr lang="en-US" dirty="0"/>
              <a:t>Code written in a functional programming (FP) style is easier to parallelize</a:t>
            </a:r>
          </a:p>
          <a:p>
            <a:r>
              <a:rPr lang="en-US" dirty="0"/>
              <a:t>FP style is heavily used in the machine learning and big data fields</a:t>
            </a:r>
          </a:p>
          <a:p>
            <a:r>
              <a:rPr lang="en-US" dirty="0"/>
              <a:t>Many modern development frameworks are written in a functional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25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CB7A-D94E-4E23-CF82-C4D3F25E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downsides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FB56-7BD7-67D3-51C5-140EC7EF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mathematically based and the vocabulary can be intimidating</a:t>
            </a:r>
          </a:p>
          <a:p>
            <a:r>
              <a:rPr lang="en-US" dirty="0"/>
              <a:t>Programs can sometimes be harder to read and understand</a:t>
            </a:r>
          </a:p>
          <a:p>
            <a:r>
              <a:rPr lang="en-US" dirty="0"/>
              <a:t>Can potentially require more time and/or memory space to execute</a:t>
            </a:r>
          </a:p>
          <a:p>
            <a:r>
              <a:rPr lang="en-US" dirty="0"/>
              <a:t>Can't be used everywhere (database connections, servers, etc.)</a:t>
            </a:r>
          </a:p>
          <a:p>
            <a:r>
              <a:rPr lang="en-US" dirty="0"/>
              <a:t>You really need to understand recursion</a:t>
            </a:r>
          </a:p>
        </p:txBody>
      </p:sp>
    </p:spTree>
    <p:extLst>
      <p:ext uri="{BB962C8B-B14F-4D97-AF65-F5344CB8AC3E}">
        <p14:creationId xmlns:p14="http://schemas.microsoft.com/office/powerpoint/2010/main" val="1916351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5911-39F0-C3B4-0220-817CD593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4EE-6A1E-9C08-BE95-B5E646B2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Let's look at some of the characteristics of functional programming.</a:t>
            </a:r>
          </a:p>
          <a:p>
            <a:r>
              <a:rPr lang="en-US" dirty="0"/>
              <a:t>We've already seen some of them in this class</a:t>
            </a:r>
          </a:p>
          <a:p>
            <a:pPr lvl="1"/>
            <a:r>
              <a:rPr lang="en-US" dirty="0"/>
              <a:t>Functions as first-order objects</a:t>
            </a:r>
          </a:p>
          <a:p>
            <a:pPr lvl="1"/>
            <a:r>
              <a:rPr lang="en-US" dirty="0"/>
              <a:t>Side effects  and  pure vs. impure functions (today)</a:t>
            </a:r>
          </a:p>
          <a:p>
            <a:r>
              <a:rPr lang="en-US" dirty="0"/>
              <a:t>The new topics include:</a:t>
            </a:r>
          </a:p>
          <a:p>
            <a:pPr lvl="1"/>
            <a:r>
              <a:rPr lang="en-US" dirty="0"/>
              <a:t>Declarative vs imperative programming (today)</a:t>
            </a:r>
          </a:p>
          <a:p>
            <a:pPr lvl="1"/>
            <a:r>
              <a:rPr lang="en-US" dirty="0"/>
              <a:t>Higher-order functions (today and next time)</a:t>
            </a:r>
          </a:p>
          <a:p>
            <a:pPr lvl="1"/>
            <a:r>
              <a:rPr lang="en-US" dirty="0"/>
              <a:t>Function composition (next time)</a:t>
            </a:r>
          </a:p>
          <a:p>
            <a:pPr lvl="1"/>
            <a:r>
              <a:rPr lang="en-US" dirty="0"/>
              <a:t>Immutability of objects (soon)</a:t>
            </a:r>
          </a:p>
          <a:p>
            <a:pPr lvl="1"/>
            <a:r>
              <a:rPr lang="en-US" dirty="0"/>
              <a:t>Recursion (soon)</a:t>
            </a:r>
          </a:p>
        </p:txBody>
      </p:sp>
    </p:spTree>
    <p:extLst>
      <p:ext uri="{BB962C8B-B14F-4D97-AF65-F5344CB8AC3E}">
        <p14:creationId xmlns:p14="http://schemas.microsoft.com/office/powerpoint/2010/main" val="174233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6FEA-B583-C5C7-FF94-3251FEE8F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6A1F-1FB9-075E-5714-0CEB2CC1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90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F3C55F-79D0-6419-C5A7-4C97CF8E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vs. Imperative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61459-9A38-0B7E-026D-5FE524503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68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/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DAED-5F58-083E-8FDA-507A7074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an image – Declarative vs. Imperative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FAA225-C6D7-48FA-4946-524CB54B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3" y="1930400"/>
            <a:ext cx="4185623" cy="576262"/>
          </a:xfrm>
        </p:spPr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2EA140-D533-A9FB-718B-045B5C47D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4130566"/>
            <a:ext cx="8596668" cy="2554012"/>
          </a:xfrm>
        </p:spPr>
        <p:txBody>
          <a:bodyPr>
            <a:normAutofit/>
          </a:bodyPr>
          <a:lstStyle/>
          <a:p>
            <a:r>
              <a:rPr lang="en-US" sz="2000" dirty="0"/>
              <a:t>The imperative language (Python) tells the computer what to do at each step to print a message and display an image.</a:t>
            </a:r>
          </a:p>
          <a:p>
            <a:pPr lvl="1"/>
            <a:r>
              <a:rPr lang="en-US" sz="1800" dirty="0"/>
              <a:t>Import the image library, print the message, load the image, display it</a:t>
            </a:r>
          </a:p>
          <a:p>
            <a:r>
              <a:rPr lang="en-US" sz="2000" dirty="0"/>
              <a:t>The declarative language (HTML) just tells that compute that it wants the message displayed and then an image.  The language worries about how that is done.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EB3F9-43F8-F4F3-D526-48BE01F1A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4E120-0349-E1BD-4D13-780C37A7C70F}"/>
              </a:ext>
            </a:extLst>
          </p:cNvPr>
          <p:cNvSpPr txBox="1"/>
          <p:nvPr/>
        </p:nvSpPr>
        <p:spPr>
          <a:xfrm>
            <a:off x="675743" y="2506662"/>
            <a:ext cx="418561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byuimage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Image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print("Hello")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Image("profile.jpg")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69EBA4-DFFE-EA06-FAAC-A42A1F2CC004}"/>
              </a:ext>
            </a:extLst>
          </p:cNvPr>
          <p:cNvSpPr txBox="1"/>
          <p:nvPr/>
        </p:nvSpPr>
        <p:spPr>
          <a:xfrm>
            <a:off x="5088383" y="2506662"/>
            <a:ext cx="418561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&lt;html&gt;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&lt;p&gt;Hello&lt;/p&gt;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="profile.jpg"&gt;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144272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14D8-ED48-0D77-0542-B9046AB1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Design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21EE73-0BF6-C842-4E39-E37DF2628B3C}"/>
              </a:ext>
            </a:extLst>
          </p:cNvPr>
          <p:cNvSpPr/>
          <p:nvPr/>
        </p:nvSpPr>
        <p:spPr>
          <a:xfrm>
            <a:off x="10668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Icon      Pixel      Color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Defines classes for icon + parts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76DAA4-A36F-0F0B-EBC0-DE27A1ADEC05}"/>
              </a:ext>
            </a:extLst>
          </p:cNvPr>
          <p:cNvSpPr/>
          <p:nvPr/>
        </p:nvSpPr>
        <p:spPr>
          <a:xfrm>
            <a:off x="60960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DisplayFrame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Defines class for displaying icon on canvas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76019B-71F5-1D72-4593-127F556E9669}"/>
              </a:ext>
            </a:extLst>
          </p:cNvPr>
          <p:cNvSpPr/>
          <p:nvPr/>
        </p:nvSpPr>
        <p:spPr>
          <a:xfrm>
            <a:off x="3495675" y="469582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Creates an Icon and displays 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DisplayFrame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A626B3-7868-CE05-D00D-AA5951EAAD37}"/>
              </a:ext>
            </a:extLst>
          </p:cNvPr>
          <p:cNvSpPr txBox="1"/>
          <p:nvPr/>
        </p:nvSpPr>
        <p:spPr>
          <a:xfrm>
            <a:off x="1066800" y="1930400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Trebuchet MS" panose="020B0603020202020204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con.py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665D8-2480-EE2A-B1A7-4252D6AA5F52}"/>
              </a:ext>
            </a:extLst>
          </p:cNvPr>
          <p:cNvSpPr txBox="1"/>
          <p:nvPr/>
        </p:nvSpPr>
        <p:spPr>
          <a:xfrm>
            <a:off x="6090392" y="1930400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Trebuchet MS" panose="020B0603020202020204"/>
              </a:rPr>
              <a:t>D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isplay</a:t>
            </a:r>
            <a:r>
              <a:rPr lang="en-US" dirty="0">
                <a:solidFill>
                  <a:prstClr val="black"/>
                </a:solidFill>
                <a:latin typeface="Trebuchet MS" panose="020B060302020202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rame.py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61176-5AB3-BE69-7D77-F14F14A36393}"/>
              </a:ext>
            </a:extLst>
          </p:cNvPr>
          <p:cNvSpPr txBox="1"/>
          <p:nvPr/>
        </p:nvSpPr>
        <p:spPr>
          <a:xfrm>
            <a:off x="3495675" y="4326493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main.py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12918481-3FED-5F3B-152E-4C3292066C3D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16200000" flipH="1">
            <a:off x="3929062" y="3062287"/>
            <a:ext cx="838200" cy="242887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F67930F1-FB68-6DB4-645F-72A836169C82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6443663" y="2976563"/>
            <a:ext cx="838200" cy="260032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211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7283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5E3C9-F46F-C1D7-FA50-E59F993B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32C0-D359-F783-603D-779921592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48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3F49-FAC7-CAC2-BFB3-F4E08184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9A0C-7FBB-2A77-6407-0E5BEB4D9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either:</a:t>
            </a:r>
          </a:p>
          <a:p>
            <a:pPr lvl="1"/>
            <a:r>
              <a:rPr lang="en-US" dirty="0"/>
              <a:t>Takes another function as an argument</a:t>
            </a:r>
          </a:p>
          <a:p>
            <a:pPr lvl="1"/>
            <a:r>
              <a:rPr lang="en-US" dirty="0"/>
              <a:t>Returns a function as its result </a:t>
            </a:r>
          </a:p>
          <a:p>
            <a:r>
              <a:rPr lang="en-US" dirty="0"/>
              <a:t>All other functions are considered first-order functions.</a:t>
            </a:r>
          </a:p>
        </p:txBody>
      </p:sp>
    </p:spTree>
    <p:extLst>
      <p:ext uri="{BB962C8B-B14F-4D97-AF65-F5344CB8AC3E}">
        <p14:creationId xmlns:p14="http://schemas.microsoft.com/office/powerpoint/2010/main" val="1635968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27B86-DFA2-ECC1-0512-F92F6279FCBC}"/>
              </a:ext>
            </a:extLst>
          </p:cNvPr>
          <p:cNvGrpSpPr/>
          <p:nvPr/>
        </p:nvGrpSpPr>
        <p:grpSpPr>
          <a:xfrm>
            <a:off x="1685925" y="2225675"/>
            <a:ext cx="2771775" cy="2974975"/>
            <a:chOff x="1895475" y="1558925"/>
            <a:chExt cx="2771775" cy="29749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09E960-EB13-CAC5-FF72-0E75FA846255}"/>
                </a:ext>
              </a:extLst>
            </p:cNvPr>
            <p:cNvSpPr/>
            <p:nvPr/>
          </p:nvSpPr>
          <p:spPr>
            <a:xfrm>
              <a:off x="1895475" y="3590925"/>
              <a:ext cx="2771775" cy="9429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E46992F-C80F-C9AE-89C6-A3AB18A4478C}"/>
                </a:ext>
              </a:extLst>
            </p:cNvPr>
            <p:cNvSpPr/>
            <p:nvPr/>
          </p:nvSpPr>
          <p:spPr>
            <a:xfrm>
              <a:off x="4086226" y="1558925"/>
              <a:ext cx="276224" cy="631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A752BE-82CD-5480-D503-1423024D40AC}"/>
                </a:ext>
              </a:extLst>
            </p:cNvPr>
            <p:cNvSpPr/>
            <p:nvPr/>
          </p:nvSpPr>
          <p:spPr>
            <a:xfrm>
              <a:off x="3543300" y="2660649"/>
              <a:ext cx="409575" cy="6286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∗(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04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59BAC53-51A5-65B6-9D1A-F14349B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over computational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B829F2-BD10-160F-17AB-E0D5A38739DC}"/>
              </a:ext>
            </a:extLst>
          </p:cNvPr>
          <p:cNvSpPr txBox="1">
            <a:spLocks/>
          </p:cNvSpPr>
          <p:nvPr/>
        </p:nvSpPr>
        <p:spPr>
          <a:xfrm>
            <a:off x="677334" y="5476876"/>
            <a:ext cx="8596668" cy="109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common structure among functions may be 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computational process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not just a number</a:t>
            </a:r>
          </a:p>
        </p:txBody>
      </p:sp>
    </p:spTree>
    <p:extLst>
      <p:ext uri="{BB962C8B-B14F-4D97-AF65-F5344CB8AC3E}">
        <p14:creationId xmlns:p14="http://schemas.microsoft.com/office/powerpoint/2010/main" val="30618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D1BC-32BF-8045-C84D-4775EA4FF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512E-103F-6974-2DE5-696A9E0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4A47C-69A4-1419-FBC5-6B636A1EE057}"/>
              </a:ext>
            </a:extLst>
          </p:cNvPr>
          <p:cNvSpPr txBox="1"/>
          <p:nvPr/>
        </p:nvSpPr>
        <p:spPr>
          <a:xfrm>
            <a:off x="677334" y="1930399"/>
            <a:ext cx="8876241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cube(k):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k **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summation(n, term):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"""Sum the first N terms of a sequence. TERM is a function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that takes a single argument and returns a result.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summation(5, cube)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k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k &lt;= 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total = total + term(k)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k = k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7462547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1E328-2D14-9F74-63F5-F5393D56C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25828-7195-0D36-28E1-CA311F969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014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3D5536-A715-1B17-0FD4-0B9C072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return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F4D70-74D1-F6D4-6421-DF4D3AF62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751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7BB7A-F34F-870B-5FC2-0F689327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 defined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AD756-A33D-B5EE-4D7B-E754F9E27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defined within other function bodies are bound to names in a local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C6EA83-026D-F387-E608-368D0270CA47}"/>
              </a:ext>
            </a:extLst>
          </p:cNvPr>
          <p:cNvSpPr txBox="1"/>
          <p:nvPr/>
        </p:nvSpPr>
        <p:spPr>
          <a:xfrm>
            <a:off x="990600" y="2583296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make_adder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function that takes one argument 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and returns k +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add_three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make_adder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add_three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adder(k):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k +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adder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850BD4-6D30-22C3-BD63-F58EB2BEE7FE}"/>
              </a:ext>
            </a:extLst>
          </p:cNvPr>
          <p:cNvGrpSpPr/>
          <p:nvPr/>
        </p:nvGrpSpPr>
        <p:grpSpPr>
          <a:xfrm>
            <a:off x="797434" y="5567464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45F98BA-9E31-2798-ADD8-6BA6A1E85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DD23C-4112-34FE-EF50-1296C9D3E2AF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22325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B12-5B56-C06F-092E-550C22B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 as operator expressions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4BDA0-0A9B-18D8-E62D-C6AE03B4F4FA}"/>
              </a:ext>
            </a:extLst>
          </p:cNvPr>
          <p:cNvSpPr txBox="1"/>
          <p:nvPr/>
        </p:nvSpPr>
        <p:spPr>
          <a:xfrm>
            <a:off x="4208303" y="1917700"/>
            <a:ext cx="3775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make_adder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(1)(      2 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C7C36-9FC2-4484-3DC7-C07528ADE9F0}"/>
              </a:ext>
            </a:extLst>
          </p:cNvPr>
          <p:cNvSpPr txBox="1"/>
          <p:nvPr/>
        </p:nvSpPr>
        <p:spPr>
          <a:xfrm>
            <a:off x="4850767" y="237936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58836-B063-FFA0-8AFF-462425EBE3DB}"/>
              </a:ext>
            </a:extLst>
          </p:cNvPr>
          <p:cNvSpPr txBox="1"/>
          <p:nvPr/>
        </p:nvSpPr>
        <p:spPr>
          <a:xfrm>
            <a:off x="6374894" y="237936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Operand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947EC-C836-8CA8-7F52-2E9B78532EFB}"/>
              </a:ext>
            </a:extLst>
          </p:cNvPr>
          <p:cNvSpPr txBox="1"/>
          <p:nvPr/>
        </p:nvSpPr>
        <p:spPr>
          <a:xfrm>
            <a:off x="2153636" y="3500347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make_adder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C00D7-B605-9041-6BAD-D98FF445AE53}"/>
              </a:ext>
            </a:extLst>
          </p:cNvPr>
          <p:cNvSpPr txBox="1"/>
          <p:nvPr/>
        </p:nvSpPr>
        <p:spPr>
          <a:xfrm>
            <a:off x="872899" y="5208186"/>
            <a:ext cx="2204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func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make_adder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53F9F-0D1D-1C23-5210-052A34C98D53}"/>
              </a:ext>
            </a:extLst>
          </p:cNvPr>
          <p:cNvSpPr txBox="1"/>
          <p:nvPr/>
        </p:nvSpPr>
        <p:spPr>
          <a:xfrm>
            <a:off x="4850767" y="5170129"/>
            <a:ext cx="265329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make_adder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adder(k):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k +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adder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143C4-15D7-BFA7-555A-D179E406DC24}"/>
              </a:ext>
            </a:extLst>
          </p:cNvPr>
          <p:cNvSpPr txBox="1"/>
          <p:nvPr/>
        </p:nvSpPr>
        <p:spPr>
          <a:xfrm>
            <a:off x="8379366" y="5847237"/>
            <a:ext cx="178927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adder(k)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B48B8-B147-2468-FBFF-BC10993DA49F}"/>
              </a:ext>
            </a:extLst>
          </p:cNvPr>
          <p:cNvSpPr txBox="1"/>
          <p:nvPr/>
        </p:nvSpPr>
        <p:spPr>
          <a:xfrm>
            <a:off x="8267699" y="35431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0519C-A61A-3A65-20A1-22E3D866010E}"/>
              </a:ext>
            </a:extLst>
          </p:cNvPr>
          <p:cNvSpPr txBox="1"/>
          <p:nvPr/>
        </p:nvSpPr>
        <p:spPr>
          <a:xfrm>
            <a:off x="3620546" y="514686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9B1272-D5CC-44E0-E390-14D32E5E08AD}"/>
              </a:ext>
            </a:extLst>
          </p:cNvPr>
          <p:cNvCxnSpPr/>
          <p:nvPr/>
        </p:nvCxnSpPr>
        <p:spPr>
          <a:xfrm>
            <a:off x="4333875" y="2379365"/>
            <a:ext cx="20193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537BB9-9D0F-DC81-4004-37A252501204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288723" y="2379365"/>
            <a:ext cx="1639653" cy="112098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7AF5A1-C61A-9DD6-06F5-AB907D78D21D}"/>
              </a:ext>
            </a:extLst>
          </p:cNvPr>
          <p:cNvCxnSpPr>
            <a:cxnSpLocks/>
          </p:cNvCxnSpPr>
          <p:nvPr/>
        </p:nvCxnSpPr>
        <p:spPr>
          <a:xfrm>
            <a:off x="6490194" y="2379365"/>
            <a:ext cx="124410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00E1BD-5D92-A235-C095-1C96583D771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064" y="2387066"/>
            <a:ext cx="1067920" cy="115607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C1FC1E-4978-5453-A947-B37A9B3A7699}"/>
              </a:ext>
            </a:extLst>
          </p:cNvPr>
          <p:cNvCxnSpPr>
            <a:cxnSpLocks/>
          </p:cNvCxnSpPr>
          <p:nvPr/>
        </p:nvCxnSpPr>
        <p:spPr>
          <a:xfrm>
            <a:off x="2318106" y="3995121"/>
            <a:ext cx="157046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9E0E7CD-BD5C-9B08-FA07-C85FB9E92B7F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974964" y="4013043"/>
            <a:ext cx="1102065" cy="11951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81D3F50-F2DF-27D9-2B1B-F447CB6B1498}"/>
              </a:ext>
            </a:extLst>
          </p:cNvPr>
          <p:cNvCxnSpPr>
            <a:cxnSpLocks/>
          </p:cNvCxnSpPr>
          <p:nvPr/>
        </p:nvCxnSpPr>
        <p:spPr>
          <a:xfrm>
            <a:off x="4007629" y="3996476"/>
            <a:ext cx="23099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8FDEE6-402D-7C5C-95C4-B7990B087F5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793831" y="3994091"/>
            <a:ext cx="325732" cy="115277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D42A475D-500F-53B5-14FE-484790D01958}"/>
              </a:ext>
            </a:extLst>
          </p:cNvPr>
          <p:cNvSpPr/>
          <p:nvPr/>
        </p:nvSpPr>
        <p:spPr>
          <a:xfrm>
            <a:off x="4444933" y="5198219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C5E4DFB-B471-A3ED-CB00-BA6DE7C62B03}"/>
              </a:ext>
            </a:extLst>
          </p:cNvPr>
          <p:cNvSpPr/>
          <p:nvPr/>
        </p:nvSpPr>
        <p:spPr>
          <a:xfrm>
            <a:off x="7912033" y="5826835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644081C-E282-CB80-712F-953DEC71A16A}"/>
              </a:ext>
            </a:extLst>
          </p:cNvPr>
          <p:cNvCxnSpPr/>
          <p:nvPr/>
        </p:nvCxnSpPr>
        <p:spPr>
          <a:xfrm>
            <a:off x="4770665" y="5000625"/>
            <a:ext cx="3497035" cy="607905"/>
          </a:xfrm>
          <a:prstGeom prst="bentConnector3">
            <a:avLst>
              <a:gd name="adj1" fmla="val 59261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4753EC9-B5B0-BF04-5ECB-3C6C6595B21D}"/>
              </a:ext>
            </a:extLst>
          </p:cNvPr>
          <p:cNvCxnSpPr>
            <a:cxnSpLocks/>
          </p:cNvCxnSpPr>
          <p:nvPr/>
        </p:nvCxnSpPr>
        <p:spPr>
          <a:xfrm>
            <a:off x="4770665" y="5726679"/>
            <a:ext cx="3497034" cy="795236"/>
          </a:xfrm>
          <a:prstGeom prst="bentConnector3">
            <a:avLst>
              <a:gd name="adj1" fmla="val 14047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D546B96-454F-E738-F416-CB5A7EF56E50}"/>
              </a:ext>
            </a:extLst>
          </p:cNvPr>
          <p:cNvSpPr/>
          <p:nvPr/>
        </p:nvSpPr>
        <p:spPr>
          <a:xfrm>
            <a:off x="2432407" y="3037489"/>
            <a:ext cx="1712629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func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adder(k)</a:t>
            </a:r>
          </a:p>
        </p:txBody>
      </p: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ACAC89EF-B9A0-1C4C-418E-4540E8811CEC}"/>
              </a:ext>
            </a:extLst>
          </p:cNvPr>
          <p:cNvCxnSpPr>
            <a:stCxn id="10" idx="0"/>
            <a:endCxn id="65" idx="3"/>
          </p:cNvCxnSpPr>
          <p:nvPr/>
        </p:nvCxnSpPr>
        <p:spPr>
          <a:xfrm rot="16200000" flipV="1">
            <a:off x="5420062" y="1993297"/>
            <a:ext cx="2578915" cy="5128966"/>
          </a:xfrm>
          <a:prstGeom prst="curvedConnector2">
            <a:avLst/>
          </a:prstGeom>
          <a:ln w="25400">
            <a:solidFill>
              <a:srgbClr val="FFAA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C9FC6F8-4475-F74A-35EC-D43172672F02}"/>
              </a:ext>
            </a:extLst>
          </p:cNvPr>
          <p:cNvSpPr/>
          <p:nvPr/>
        </p:nvSpPr>
        <p:spPr>
          <a:xfrm>
            <a:off x="5789960" y="1421913"/>
            <a:ext cx="774903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6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2" grpId="0"/>
      <p:bldP spid="13" grpId="0"/>
      <p:bldP spid="56" grpId="0" animBg="1"/>
      <p:bldP spid="57" grpId="0" animBg="1"/>
      <p:bldP spid="65" grpId="0" animBg="1"/>
      <p:bldP spid="6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A813-124C-5944-8E92-D2E73F1CA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6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48E66B-5B8D-5F6F-10C7-C534814E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OOP Icon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3235B-7064-16B3-62DC-6810ADFED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Use OOP to represent an Icon with pixels at a particular location with a particular color.</a:t>
            </a:r>
          </a:p>
        </p:txBody>
      </p:sp>
      <p:pic>
        <p:nvPicPr>
          <p:cNvPr id="6" name="Picture 5" descr="A colorful squares with black text&#10;&#10;Description automatically generated">
            <a:extLst>
              <a:ext uri="{FF2B5EF4-FFF2-40B4-BE49-F238E27FC236}">
                <a16:creationId xmlns:a16="http://schemas.microsoft.com/office/drawing/2014/main" id="{53822967-FD8B-7D88-27E8-58CB95D63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86050"/>
            <a:ext cx="46767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49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BBE43-A3F8-9289-8159-E6B34BA7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708FE9-DF21-C7E7-5BCD-D865C3F3C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121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C466-BEA2-2CAD-851F-142F3FE41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04D2E-4FF4-DF1A-7611-DF5164C0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Functional composition </a:t>
            </a:r>
            <a:r>
              <a:rPr lang="en-US" dirty="0"/>
              <a:t>is the process of combining simpler, pure functions into a more complex function.</a:t>
            </a:r>
          </a:p>
          <a:p>
            <a:pPr lvl="1"/>
            <a:r>
              <a:rPr lang="en-US" dirty="0"/>
              <a:t>The results of the first function becomes the input to the second and the results of the last function is the result of the whole.</a:t>
            </a:r>
          </a:p>
          <a:p>
            <a:pPr lvl="1"/>
            <a:r>
              <a:rPr lang="en-US" dirty="0"/>
              <a:t>Mathematically this looks like </a:t>
            </a:r>
            <a:r>
              <a:rPr lang="en-US" b="1" i="1" dirty="0"/>
              <a:t>result = f(g(x))</a:t>
            </a:r>
          </a:p>
          <a:p>
            <a:r>
              <a:rPr lang="en-US" dirty="0"/>
              <a:t>Functions can be combined as needed to do more complex tasks</a:t>
            </a:r>
          </a:p>
          <a:p>
            <a:r>
              <a:rPr lang="en-US" dirty="0"/>
              <a:t>It's easy to test the simple base functions and therefore verify that the complex task is performed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494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0B135-94A5-F7FD-588D-323F870A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3010B-81FD-6D0E-65BA-F98CC355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23719"/>
            <a:ext cx="8596668" cy="798102"/>
          </a:xfrm>
        </p:spPr>
        <p:txBody>
          <a:bodyPr/>
          <a:lstStyle/>
          <a:p>
            <a:r>
              <a:rPr lang="en-US" dirty="0"/>
              <a:t>What do you think will happen?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2A5-6428-B55C-80C5-1D091453AE0E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happy(text):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"☻" + text + "☻"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sad(text):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"☹" + text + "☹"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composer(f, g):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composed(x):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f(g(x))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composed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msg1 = composer(sad, happy)("CS 111!")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msg2 = composer(happy, sad)("CS 240!")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ED64ED-C066-02D2-88E4-09A2449F7418}"/>
              </a:ext>
            </a:extLst>
          </p:cNvPr>
          <p:cNvGrpSpPr/>
          <p:nvPr/>
        </p:nvGrpSpPr>
        <p:grpSpPr>
          <a:xfrm>
            <a:off x="6395616" y="574088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24CA9CF5-A5D0-A490-3A42-63066EF21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D1022-956B-1300-CE5D-F8EB0380352A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6328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93FB-295F-5FE3-BB0C-ED5FF66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98C6-BAEF-F723-9B77-96DF48DF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composed functions could itself be an HOF...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52C42-F490-7457-DD47-986411E5DA81}"/>
              </a:ext>
            </a:extLst>
          </p:cNvPr>
          <p:cNvSpPr txBox="1"/>
          <p:nvPr/>
        </p:nvSpPr>
        <p:spPr>
          <a:xfrm>
            <a:off x="1000542" y="2361325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happy(text):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"☻" + text + "☻"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make_texter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(emoji):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texter(text):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emoji + text + emoji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texter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composer(f, g):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composed(x):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f(g(x))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composed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composer(happy,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make_texter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("☃︎"))('snow day!')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33464C-66CA-7344-673D-D2F21FCF52F2}"/>
              </a:ext>
            </a:extLst>
          </p:cNvPr>
          <p:cNvGrpSpPr/>
          <p:nvPr/>
        </p:nvGrpSpPr>
        <p:grpSpPr>
          <a:xfrm>
            <a:off x="6395616" y="4655363"/>
            <a:ext cx="2912433" cy="680936"/>
            <a:chOff x="797434" y="5567464"/>
            <a:chExt cx="2912433" cy="680936"/>
          </a:xfrm>
        </p:grpSpPr>
        <p:pic>
          <p:nvPicPr>
            <p:cNvPr id="9" name="Picture 8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64AC67-E306-AE0D-574D-815525DF5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C6E63C-EAAC-3BD1-07DD-2CA362505D35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49762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35D6-7251-5E18-8EC1-FAD43C09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AF21-C7AE-6CA7-A1AA-182BA292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2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Color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Color: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r, g,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f"Color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})"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to_hex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f"#{self.r:02x}{self.g:02x}{self.b:02x}"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6041363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red = Color(255, 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red.to_hex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2614990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Pixel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Pixel: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x, y, r, g,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self.color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Color(r, g, 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f"Pixel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self.color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387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 = Pixel(0, 7, 255, 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print(pixel.color.to_hex())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Icon Class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711325"/>
            <a:ext cx="827346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Icon: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width, height, pixels=None):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self.width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width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self.height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height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pixels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not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 Pixel(x, y, 0, 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for x in range(width) for y in range(height)]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pixels = ",".join([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(pixel) for pixel in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f"Icon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self.width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 {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self.height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 [{pixels}])"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936708"/>
            <a:ext cx="8273460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icon = Icon(2, 2, [Pixel(0, 0, 255, 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Pixel(0, 1, 255, 50,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Pixel(1, 0, 255, 100,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Pixel(1, 1, 255, 150, 0)])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pixel in icon.pixels: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pixel.color.g += 50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668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DisplayFrame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47089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Canvas, Frame, BOTH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DisplayFrame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(Frame):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self.pack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(fill=BOTH, expand=1)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self.canvas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Canvas(self)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self.canvas.pack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(fill=BOTH, expand=1)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draw_icon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icon):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50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50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pixel in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icon.pixels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pixel.x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pixel.y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self.canvas.create_rectangle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outline="",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fill=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pixel.color.to_hex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317164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main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5" y="2877205"/>
            <a:ext cx="4105275" cy="132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Visit the </a:t>
            </a:r>
            <a:r>
              <a:rPr lang="en-US" dirty="0">
                <a:hlinkClick r:id="rId2"/>
              </a:rPr>
              <a:t>Repl.it demo</a:t>
            </a:r>
            <a:r>
              <a:rPr lang="en-US" dirty="0"/>
              <a:t> to see all the classes used with the </a:t>
            </a:r>
            <a:r>
              <a:rPr lang="en-US" dirty="0">
                <a:hlinkClick r:id="rId3"/>
              </a:rPr>
              <a:t>Python </a:t>
            </a:r>
            <a:r>
              <a:rPr lang="en-US" dirty="0" err="1">
                <a:hlinkClick r:id="rId3"/>
              </a:rPr>
              <a:t>tkinter</a:t>
            </a:r>
            <a:r>
              <a:rPr lang="en-US" dirty="0">
                <a:hlinkClick r:id="rId3"/>
              </a:rPr>
              <a:t> package</a:t>
            </a:r>
            <a:r>
              <a:rPr lang="en-US" dirty="0"/>
              <a:t> for graphics rendering.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5095458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Tk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Icon import Icon, Pixel, Color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lang="en-US" sz="14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isplayFrame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DisplayFrame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Initialize the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frame and canvas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 = Tk()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Create an icon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icon = Icon(2, 2, [Pixel(0, 0, 255, 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Pixel(0, 1, 255, 50,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Pixel(1, 0, 255, 100,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Pixel(1, 1, 255, 150, 0)])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Draw the icon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DisplayFrame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display.draw_icon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(icon)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Run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loop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root.mainloop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72450395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310</TotalTime>
  <Words>2231</Words>
  <Application>Microsoft Office PowerPoint</Application>
  <PresentationFormat>Widescreen</PresentationFormat>
  <Paragraphs>320</Paragraphs>
  <Slides>44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Aptos</vt:lpstr>
      <vt:lpstr>Arial</vt:lpstr>
      <vt:lpstr>Calibri</vt:lpstr>
      <vt:lpstr>Cambria Math</vt:lpstr>
      <vt:lpstr>Courier New</vt:lpstr>
      <vt:lpstr>Trebuchet MS</vt:lpstr>
      <vt:lpstr>Wingdings 3</vt:lpstr>
      <vt:lpstr>3_Facet</vt:lpstr>
      <vt:lpstr>PowerPoint Presentation</vt:lpstr>
      <vt:lpstr>Icon Project</vt:lpstr>
      <vt:lpstr>Icon Design</vt:lpstr>
      <vt:lpstr>An OOP Icon</vt:lpstr>
      <vt:lpstr>The Color Class</vt:lpstr>
      <vt:lpstr>The Pixel Class</vt:lpstr>
      <vt:lpstr>The Icon Class</vt:lpstr>
      <vt:lpstr>The DisplayFrame Class</vt:lpstr>
      <vt:lpstr>The main module</vt:lpstr>
      <vt:lpstr>PowerPoint Presentation</vt:lpstr>
      <vt:lpstr>A bit more on functions</vt:lpstr>
      <vt:lpstr>Side effects</vt:lpstr>
      <vt:lpstr>Side effects</vt:lpstr>
      <vt:lpstr>Side effects vs. Return values</vt:lpstr>
      <vt:lpstr>PowerPoint Presentation</vt:lpstr>
      <vt:lpstr>Pure functions</vt:lpstr>
      <vt:lpstr>Pure vs. non-pure functions</vt:lpstr>
      <vt:lpstr>Benefits of pure functions</vt:lpstr>
      <vt:lpstr>PowerPoint Presentation</vt:lpstr>
      <vt:lpstr>Functional Programming</vt:lpstr>
      <vt:lpstr>Functional Programming</vt:lpstr>
      <vt:lpstr>Why functional programming?</vt:lpstr>
      <vt:lpstr>Functional programming downsides</vt:lpstr>
      <vt:lpstr>Characteristics of Functional programming</vt:lpstr>
      <vt:lpstr>PowerPoint Presentation</vt:lpstr>
      <vt:lpstr>Declarative vs. Imperative programming</vt:lpstr>
      <vt:lpstr>Declarative programming</vt:lpstr>
      <vt:lpstr>Domain-specific languages</vt:lpstr>
      <vt:lpstr>Display an image – Declarative vs. Imperative</vt:lpstr>
      <vt:lpstr>PowerPoint Presentation</vt:lpstr>
      <vt:lpstr>Higher-order Functions</vt:lpstr>
      <vt:lpstr>What are higher-order functions?</vt:lpstr>
      <vt:lpstr>Generalizing over computational processes</vt:lpstr>
      <vt:lpstr>Functions as arguments</vt:lpstr>
      <vt:lpstr>PowerPoint Presentation</vt:lpstr>
      <vt:lpstr>Functions as return values</vt:lpstr>
      <vt:lpstr>Locally defined functions</vt:lpstr>
      <vt:lpstr>Call expressions as operator expressions</vt:lpstr>
      <vt:lpstr>PowerPoint Presentation</vt:lpstr>
      <vt:lpstr>Function composition</vt:lpstr>
      <vt:lpstr>Function composition</vt:lpstr>
      <vt:lpstr>Example: Composer</vt:lpstr>
      <vt:lpstr>Example: Composer (part 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15</cp:revision>
  <dcterms:created xsi:type="dcterms:W3CDTF">2024-12-10T20:52:29Z</dcterms:created>
  <dcterms:modified xsi:type="dcterms:W3CDTF">2025-02-24T21:16:48Z</dcterms:modified>
</cp:coreProperties>
</file>