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notesMasterIdLst>
    <p:notesMasterId r:id="rId36"/>
  </p:notesMasterIdLst>
  <p:sldIdLst>
    <p:sldId id="484" r:id="rId2"/>
    <p:sldId id="1207" r:id="rId3"/>
    <p:sldId id="1208" r:id="rId4"/>
    <p:sldId id="1209" r:id="rId5"/>
    <p:sldId id="1210" r:id="rId6"/>
    <p:sldId id="1211" r:id="rId7"/>
    <p:sldId id="1212" r:id="rId8"/>
    <p:sldId id="1213" r:id="rId9"/>
    <p:sldId id="1214" r:id="rId10"/>
    <p:sldId id="1215" r:id="rId11"/>
    <p:sldId id="1216" r:id="rId12"/>
    <p:sldId id="1217" r:id="rId13"/>
    <p:sldId id="1218" r:id="rId14"/>
    <p:sldId id="1219" r:id="rId15"/>
    <p:sldId id="1220" r:id="rId16"/>
    <p:sldId id="1221" r:id="rId17"/>
    <p:sldId id="1222" r:id="rId18"/>
    <p:sldId id="1223" r:id="rId19"/>
    <p:sldId id="1224" r:id="rId20"/>
    <p:sldId id="1225" r:id="rId21"/>
    <p:sldId id="1226" r:id="rId22"/>
    <p:sldId id="1227" r:id="rId23"/>
    <p:sldId id="1228" r:id="rId24"/>
    <p:sldId id="1229" r:id="rId25"/>
    <p:sldId id="1230" r:id="rId26"/>
    <p:sldId id="1231" r:id="rId27"/>
    <p:sldId id="1232" r:id="rId28"/>
    <p:sldId id="1235" r:id="rId29"/>
    <p:sldId id="1236" r:id="rId30"/>
    <p:sldId id="1237" r:id="rId31"/>
    <p:sldId id="1238" r:id="rId32"/>
    <p:sldId id="1239" r:id="rId33"/>
    <p:sldId id="1240" r:id="rId34"/>
    <p:sldId id="1241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024" autoAdjust="0"/>
  </p:normalViewPr>
  <p:slideViewPr>
    <p:cSldViewPr snapToGrid="0">
      <p:cViewPr varScale="1">
        <p:scale>
          <a:sx n="147" d="100"/>
          <a:sy n="147" d="100"/>
        </p:scale>
        <p:origin x="46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62BA05-2227-48BF-B622-AD7FC8DB5DCE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A6A8F-32DA-43A9-AE3A-497537179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91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1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23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6676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9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30441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4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882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2526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en" sz="900" b="0" i="0" u="none" strike="noStrike" kern="1200" cap="none" spc="0" normalizeH="0" baseline="0" noProof="0" smtClean="0">
                <a:ln>
                  <a:noFill/>
                </a:ln>
                <a:solidFill>
                  <a:srgbClr val="5FCBEF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" sz="900" b="0" i="0" u="none" strike="noStrike" kern="1200" cap="none" spc="0" normalizeH="0" baseline="0" noProof="0">
              <a:ln>
                <a:noFill/>
              </a:ln>
              <a:solidFill>
                <a:srgbClr val="5FCBEF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623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2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41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2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39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97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1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51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  <p:sldLayoutId id="214748374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7Nn7NZI_LN4?feature=oembed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ddit.com/r/compsci/comments/44syr6/understanding_the_recursive_leap_of_faith/czspoy4/?utm_source=reddit&amp;utm_medium=web2x&amp;context=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CB66A0DD-B9F1-F00C-B353-1BAD1F05E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135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944631-AD41-4F59-DA7C-755D583B2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factorial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factorial of a number is defined as: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!= 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!</m:t>
                              </m:r>
                            </m:e>
                          </m:eqAr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type m:val="noBar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𝑖𝑓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𝑜𝑡h𝑒𝑟𝑤𝑖𝑠𝑒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6A156BF-E0F7-A71A-E9A5-C7189DE942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84" t="-10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7E952D3C-8C6C-8412-14DF-E751B3E4EA67}"/>
              </a:ext>
            </a:extLst>
          </p:cNvPr>
          <p:cNvSpPr txBox="1"/>
          <p:nvPr/>
        </p:nvSpPr>
        <p:spPr>
          <a:xfrm>
            <a:off x="1000542" y="342900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fact(4)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205473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call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45DA8A6B-41DE-FAED-7D3F-4D3190C9A1DD}"/>
              </a:ext>
            </a:extLst>
          </p:cNvPr>
          <p:cNvCxnSpPr/>
          <p:nvPr/>
        </p:nvCxnSpPr>
        <p:spPr>
          <a:xfrm flipV="1">
            <a:off x="6619671" y="487928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0A8DB9E9-70BA-8F9D-7590-22D7B05B46A3}"/>
              </a:ext>
            </a:extLst>
          </p:cNvPr>
          <p:cNvCxnSpPr/>
          <p:nvPr/>
        </p:nvCxnSpPr>
        <p:spPr>
          <a:xfrm flipV="1">
            <a:off x="6619671" y="3748313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F4963FCB-5BA1-0782-BB9C-784B4EF200E4}"/>
              </a:ext>
            </a:extLst>
          </p:cNvPr>
          <p:cNvCxnSpPr/>
          <p:nvPr/>
        </p:nvCxnSpPr>
        <p:spPr>
          <a:xfrm flipV="1">
            <a:off x="6619671" y="261673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9672E6-ED92-A7D2-7988-F857502A08FC}"/>
              </a:ext>
            </a:extLst>
          </p:cNvPr>
          <p:cNvCxnSpPr>
            <a:cxnSpLocks/>
          </p:cNvCxnSpPr>
          <p:nvPr/>
        </p:nvCxnSpPr>
        <p:spPr>
          <a:xfrm flipV="1">
            <a:off x="6433224" y="1381328"/>
            <a:ext cx="0" cy="796721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2A471FA-3D74-01BB-C0D6-A984E9364F29}"/>
              </a:ext>
            </a:extLst>
          </p:cNvPr>
          <p:cNvSpPr/>
          <p:nvPr/>
        </p:nvSpPr>
        <p:spPr>
          <a:xfrm>
            <a:off x="5846322" y="4451269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fact(1)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576C604-6C96-C53D-1649-15DC6681EC22}"/>
              </a:ext>
            </a:extLst>
          </p:cNvPr>
          <p:cNvSpPr/>
          <p:nvPr/>
        </p:nvSpPr>
        <p:spPr>
          <a:xfrm>
            <a:off x="6198140" y="1618223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6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DD75F20-809C-7F78-C699-1FBAD2A5D2FA}"/>
              </a:ext>
            </a:extLst>
          </p:cNvPr>
          <p:cNvSpPr/>
          <p:nvPr/>
        </p:nvSpPr>
        <p:spPr>
          <a:xfrm>
            <a:off x="6395935" y="2749495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1B9F26-4CBC-5BB4-82A6-43191699387F}"/>
              </a:ext>
            </a:extLst>
          </p:cNvPr>
          <p:cNvSpPr/>
          <p:nvPr/>
        </p:nvSpPr>
        <p:spPr>
          <a:xfrm>
            <a:off x="6395935" y="3880768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75C9CE9-F51B-50ED-DB60-C3FA8A18B084}"/>
              </a:ext>
            </a:extLst>
          </p:cNvPr>
          <p:cNvSpPr/>
          <p:nvPr/>
        </p:nvSpPr>
        <p:spPr>
          <a:xfrm>
            <a:off x="6395935" y="5012041"/>
            <a:ext cx="447472" cy="44747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CB0748D-7F13-F879-95F6-61BA3D1C52F2}"/>
              </a:ext>
            </a:extLst>
          </p:cNvPr>
          <p:cNvCxnSpPr>
            <a:cxnSpLocks/>
          </p:cNvCxnSpPr>
          <p:nvPr/>
        </p:nvCxnSpPr>
        <p:spPr>
          <a:xfrm>
            <a:off x="6117075" y="4897796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31E22DCC-BDAD-035D-D994-EA56CACADD12}"/>
              </a:ext>
            </a:extLst>
          </p:cNvPr>
          <p:cNvCxnSpPr>
            <a:cxnSpLocks/>
          </p:cNvCxnSpPr>
          <p:nvPr/>
        </p:nvCxnSpPr>
        <p:spPr>
          <a:xfrm>
            <a:off x="6141393" y="3753958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4DC545-7E1E-20F7-5D06-2A220A1CE53E}"/>
              </a:ext>
            </a:extLst>
          </p:cNvPr>
          <p:cNvCxnSpPr>
            <a:cxnSpLocks/>
          </p:cNvCxnSpPr>
          <p:nvPr/>
        </p:nvCxnSpPr>
        <p:spPr>
          <a:xfrm>
            <a:off x="6141393" y="2626469"/>
            <a:ext cx="0" cy="693527"/>
          </a:xfrm>
          <a:prstGeom prst="straightConnector1">
            <a:avLst/>
          </a:prstGeom>
          <a:ln w="25400">
            <a:solidFill>
              <a:schemeClr val="tx1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3DB0C15-96DC-6AE4-4B1D-D2F57F92B192}"/>
              </a:ext>
            </a:extLst>
          </p:cNvPr>
          <p:cNvSpPr/>
          <p:nvPr/>
        </p:nvSpPr>
        <p:spPr>
          <a:xfrm>
            <a:off x="5846322" y="5582541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fact(0)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E1F95A8-372D-D3E9-9BBC-47210C702934}"/>
              </a:ext>
            </a:extLst>
          </p:cNvPr>
          <p:cNvSpPr/>
          <p:nvPr/>
        </p:nvSpPr>
        <p:spPr>
          <a:xfrm>
            <a:off x="5846322" y="2188723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fact(3)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2940FB8-4B52-6B37-3F9A-CFE69ED40E10}"/>
              </a:ext>
            </a:extLst>
          </p:cNvPr>
          <p:cNvSpPr/>
          <p:nvPr/>
        </p:nvSpPr>
        <p:spPr>
          <a:xfrm>
            <a:off x="5846322" y="3319996"/>
            <a:ext cx="1151109" cy="437745"/>
          </a:xfrm>
          <a:prstGeom prst="roundRect">
            <a:avLst>
              <a:gd name="adj" fmla="val 2777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fact(2)</a:t>
            </a:r>
          </a:p>
        </p:txBody>
      </p:sp>
    </p:spTree>
    <p:extLst>
      <p:ext uri="{BB962C8B-B14F-4D97-AF65-F5344CB8AC3E}">
        <p14:creationId xmlns:p14="http://schemas.microsoft.com/office/powerpoint/2010/main" val="3153899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2" grpId="0" animBg="1"/>
      <p:bldP spid="8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E8486-29CB-493F-F90C-AF0B3D1A2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environment diagrams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F822-F49C-3CB4-CF9D-0016E3BA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47133"/>
            <a:ext cx="5755890" cy="2910867"/>
          </a:xfrm>
        </p:spPr>
        <p:txBody>
          <a:bodyPr>
            <a:normAutofit/>
          </a:bodyPr>
          <a:lstStyle/>
          <a:p>
            <a:r>
              <a:rPr lang="en-US" dirty="0"/>
              <a:t>The same function </a:t>
            </a:r>
            <a:r>
              <a:rPr lang="en-US" i="1" dirty="0"/>
              <a:t>fact</a:t>
            </a:r>
            <a:r>
              <a:rPr lang="en-US" dirty="0"/>
              <a:t> is called multiple times</a:t>
            </a:r>
          </a:p>
          <a:p>
            <a:r>
              <a:rPr lang="en-US" dirty="0"/>
              <a:t>Different frames keep track of the different arguments in each call</a:t>
            </a:r>
          </a:p>
          <a:p>
            <a:r>
              <a:rPr lang="en-US" i="1" dirty="0"/>
              <a:t>n</a:t>
            </a:r>
            <a:r>
              <a:rPr lang="en-US" dirty="0"/>
              <a:t> depends on the current environment</a:t>
            </a:r>
          </a:p>
          <a:p>
            <a:r>
              <a:rPr lang="en-US" dirty="0"/>
              <a:t>Each call to </a:t>
            </a:r>
            <a:r>
              <a:rPr lang="en-US" i="1" dirty="0"/>
              <a:t>fact</a:t>
            </a:r>
            <a:r>
              <a:rPr lang="en-US" dirty="0"/>
              <a:t> solves a simpler problem than the last: smaller </a:t>
            </a:r>
            <a:r>
              <a:rPr lang="en-US" i="1" dirty="0"/>
              <a:t>n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64C42C-AF8B-D58F-B04F-6B1F6984570A}"/>
              </a:ext>
            </a:extLst>
          </p:cNvPr>
          <p:cNvSpPr txBox="1"/>
          <p:nvPr/>
        </p:nvSpPr>
        <p:spPr>
          <a:xfrm>
            <a:off x="1000542" y="1915809"/>
            <a:ext cx="419402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fact(3)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A4D005C6-E187-C8D9-F7A0-419F18A5D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3043" y="1310620"/>
            <a:ext cx="5228833" cy="5547380"/>
          </a:xfrm>
          <a:prstGeom prst="rect">
            <a:avLst/>
          </a:prstGeom>
        </p:spPr>
      </p:pic>
      <p:grpSp>
        <p:nvGrpSpPr>
          <p:cNvPr id="30" name="Group 29">
            <a:extLst>
              <a:ext uri="{FF2B5EF4-FFF2-40B4-BE49-F238E27FC236}">
                <a16:creationId xmlns:a16="http://schemas.microsoft.com/office/drawing/2014/main" id="{9AB5B843-15BC-33D4-3A34-5C9D0D3BF406}"/>
              </a:ext>
            </a:extLst>
          </p:cNvPr>
          <p:cNvGrpSpPr/>
          <p:nvPr/>
        </p:nvGrpSpPr>
        <p:grpSpPr>
          <a:xfrm>
            <a:off x="6806152" y="2373275"/>
            <a:ext cx="2189455" cy="4138017"/>
            <a:chOff x="6806152" y="2373275"/>
            <a:chExt cx="2189455" cy="4138017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F480FF1-1275-24D5-5507-680402AC95E0}"/>
                </a:ext>
              </a:extLst>
            </p:cNvPr>
            <p:cNvSpPr txBox="1"/>
            <p:nvPr/>
          </p:nvSpPr>
          <p:spPr>
            <a:xfrm>
              <a:off x="6806152" y="2373275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FD9BA48-D254-32BA-B799-F69D247719AF}"/>
                </a:ext>
              </a:extLst>
            </p:cNvPr>
            <p:cNvSpPr txBox="1"/>
            <p:nvPr/>
          </p:nvSpPr>
          <p:spPr>
            <a:xfrm>
              <a:off x="6806152" y="3477782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9964734-81E5-341D-9151-7E36E4B25AAE}"/>
                </a:ext>
              </a:extLst>
            </p:cNvPr>
            <p:cNvSpPr txBox="1"/>
            <p:nvPr/>
          </p:nvSpPr>
          <p:spPr>
            <a:xfrm>
              <a:off x="6806152" y="4594903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360840EA-409C-1D02-201D-F900B28823C6}"/>
                </a:ext>
              </a:extLst>
            </p:cNvPr>
            <p:cNvSpPr txBox="1"/>
            <p:nvPr/>
          </p:nvSpPr>
          <p:spPr>
            <a:xfrm>
              <a:off x="6806152" y="5693170"/>
              <a:ext cx="15456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fact[parent=Global]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1DB956C-B78D-41C5-A4A2-9BE6610BD42F}"/>
                </a:ext>
              </a:extLst>
            </p:cNvPr>
            <p:cNvSpPr txBox="1"/>
            <p:nvPr/>
          </p:nvSpPr>
          <p:spPr>
            <a:xfrm>
              <a:off x="8730791" y="2665399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3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6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D4BA70E2-6208-B394-4B6B-9C387A5ED794}"/>
                </a:ext>
              </a:extLst>
            </p:cNvPr>
            <p:cNvSpPr txBox="1"/>
            <p:nvPr/>
          </p:nvSpPr>
          <p:spPr>
            <a:xfrm>
              <a:off x="8712643" y="3775670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AF5209F-2694-608E-88A2-5B112BEA51DA}"/>
                </a:ext>
              </a:extLst>
            </p:cNvPr>
            <p:cNvSpPr txBox="1"/>
            <p:nvPr/>
          </p:nvSpPr>
          <p:spPr>
            <a:xfrm>
              <a:off x="8712643" y="4885941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9EFC581-958C-BE77-F243-A1B1334B34BB}"/>
                </a:ext>
              </a:extLst>
            </p:cNvPr>
            <p:cNvSpPr txBox="1"/>
            <p:nvPr/>
          </p:nvSpPr>
          <p:spPr>
            <a:xfrm>
              <a:off x="8712643" y="5985507"/>
              <a:ext cx="264816" cy="5257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0</a:t>
              </a: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9876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46C86-7436-DB74-ADC1-D88DE36CE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3352-A61C-1EDA-7ACF-1050FADC9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97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9EC411A-B504-938B-3C23-4C8CA7E71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Verifying recursive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2781F9-17B2-880E-BE33-DE3434A2BA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8037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B26A5EF-5ACA-77A7-5C95-C2F6F8051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Falling Dominos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CBC8C86-3AEE-A7A6-0E40-8BC30E349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million dominoes are equally spaced out and we tip the first one, will they all fall?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one domino will fall, if tipped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Assume that any given domino falling over will tip the next one over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dirty="0"/>
              <a:t>Verify that tipping the first domino tips over the next one </a:t>
            </a:r>
          </a:p>
        </p:txBody>
      </p:sp>
      <p:pic>
        <p:nvPicPr>
          <p:cNvPr id="6" name="Online Media 5" title="Cats and Domino">
            <a:hlinkClick r:id="" action="ppaction://media"/>
            <a:extLst>
              <a:ext uri="{FF2B5EF4-FFF2-40B4-BE49-F238E27FC236}">
                <a16:creationId xmlns:a16="http://schemas.microsoft.com/office/drawing/2014/main" id="{C7E35F58-DFB8-BA23-7E61-3E24083A2B4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885596" y="4068910"/>
            <a:ext cx="4277402" cy="241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8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72D1C-419E-B0EB-BB99-2B8DAD798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leap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06B4A-3617-02AD-5280-221C78A19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684725"/>
            <a:ext cx="8596668" cy="2356637"/>
          </a:xfrm>
        </p:spPr>
        <p:txBody>
          <a:bodyPr>
            <a:normAutofit/>
          </a:bodyPr>
          <a:lstStyle/>
          <a:p>
            <a:r>
              <a:rPr lang="en-US" dirty="0"/>
              <a:t>Is </a:t>
            </a:r>
            <a:r>
              <a:rPr lang="en-US" i="1" dirty="0"/>
              <a:t>fact</a:t>
            </a:r>
            <a:r>
              <a:rPr lang="en-US" dirty="0"/>
              <a:t> implemented correctly?</a:t>
            </a:r>
          </a:p>
          <a:p>
            <a:pPr lvl="1"/>
            <a:r>
              <a:rPr lang="en-US" dirty="0"/>
              <a:t>Verify the base case</a:t>
            </a:r>
          </a:p>
          <a:p>
            <a:pPr lvl="1"/>
            <a:r>
              <a:rPr lang="en-US" dirty="0"/>
              <a:t>Treat </a:t>
            </a:r>
            <a:r>
              <a:rPr lang="en-US" i="1" dirty="0"/>
              <a:t>fact</a:t>
            </a:r>
            <a:r>
              <a:rPr lang="en-US" dirty="0"/>
              <a:t> as a functional abstraction!</a:t>
            </a:r>
          </a:p>
          <a:p>
            <a:pPr lvl="1"/>
            <a:r>
              <a:rPr lang="en-US" dirty="0"/>
              <a:t>Assume that </a:t>
            </a:r>
            <a:r>
              <a:rPr lang="en-US" i="1" dirty="0"/>
              <a:t>fact(n-1) </a:t>
            </a:r>
            <a:r>
              <a:rPr lang="en-US" dirty="0"/>
              <a:t>is correct (← the leap!)</a:t>
            </a:r>
          </a:p>
          <a:p>
            <a:pPr lvl="1"/>
            <a:r>
              <a:rPr lang="en-US" dirty="0"/>
              <a:t>Verify that </a:t>
            </a:r>
            <a:r>
              <a:rPr lang="en-US" i="1" dirty="0"/>
              <a:t>fact(n)</a:t>
            </a:r>
            <a:r>
              <a:rPr lang="en-US" dirty="0"/>
              <a:t> is correct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2CFFCF-DEB8-4132-7EF6-AC59508B3932}"/>
              </a:ext>
            </a:extLst>
          </p:cNvPr>
          <p:cNvSpPr txBox="1"/>
          <p:nvPr/>
        </p:nvSpPr>
        <p:spPr>
          <a:xfrm>
            <a:off x="1000542" y="1930400"/>
            <a:ext cx="827346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factorial of N."""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</p:spTree>
    <p:extLst>
      <p:ext uri="{BB962C8B-B14F-4D97-AF65-F5344CB8AC3E}">
        <p14:creationId xmlns:p14="http://schemas.microsoft.com/office/powerpoint/2010/main" val="5817201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2969-840D-6AEC-B4DD-499DE27E7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recursive elf's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4D988-7FEC-B545-0504-EDEA9D13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Imagine we're trying to compute 5!</a:t>
            </a:r>
          </a:p>
          <a:p>
            <a:r>
              <a:rPr lang="en-US" dirty="0"/>
              <a:t>🤔 We ask ourselves, "If I somehow knew how to compute 4!, could I compute 5!?"</a:t>
            </a:r>
          </a:p>
          <a:p>
            <a:r>
              <a:rPr lang="en-US" dirty="0"/>
              <a:t>💡 Yep, 5! = 5 * 4!</a:t>
            </a:r>
          </a:p>
          <a:p>
            <a:r>
              <a:rPr lang="en-US" dirty="0"/>
              <a:t>🧝🏽‍♀️ The fact() function promises, "hey friend, tell you what, while you're working hard on 5!, I'll compute 4! for you, and you can finish it off!"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Credit: </a:t>
            </a:r>
            <a:r>
              <a:rPr lang="en-US" dirty="0" err="1">
                <a:hlinkClick r:id="rId2"/>
              </a:rPr>
              <a:t>FuschiaKnight</a:t>
            </a:r>
            <a:r>
              <a:rPr lang="en-US" dirty="0">
                <a:hlinkClick r:id="rId2"/>
              </a:rPr>
              <a:t>, r/</a:t>
            </a:r>
            <a:r>
              <a:rPr lang="en-US" dirty="0" err="1">
                <a:hlinkClick r:id="rId2"/>
              </a:rPr>
              <a:t>compsci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183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908D5-46EB-B693-EF35-2360B7951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4BC87-4AA6-AD67-C619-55634A998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7786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C7B9555-D760-BF2A-D907-1252A6932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Mutual Recursion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068684-421F-7AA7-EE87-0ECBC0DC8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91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2432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22D4-DF18-6FC5-97D9-B07BC4688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algorithm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8594E-97BE-F0A4-B3C8-A662A7785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verify that a credit card number is valid.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From the rightmost digit, which is the check digit, moving left, double the value of every second digit; if the product of this doubling operation is greater than 9 (e.g., 7 * 2 = 14), then sum the digits of that product (e.g., 14: 1 + 4 = 5)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Take the sum of all the digits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dirty="0" err="1"/>
              <a:t>Luhn</a:t>
            </a:r>
            <a:r>
              <a:rPr lang="en-US" dirty="0"/>
              <a:t> sum of a valid credit card number is a multiple of 10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9E1E08B-E749-868D-8FDC-8D55744C6B68}"/>
              </a:ext>
            </a:extLst>
          </p:cNvPr>
          <p:cNvGraphicFramePr>
            <a:graphicFrameLocks noGrp="1"/>
          </p:cNvGraphicFramePr>
          <p:nvPr/>
        </p:nvGraphicFramePr>
        <p:xfrm>
          <a:off x="677334" y="4224030"/>
          <a:ext cx="8138160" cy="914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7360">
                  <a:extLst>
                    <a:ext uri="{9D8B030D-6E8A-4147-A177-3AD203B41FA5}">
                      <a16:colId xmlns:a16="http://schemas.microsoft.com/office/drawing/2014/main" val="236086515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2366596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544237366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98859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15385471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63804925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180218599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230287632"/>
                    </a:ext>
                  </a:extLst>
                </a:gridCol>
              </a:tblGrid>
              <a:tr h="377153">
                <a:tc>
                  <a:txBody>
                    <a:bodyPr/>
                    <a:lstStyle/>
                    <a:p>
                      <a:r>
                        <a:rPr lang="en-US" sz="2400" b="1" dirty="0"/>
                        <a:t>Original</a:t>
                      </a: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9873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Processed</a:t>
                      </a: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28807612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1954C8F9-2A8B-FAC7-527C-EBC8705F0D23}"/>
              </a:ext>
            </a:extLst>
          </p:cNvPr>
          <p:cNvSpPr txBox="1"/>
          <p:nvPr/>
        </p:nvSpPr>
        <p:spPr>
          <a:xfrm>
            <a:off x="2725839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EA9591-C819-9D7B-8F6D-D92593630688}"/>
              </a:ext>
            </a:extLst>
          </p:cNvPr>
          <p:cNvSpPr txBox="1"/>
          <p:nvPr/>
        </p:nvSpPr>
        <p:spPr>
          <a:xfrm>
            <a:off x="3641377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D8481F-581D-415E-3DF9-09A9D9A7E796}"/>
              </a:ext>
            </a:extLst>
          </p:cNvPr>
          <p:cNvSpPr txBox="1"/>
          <p:nvPr/>
        </p:nvSpPr>
        <p:spPr>
          <a:xfrm>
            <a:off x="4270443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1+6=7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DA05E-966E-A5C8-5878-15CDA1EA1EA5}"/>
              </a:ext>
            </a:extLst>
          </p:cNvPr>
          <p:cNvSpPr txBox="1"/>
          <p:nvPr/>
        </p:nvSpPr>
        <p:spPr>
          <a:xfrm>
            <a:off x="5472453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9ACF097-15F4-EC62-D60E-CE03F1AA34CA}"/>
              </a:ext>
            </a:extLst>
          </p:cNvPr>
          <p:cNvSpPr txBox="1"/>
          <p:nvPr/>
        </p:nvSpPr>
        <p:spPr>
          <a:xfrm>
            <a:off x="638799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7077BA0-CEF9-D4D1-8B17-FBE6CFBCF2C9}"/>
              </a:ext>
            </a:extLst>
          </p:cNvPr>
          <p:cNvSpPr txBox="1"/>
          <p:nvPr/>
        </p:nvSpPr>
        <p:spPr>
          <a:xfrm>
            <a:off x="7303531" y="4735050"/>
            <a:ext cx="306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32AF4F-4E9B-87ED-9588-D3E4021611F4}"/>
              </a:ext>
            </a:extLst>
          </p:cNvPr>
          <p:cNvSpPr txBox="1"/>
          <p:nvPr/>
        </p:nvSpPr>
        <p:spPr>
          <a:xfrm>
            <a:off x="8043639" y="4735050"/>
            <a:ext cx="829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=30</a:t>
            </a:r>
          </a:p>
        </p:txBody>
      </p:sp>
    </p:spTree>
    <p:extLst>
      <p:ext uri="{BB962C8B-B14F-4D97-AF65-F5344CB8AC3E}">
        <p14:creationId xmlns:p14="http://schemas.microsoft.com/office/powerpoint/2010/main" val="165230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1989-12A5-6FD9-7413-334646EE6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Calculating the </a:t>
            </a:r>
            <a:r>
              <a:rPr lang="en-US" dirty="0" err="1"/>
              <a:t>Luhn</a:t>
            </a:r>
            <a:r>
              <a:rPr lang="en-US" dirty="0"/>
              <a:t> sum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E95A7-9BAD-66EB-B68A-11BE7E2E4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start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839B44-E1C9-B816-CED7-1944F4F01EC7}"/>
              </a:ext>
            </a:extLst>
          </p:cNvPr>
          <p:cNvSpPr txBox="1"/>
          <p:nvPr/>
        </p:nvSpPr>
        <p:spPr>
          <a:xfrm>
            <a:off x="1000542" y="2326326"/>
            <a:ext cx="8273460" cy="443198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sum for the positive number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(32)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8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(5105105105105100)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882870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ECF5D-CC7C-3277-760B-BA66FBF3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Luhn</a:t>
            </a:r>
            <a:r>
              <a:rPr lang="en-US" dirty="0"/>
              <a:t> sum with mutual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C69-DDE3-C9FF-1ED8-F0CD3DBE0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8626F-30C8-E950-8255-E1432549A9F9}"/>
              </a:ext>
            </a:extLst>
          </p:cNvPr>
          <p:cNvSpPr txBox="1"/>
          <p:nvPr/>
        </p:nvSpPr>
        <p:spPr>
          <a:xfrm>
            <a:off x="1000542" y="1930400"/>
            <a:ext cx="8273460" cy="403187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last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luhn_sum_double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(last * 2)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luhn_digit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luhn_sum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293152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5D7DB-088F-8E8A-0FFC-D8E082A14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CC42B-59A5-E6E1-BFB7-C80FA464B6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4292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FB8D62-43F8-1837-733D-7CA11F0E6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and Iteration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3EB7A5-36A7-5574-1321-541589932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911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7B90D9-BCDA-3597-BE34-27ACB5B50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vs. iteration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0107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!= </m:t>
                                </m:r>
                                <m:d>
                                  <m:dPr>
                                    <m:begChr m:val="{"/>
                                    <m:endChr m:val="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eqArr>
                                      <m:eqArrPr>
                                        <m:ctrlPr>
                                          <a:rPr lang="en-US" sz="20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  <m:e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𝑛</m:t>
                                        </m:r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∙</m:t>
                                        </m:r>
                                        <m:d>
                                          <m:dPr>
                                            <m:ctrlPr>
                                              <a:rPr lang="en-US" sz="2000" b="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𝑛</m:t>
                                            </m:r>
                                            <m:r>
                                              <a:rPr lang="en-US" sz="2000" b="0" smtClean="0">
                                                <a:latin typeface="Cambria Math" panose="02040503050406030204" pitchFamily="18" charset="0"/>
                                              </a:rPr>
                                              <m:t>−1</m:t>
                                            </m:r>
                                          </m:e>
                                        </m:d>
                                        <m:r>
                                          <a:rPr lang="en-US" sz="2000" b="0" smtClean="0">
                                            <a:latin typeface="Cambria Math" panose="02040503050406030204" pitchFamily="18" charset="0"/>
                                          </a:rPr>
                                          <m:t>!</m:t>
                                        </m:r>
                                      </m:e>
                                    </m:eqArr>
                                  </m:e>
                                </m:d>
                                <m:r>
                                  <a:rPr lang="en-US" sz="2000" b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f>
                                  <m:fPr>
                                    <m:type m:val="noBar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𝑖𝑓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=0</m:t>
                                    </m:r>
                                  </m:num>
                                  <m:den>
                                    <m:r>
                                      <a:rPr lang="en-US" sz="2000" b="0" smtClean="0">
                                        <a:latin typeface="Cambria Math" panose="02040503050406030204" pitchFamily="18" charset="0"/>
                                      </a:rPr>
                                      <m:t>𝑜𝑡h𝑒𝑟𝑤𝑖𝑠𝑒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en-US" sz="20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  <m:t>!=</m:t>
                                </m:r>
                                <m:nary>
                                  <m:naryPr>
                                    <m:chr m:val="∏"/>
                                    <m:ctrl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23"/>
                                      </m:rP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sup>
                                  <m:e>
                                    <m:r>
                                      <a:rPr lang="en-US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e>
                                </m:nary>
                              </m:oMath>
                            </m:oMathPara>
                          </a14:m>
                          <a:endParaRPr lang="en-US" sz="2400" dirty="0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8" name="Table 8">
                <a:extLst>
                  <a:ext uri="{FF2B5EF4-FFF2-40B4-BE49-F238E27FC236}">
                    <a16:creationId xmlns:a16="http://schemas.microsoft.com/office/drawing/2014/main" id="{FD060E67-7CB1-D4B5-BE22-DA91384775C9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168065782"/>
                  </p:ext>
                </p:extLst>
              </p:nvPr>
            </p:nvGraphicFramePr>
            <p:xfrm>
              <a:off x="677863" y="1930400"/>
              <a:ext cx="8828758" cy="438912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1848521">
                      <a:extLst>
                        <a:ext uri="{9D8B030D-6E8A-4147-A177-3AD203B41FA5}">
                          <a16:colId xmlns:a16="http://schemas.microsoft.com/office/drawing/2014/main" val="1014844991"/>
                        </a:ext>
                      </a:extLst>
                    </a:gridCol>
                    <a:gridCol w="4114800">
                      <a:extLst>
                        <a:ext uri="{9D8B030D-6E8A-4147-A177-3AD203B41FA5}">
                          <a16:colId xmlns:a16="http://schemas.microsoft.com/office/drawing/2014/main" val="3201047196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463340662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recursion: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Using iteration:</a:t>
                          </a:r>
                        </a:p>
                      </a:txBody>
                      <a:tcPr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965288357"/>
                      </a:ext>
                    </a:extLst>
                  </a:tr>
                  <a:tr h="219456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157844099"/>
                      </a:ext>
                    </a:extLst>
                  </a:tr>
                  <a:tr h="118872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Math: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44822" t="-227179" r="-69822" b="-5384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8298" t="-227179" r="-426" b="-5384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5629038"/>
                      </a:ext>
                    </a:extLst>
                  </a:tr>
                  <a:tr h="548640">
                    <a:tc>
                      <a:txBody>
                        <a:bodyPr/>
                        <a:lstStyle/>
                        <a:p>
                          <a:r>
                            <a:rPr lang="en-US" sz="2400" b="1" dirty="0"/>
                            <a:t>Names: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/>
                            <a:t>fact, n, total, k</a:t>
                          </a:r>
                        </a:p>
                      </a:txBody>
                      <a:tcPr anchor="ctr">
                        <a:lnT w="1905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val="172868574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618431DB-0CA2-63C7-1B48-1F92F4521105}"/>
              </a:ext>
            </a:extLst>
          </p:cNvPr>
          <p:cNvSpPr txBox="1"/>
          <p:nvPr/>
        </p:nvSpPr>
        <p:spPr>
          <a:xfrm>
            <a:off x="2226027" y="2647632"/>
            <a:ext cx="4194028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* fact(n-1)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77B5D8-8278-B713-276F-8CD0D3223B8E}"/>
              </a:ext>
            </a:extLst>
          </p:cNvPr>
          <p:cNvSpPr txBox="1"/>
          <p:nvPr/>
        </p:nvSpPr>
        <p:spPr>
          <a:xfrm>
            <a:off x="6759756" y="2647632"/>
            <a:ext cx="2514246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fact(n):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total 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total *=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n -=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return total</a:t>
            </a:r>
          </a:p>
        </p:txBody>
      </p:sp>
    </p:spTree>
    <p:extLst>
      <p:ext uri="{BB962C8B-B14F-4D97-AF65-F5344CB8AC3E}">
        <p14:creationId xmlns:p14="http://schemas.microsoft.com/office/powerpoint/2010/main" val="3602885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2F9FF-422C-974B-0F3D-7F24713D9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recursion to iteration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6FAF91-4B9F-9443-185A-9D8D9C6B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be tricky: Iteration is a special case of recursion.</a:t>
            </a:r>
          </a:p>
          <a:p>
            <a:r>
              <a:rPr lang="en-US" dirty="0"/>
              <a:t>Figure out what state must be maintained by the iterative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01EE82-E495-E79E-203F-47E604A034FF}"/>
              </a:ext>
            </a:extLst>
          </p:cNvPr>
          <p:cNvSpPr txBox="1"/>
          <p:nvPr/>
        </p:nvSpPr>
        <p:spPr>
          <a:xfrm>
            <a:off x="1000542" y="2788239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89193B-5A47-636E-B536-BF35B1C179BD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9D2FFAF-49AC-301B-7ECF-666AA54A4AAB}"/>
              </a:ext>
            </a:extLst>
          </p:cNvPr>
          <p:cNvSpPr/>
          <p:nvPr/>
        </p:nvSpPr>
        <p:spPr>
          <a:xfrm>
            <a:off x="2384980" y="4292691"/>
            <a:ext cx="3863419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7465A538-FBC4-637F-2358-6E5F34643AE8}"/>
              </a:ext>
            </a:extLst>
          </p:cNvPr>
          <p:cNvSpPr/>
          <p:nvPr/>
        </p:nvSpPr>
        <p:spPr>
          <a:xfrm>
            <a:off x="3781424" y="4292691"/>
            <a:ext cx="1447801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E83C3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2DC47D2-3C89-3F7C-DA73-7D3AE63C714B}"/>
              </a:ext>
            </a:extLst>
          </p:cNvPr>
          <p:cNvSpPr/>
          <p:nvPr/>
        </p:nvSpPr>
        <p:spPr>
          <a:xfrm>
            <a:off x="2027252" y="5767043"/>
            <a:ext cx="14779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5EE007B-D354-B594-FE4B-D680486B6427}"/>
              </a:ext>
            </a:extLst>
          </p:cNvPr>
          <p:cNvSpPr/>
          <p:nvPr/>
        </p:nvSpPr>
        <p:spPr>
          <a:xfrm>
            <a:off x="2027252" y="6019229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7319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D6DCA-A208-B1D6-593F-CDD9A609B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iteration to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601F07-4D07-B7F3-75B4-DA5B9A6633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formulaic: Iteration is a special case of recursion.</a:t>
            </a:r>
          </a:p>
          <a:p>
            <a:r>
              <a:rPr lang="en-US" dirty="0"/>
              <a:t>The state of an iteration can be passed as arguments.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A52842-E581-121E-B965-0A5F95F1AB9E}"/>
              </a:ext>
            </a:extLst>
          </p:cNvPr>
          <p:cNvSpPr txBox="1"/>
          <p:nvPr/>
        </p:nvSpPr>
        <p:spPr>
          <a:xfrm>
            <a:off x="1000542" y="2740811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while n &gt;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n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+= last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F1270B-548C-D794-A45A-8188CCA5013F}"/>
              </a:ext>
            </a:extLst>
          </p:cNvPr>
          <p:cNvSpPr txBox="1"/>
          <p:nvPr/>
        </p:nvSpPr>
        <p:spPr>
          <a:xfrm>
            <a:off x="1000542" y="4750586"/>
            <a:ext cx="827346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, </a:t>
            </a:r>
            <a:r>
              <a:rPr kumimoji="0" lang="en-US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digit_sum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+ last)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A5AF985-401A-85C5-560B-4F04E8AD60CB}"/>
              </a:ext>
            </a:extLst>
          </p:cNvPr>
          <p:cNvSpPr/>
          <p:nvPr/>
        </p:nvSpPr>
        <p:spPr>
          <a:xfrm>
            <a:off x="2036777" y="3985882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42277138-9A8A-48F1-93A8-0A0E6BD45E6B}"/>
              </a:ext>
            </a:extLst>
          </p:cNvPr>
          <p:cNvSpPr/>
          <p:nvPr/>
        </p:nvSpPr>
        <p:spPr>
          <a:xfrm>
            <a:off x="2036777" y="3743947"/>
            <a:ext cx="2163748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2C8DA11-CDCB-BA02-53D3-08F393459DF8}"/>
              </a:ext>
            </a:extLst>
          </p:cNvPr>
          <p:cNvSpPr/>
          <p:nvPr/>
        </p:nvSpPr>
        <p:spPr>
          <a:xfrm>
            <a:off x="4200525" y="6235256"/>
            <a:ext cx="1581150" cy="274320"/>
          </a:xfrm>
          <a:prstGeom prst="roundRect">
            <a:avLst>
              <a:gd name="adj" fmla="val 16667"/>
            </a:avLst>
          </a:prstGeom>
          <a:noFill/>
          <a:ln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9980B3E-B8B2-1361-86BC-875ED2EF677B}"/>
              </a:ext>
            </a:extLst>
          </p:cNvPr>
          <p:cNvSpPr/>
          <p:nvPr/>
        </p:nvSpPr>
        <p:spPr>
          <a:xfrm>
            <a:off x="5942027" y="6248400"/>
            <a:ext cx="2020873" cy="274320"/>
          </a:xfrm>
          <a:prstGeom prst="roundRect">
            <a:avLst>
              <a:gd name="adj" fmla="val 16667"/>
            </a:avLst>
          </a:prstGeom>
          <a:noFill/>
          <a:ln>
            <a:solidFill>
              <a:srgbClr val="7030A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3330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559C1-63FC-3B7C-53A0-4F8C9AEBA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926885-4C6D-067B-21E9-B24931D1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function is recursive if the body of that function calls itself, either directly or indirectly.</a:t>
            </a:r>
          </a:p>
          <a:p>
            <a:r>
              <a:rPr lang="en-US" dirty="0"/>
              <a:t>Recursive functions often operate on increasingly smaller instances of a problem.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                                 Circle Limit, by M.C. Escher</a:t>
            </a:r>
          </a:p>
        </p:txBody>
      </p:sp>
      <p:pic>
        <p:nvPicPr>
          <p:cNvPr id="5" name="Picture 4" descr="A circular pattern of colorful fish&#10;&#10;Description automatically generated">
            <a:extLst>
              <a:ext uri="{FF2B5EF4-FFF2-40B4-BE49-F238E27FC236}">
                <a16:creationId xmlns:a16="http://schemas.microsoft.com/office/drawing/2014/main" id="{BB245EB2-6D74-F417-EBE8-2AE6C071A6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92594"/>
            <a:ext cx="3009900" cy="300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7989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"""Returns the sum of the numbers in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([6, 24, 1984])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2014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([-32, 0, 32])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== []: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[0]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nums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sum = 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for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in range(1, n+1):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sum +=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i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urier New" panose="02070309020205020404" pitchFamily="49" charset="0"/>
              <a:ea typeface="+mn-ea"/>
              <a:cs typeface="Courier New" panose="02070309020205020404" pitchFamily="49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"""Returns the sum of positive numbers from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up to n (inclusive).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(5)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15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== 1: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1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 +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sum_up_to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5E67A1-3571-FE4B-6B36-F04659DA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D5214-AE53-0BE8-A741-62740249D8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wanted to find out the sum of the digits in a number?</a:t>
            </a:r>
          </a:p>
          <a:p>
            <a:r>
              <a:rPr lang="en-US" dirty="0"/>
              <a:t>i.e. the sum of the digits in the number 2023?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000" dirty="0"/>
              <a:t>2 + 0 + 2 + 3 = 7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How would we go about doing that using recursion?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999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8A0D-9180-BD94-93E5-FAD53241E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problems within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9A606-C550-CCE9-D69C-2D2C5F75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the digits of 6 is simply 6.</a:t>
            </a:r>
          </a:p>
          <a:p>
            <a:r>
              <a:rPr lang="en-US" dirty="0"/>
              <a:t>Generally: the sum of any one-digit, non-negative number is that number.</a:t>
            </a:r>
          </a:p>
          <a:p>
            <a:r>
              <a:rPr lang="en-US" dirty="0"/>
              <a:t>The sum of the digits of 2023 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Generally: the sum of a number is the sum of the first digits  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// 10</a:t>
            </a:r>
            <a:r>
              <a:rPr lang="en-US" dirty="0"/>
              <a:t>), plus the last digit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 % 10</a:t>
            </a:r>
            <a:r>
              <a:rPr lang="en-US" dirty="0"/>
              <a:t>).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ABBBC97-9C10-056A-9B0A-CEA0B10584AB}"/>
              </a:ext>
            </a:extLst>
          </p:cNvPr>
          <p:cNvGrpSpPr/>
          <p:nvPr/>
        </p:nvGrpSpPr>
        <p:grpSpPr>
          <a:xfrm>
            <a:off x="1432875" y="3591613"/>
            <a:ext cx="3364062" cy="1157402"/>
            <a:chOff x="8559539" y="772998"/>
            <a:chExt cx="3364062" cy="115740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5A0D895F-5BE8-F2F1-1E96-9D36BF9DC429}"/>
                </a:ext>
              </a:extLst>
            </p:cNvPr>
            <p:cNvSpPr txBox="1"/>
            <p:nvPr/>
          </p:nvSpPr>
          <p:spPr>
            <a:xfrm>
              <a:off x="9587060" y="772998"/>
              <a:ext cx="108555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2  0  2  3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36D9E22-158A-2114-BBFD-8AEC489D6340}"/>
                </a:ext>
              </a:extLst>
            </p:cNvPr>
            <p:cNvSpPr txBox="1"/>
            <p:nvPr/>
          </p:nvSpPr>
          <p:spPr>
            <a:xfrm>
              <a:off x="8559539" y="1561068"/>
              <a:ext cx="33640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/>
                  <a:ea typeface="+mn-ea"/>
                  <a:cs typeface="+mn-cs"/>
                </a:rPr>
                <a:t>Sum of these digits + This digit</a:t>
              </a: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E865581A-6862-A3F1-530D-2FEB390A819A}"/>
                </a:ext>
              </a:extLst>
            </p:cNvPr>
            <p:cNvSpPr/>
            <p:nvPr/>
          </p:nvSpPr>
          <p:spPr>
            <a:xfrm>
              <a:off x="9587060" y="772998"/>
              <a:ext cx="782425" cy="369332"/>
            </a:xfrm>
            <a:prstGeom prst="roundRect">
              <a:avLst>
                <a:gd name="adj" fmla="val 26877"/>
              </a:avLst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endParaRP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C56951CC-D8BA-6377-2ADE-C9735F6A93D0}"/>
                </a:ext>
              </a:extLst>
            </p:cNvPr>
            <p:cNvCxnSpPr>
              <a:endCxn id="7" idx="2"/>
            </p:cNvCxnSpPr>
            <p:nvPr/>
          </p:nvCxnSpPr>
          <p:spPr>
            <a:xfrm flipV="1">
              <a:off x="9417377" y="1142330"/>
              <a:ext cx="560896" cy="41873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A799C898-6586-572C-E6CE-85831D924FCB}"/>
                </a:ext>
              </a:extLst>
            </p:cNvPr>
            <p:cNvCxnSpPr/>
            <p:nvPr/>
          </p:nvCxnSpPr>
          <p:spPr>
            <a:xfrm flipH="1" flipV="1">
              <a:off x="10539168" y="1142329"/>
              <a:ext cx="707009" cy="41873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25879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C631-2587-9BD7-C1E7-8EE108652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Summing digits without a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EA76A3-C13D-7114-0B26-A90BC3B15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0B63FB-FCE3-4634-AF3F-CE84F90748C2}"/>
              </a:ext>
            </a:extLst>
          </p:cNvPr>
          <p:cNvSpPr txBox="1"/>
          <p:nvPr/>
        </p:nvSpPr>
        <p:spPr>
          <a:xfrm>
            <a:off x="1000542" y="1930400"/>
            <a:ext cx="8273460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"""Return the sum of the digits of positive integer n.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(6)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6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&gt;&gt;&gt;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(2023)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7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"""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</p:spTree>
    <p:extLst>
      <p:ext uri="{BB962C8B-B14F-4D97-AF65-F5344CB8AC3E}">
        <p14:creationId xmlns:p14="http://schemas.microsoft.com/office/powerpoint/2010/main" val="4230367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042FC-429B-0FE0-E5F0-C43085216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Anatomy of a recursive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A05EB-1C5A-60FB-8305-0E0DDAC84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Base case</a:t>
            </a:r>
            <a:r>
              <a:rPr lang="en-US" dirty="0"/>
              <a:t>: Evaluated without a recursive call (the smallest subproblem).</a:t>
            </a:r>
          </a:p>
          <a:p>
            <a:r>
              <a:rPr lang="en-US" b="1" dirty="0"/>
              <a:t>Recursive case</a:t>
            </a:r>
            <a:r>
              <a:rPr lang="en-US" dirty="0"/>
              <a:t>: Evaluated with a recursive call (breaking down the problem further)</a:t>
            </a:r>
          </a:p>
          <a:p>
            <a:r>
              <a:rPr lang="en-US" b="1" dirty="0"/>
              <a:t>Conditional statement </a:t>
            </a:r>
            <a:r>
              <a:rPr lang="en-US" dirty="0"/>
              <a:t>to decide if it's a base case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47BA65-DC37-B745-7E27-CFF7BF29054D}"/>
              </a:ext>
            </a:extLst>
          </p:cNvPr>
          <p:cNvSpPr txBox="1"/>
          <p:nvPr/>
        </p:nvSpPr>
        <p:spPr>
          <a:xfrm>
            <a:off x="1000542" y="3821252"/>
            <a:ext cx="8273460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def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(n):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if n &lt; 10: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else: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= n //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last = n %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        return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sum_digits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(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all_but_last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) + last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6AACF4-4D05-23FE-CC8E-2A5D1020BF7F}"/>
              </a:ext>
            </a:extLst>
          </p:cNvPr>
          <p:cNvSpPr/>
          <p:nvPr/>
        </p:nvSpPr>
        <p:spPr>
          <a:xfrm>
            <a:off x="1555423" y="4147795"/>
            <a:ext cx="1951348" cy="51847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FB582-EB64-0355-AD66-7E4F32AA2C89}"/>
              </a:ext>
            </a:extLst>
          </p:cNvPr>
          <p:cNvSpPr/>
          <p:nvPr/>
        </p:nvSpPr>
        <p:spPr>
          <a:xfrm>
            <a:off x="1555423" y="4703241"/>
            <a:ext cx="5891752" cy="114933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3E5768-425A-9E63-99FD-686FDA4E0433}"/>
              </a:ext>
            </a:extLst>
          </p:cNvPr>
          <p:cNvSpPr txBox="1"/>
          <p:nvPr/>
        </p:nvSpPr>
        <p:spPr>
          <a:xfrm>
            <a:off x="4061652" y="4222365"/>
            <a:ext cx="12041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Base Case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0BC2C8-C7AA-2832-2A26-72A24C1AF7D0}"/>
              </a:ext>
            </a:extLst>
          </p:cNvPr>
          <p:cNvSpPr txBox="1"/>
          <p:nvPr/>
        </p:nvSpPr>
        <p:spPr>
          <a:xfrm>
            <a:off x="7447175" y="4037699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Recursive Case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5E82D40-B7AA-AFBD-8CED-82E86D158F01}"/>
              </a:ext>
            </a:extLst>
          </p:cNvPr>
          <p:cNvCxnSpPr>
            <a:stCxn id="7" idx="1"/>
            <a:endCxn id="5" idx="3"/>
          </p:cNvCxnSpPr>
          <p:nvPr/>
        </p:nvCxnSpPr>
        <p:spPr>
          <a:xfrm flipH="1">
            <a:off x="3506771" y="4407031"/>
            <a:ext cx="554881" cy="1"/>
          </a:xfrm>
          <a:prstGeom prst="straightConnector1">
            <a:avLst/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EC46A5C5-E67E-4C6F-022B-48D3F3A656CB}"/>
              </a:ext>
            </a:extLst>
          </p:cNvPr>
          <p:cNvCxnSpPr>
            <a:cxnSpLocks/>
            <a:stCxn id="8" idx="2"/>
            <a:endCxn id="6" idx="3"/>
          </p:cNvCxnSpPr>
          <p:nvPr/>
        </p:nvCxnSpPr>
        <p:spPr>
          <a:xfrm flipH="1">
            <a:off x="7447175" y="4407031"/>
            <a:ext cx="857094" cy="870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4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F4C6B-EF18-08F4-6D53-7D2858285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9F9FA-01BF-F3B5-57E2-36C35DD53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50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1D532-89DA-0C94-318F-EE5C1C078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recursion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EB560-0031-C8D9-0C3E-B6F8750E32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0507"/>
      </p:ext>
    </p:extLst>
  </p:cSld>
  <p:clrMapOvr>
    <a:masterClrMapping/>
  </p:clrMapOvr>
</p:sld>
</file>

<file path=ppt/theme/theme1.xml><?xml version="1.0" encoding="utf-8"?>
<a:theme xmlns:a="http://schemas.openxmlformats.org/drawingml/2006/main" name="3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117</TotalTime>
  <Words>1925</Words>
  <Application>Microsoft Office PowerPoint</Application>
  <PresentationFormat>Widescreen</PresentationFormat>
  <Paragraphs>328</Paragraphs>
  <Slides>34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Aptos</vt:lpstr>
      <vt:lpstr>Arial</vt:lpstr>
      <vt:lpstr>Cambria Math</vt:lpstr>
      <vt:lpstr>Courier New</vt:lpstr>
      <vt:lpstr>Trebuchet MS</vt:lpstr>
      <vt:lpstr>Wingdings 3</vt:lpstr>
      <vt:lpstr>3_Facet</vt:lpstr>
      <vt:lpstr>PowerPoint Presentation</vt:lpstr>
      <vt:lpstr>Recursion</vt:lpstr>
      <vt:lpstr>Recursive functions</vt:lpstr>
      <vt:lpstr>Summing Digits</vt:lpstr>
      <vt:lpstr>The problems within the problem</vt:lpstr>
      <vt:lpstr>Summing digits without a loop</vt:lpstr>
      <vt:lpstr>Anatomy of a recursive function</vt:lpstr>
      <vt:lpstr>PowerPoint Presentation</vt:lpstr>
      <vt:lpstr>Visualizing recursion</vt:lpstr>
      <vt:lpstr>Recursive factorial</vt:lpstr>
      <vt:lpstr>Recursive call visualization</vt:lpstr>
      <vt:lpstr>Recursion in environment diagrams</vt:lpstr>
      <vt:lpstr>PowerPoint Presentation</vt:lpstr>
      <vt:lpstr>Verifying recursive functions</vt:lpstr>
      <vt:lpstr>Falling Dominos</vt:lpstr>
      <vt:lpstr>The recursive leap of faith</vt:lpstr>
      <vt:lpstr>The recursive elf's promise</vt:lpstr>
      <vt:lpstr>PowerPoint Presentation</vt:lpstr>
      <vt:lpstr>Mutual Recursion</vt:lpstr>
      <vt:lpstr>The Luhn algorithm</vt:lpstr>
      <vt:lpstr>Calculating the Luhn sum</vt:lpstr>
      <vt:lpstr>Luhn sum with mutual recursion</vt:lpstr>
      <vt:lpstr>PowerPoint Presentation</vt:lpstr>
      <vt:lpstr>Recursion and Iteration</vt:lpstr>
      <vt:lpstr>Recursion vs. iteration</vt:lpstr>
      <vt:lpstr>Converting recursion to iteration</vt:lpstr>
      <vt:lpstr>Converting iteration to recursion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 Stephens</dc:creator>
  <cp:lastModifiedBy>Tom Stephens</cp:lastModifiedBy>
  <cp:revision>17</cp:revision>
  <dcterms:created xsi:type="dcterms:W3CDTF">2024-12-10T20:52:29Z</dcterms:created>
  <dcterms:modified xsi:type="dcterms:W3CDTF">2025-05-27T16:53:19Z</dcterms:modified>
</cp:coreProperties>
</file>