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46" r:id="rId2"/>
  </p:sldMasterIdLst>
  <p:notesMasterIdLst>
    <p:notesMasterId r:id="rId65"/>
  </p:notesMasterIdLst>
  <p:sldIdLst>
    <p:sldId id="277" r:id="rId3"/>
    <p:sldId id="3633" r:id="rId4"/>
    <p:sldId id="1271" r:id="rId5"/>
    <p:sldId id="1272" r:id="rId6"/>
    <p:sldId id="1273" r:id="rId7"/>
    <p:sldId id="1274" r:id="rId8"/>
    <p:sldId id="1275" r:id="rId9"/>
    <p:sldId id="1276" r:id="rId10"/>
    <p:sldId id="1277" r:id="rId11"/>
    <p:sldId id="1278" r:id="rId12"/>
    <p:sldId id="1279" r:id="rId13"/>
    <p:sldId id="1280" r:id="rId14"/>
    <p:sldId id="1281" r:id="rId15"/>
    <p:sldId id="1282" r:id="rId16"/>
    <p:sldId id="1283" r:id="rId17"/>
    <p:sldId id="1284" r:id="rId18"/>
    <p:sldId id="1285" r:id="rId19"/>
    <p:sldId id="1286" r:id="rId20"/>
    <p:sldId id="1287" r:id="rId21"/>
    <p:sldId id="1288" r:id="rId22"/>
    <p:sldId id="1289" r:id="rId23"/>
    <p:sldId id="3606" r:id="rId24"/>
    <p:sldId id="3607" r:id="rId25"/>
    <p:sldId id="3608" r:id="rId26"/>
    <p:sldId id="3609" r:id="rId27"/>
    <p:sldId id="2405" r:id="rId28"/>
    <p:sldId id="2404" r:id="rId29"/>
    <p:sldId id="3599" r:id="rId30"/>
    <p:sldId id="3600" r:id="rId31"/>
    <p:sldId id="2408" r:id="rId32"/>
    <p:sldId id="2409" r:id="rId33"/>
    <p:sldId id="2410" r:id="rId34"/>
    <p:sldId id="2411" r:id="rId35"/>
    <p:sldId id="2412" r:id="rId36"/>
    <p:sldId id="2413" r:id="rId37"/>
    <p:sldId id="2414" r:id="rId38"/>
    <p:sldId id="2415" r:id="rId39"/>
    <p:sldId id="2416" r:id="rId40"/>
    <p:sldId id="2417" r:id="rId41"/>
    <p:sldId id="2418" r:id="rId42"/>
    <p:sldId id="2419" r:id="rId43"/>
    <p:sldId id="3632" r:id="rId44"/>
    <p:sldId id="3611" r:id="rId45"/>
    <p:sldId id="3612" r:id="rId46"/>
    <p:sldId id="3613" r:id="rId47"/>
    <p:sldId id="3614" r:id="rId48"/>
    <p:sldId id="3615" r:id="rId49"/>
    <p:sldId id="3616" r:id="rId50"/>
    <p:sldId id="3617" r:id="rId51"/>
    <p:sldId id="3618" r:id="rId52"/>
    <p:sldId id="3619" r:id="rId53"/>
    <p:sldId id="3620" r:id="rId54"/>
    <p:sldId id="3621" r:id="rId55"/>
    <p:sldId id="3622" r:id="rId56"/>
    <p:sldId id="3623" r:id="rId57"/>
    <p:sldId id="3624" r:id="rId58"/>
    <p:sldId id="3625" r:id="rId59"/>
    <p:sldId id="3626" r:id="rId60"/>
    <p:sldId id="3627" r:id="rId61"/>
    <p:sldId id="3628" r:id="rId62"/>
    <p:sldId id="3629" r:id="rId63"/>
    <p:sldId id="3630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3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2BA05-2227-48BF-B622-AD7FC8DB5DC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A6A8F-32DA-43A9-AE3A-49753717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1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in number theory and material distribution.  How many ways can we divide up the number n with a maximum of m items in a group?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E4E98-D0A0-476F-839B-8CA63B0482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1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the code for this back in</a:t>
            </a:r>
          </a:p>
          <a:p>
            <a:r>
              <a:rPr lang="en-US"/>
              <a:t>add more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E4E98-D0A0-476F-839B-8CA63B0482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0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2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2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6676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9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044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8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2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236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43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5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5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99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28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69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13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92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3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96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73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0186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2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0001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88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63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1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4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2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9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9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9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5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1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45qQFiPFyE?feature=oembed" TargetMode="External"/><Relationship Id="rId4" Type="http://schemas.openxmlformats.org/officeDocument/2006/relationships/hyperlink" Target="https://replit.com/@PamelaFox2/SierpinskiCurve#main.p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ythontutor.com/composingprograms.html#code=def%20cascade%28n%29%3A%0A%20%20%20%20if%20n%20%3C%2010%3A%0A%20%20%20%20%20%20%20%20print%28n%29%0A%20%20%20%20else%3A%0A%20%20%20%20%20%20%20%20print%28n%29%0A%20%20%20%20%20%20%20%20cascade%28n//10%29%0A%20%20%20%20%20%20%20%20print%28n%29%0A%20%20%20%20%20%20%20%20%0Acascade%28123%29&amp;cumulative=true&amp;curInstr=0&amp;mode=display&amp;origin=composingprograms.js&amp;py=3&amp;rawInputLstJSON=%5B%5D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tutor.com/composingprograms.html#code=def%20inverse_cascade%28n%29%3A%0A%20%20%20%20grow%28n%29%0A%20%20%20%20print%28n%29%0A%20%20%20%20shrink%28n%29%0A%0Adef%20f_then_g%28f,%20g,%20n%29%3A%0A%20%20%20%20if%20n%3A%0A%20%20%20%20%20%20%20%20f%28n%29%0A%20%20%20%20%20%20%20%20g%28n%29%0A%20%20%20%20%20%20%20%20%0Agrow%20%3D%20lambda%20n%3A%20f_then_g%28grow,%20print,%20n//10%29%0Ashrink%20%3D%20lambda%20n%3A%20f_then_g%28print,%20shrink,%20n//10%29%0A%0Ainverse_cascade%281234%29&amp;cumulative=true&amp;curInstr=4&amp;mode=display&amp;origin=composingprograms.js&amp;py=3&amp;rawInputLstJSON=%5B%5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a person holding a sign&#10;&#10;Description automatically generated">
            <a:extLst>
              <a:ext uri="{FF2B5EF4-FFF2-40B4-BE49-F238E27FC236}">
                <a16:creationId xmlns:a16="http://schemas.microsoft.com/office/drawing/2014/main" id="{D9E1973F-A17B-7ACE-B30E-297D156E2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4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ACB5-8B9F-3132-4C99-72AF1AA7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C4C40-12DD-7D69-2574-D519F4C33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0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BBCD12-A23F-2165-2785-E9B7B890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recursion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E4230-4368-8B1C-75EF-9D0D9BF578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47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60C1-847C-3B2C-3A7F-30010CD6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547D1-D254-F0BB-18AE-5DA1AFF41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Tree-shaped processes arise whenever a recursive function makes more than one recursive call.</a:t>
            </a:r>
          </a:p>
        </p:txBody>
      </p:sp>
      <p:pic>
        <p:nvPicPr>
          <p:cNvPr id="4" name="Online Media 3" title="Growing the Sierpinski Arrowhead Curve">
            <a:hlinkClick r:id="" action="ppaction://media"/>
            <a:extLst>
              <a:ext uri="{FF2B5EF4-FFF2-40B4-BE49-F238E27FC236}">
                <a16:creationId xmlns:a16="http://schemas.microsoft.com/office/drawing/2014/main" id="{0FC22AAA-146A-003E-5BFC-FDCFBA3383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0077" y="2692810"/>
            <a:ext cx="4839110" cy="3629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0D9C3C-6D1C-27BB-8A1B-9B43C3356150}"/>
              </a:ext>
            </a:extLst>
          </p:cNvPr>
          <p:cNvSpPr txBox="1"/>
          <p:nvPr/>
        </p:nvSpPr>
        <p:spPr>
          <a:xfrm>
            <a:off x="6007510" y="587906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4"/>
              </a:rPr>
              <a:t>Sierpinski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4"/>
              </a:rPr>
              <a:t> curve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02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D66A-5B54-3D54-BBF6-CEA90D88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</a:t>
            </a:r>
            <a:r>
              <a:rPr lang="en-US" dirty="0" err="1"/>
              <a:t>Virahanka</a:t>
            </a:r>
            <a:r>
              <a:rPr lang="en-US" dirty="0"/>
              <a:t>-Fibonacci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C4835C-4055-775C-575C-70337C67F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The nth number of the </a:t>
                </a:r>
                <a:r>
                  <a:rPr lang="en-US" dirty="0" err="1"/>
                  <a:t>Virahanka</a:t>
                </a:r>
                <a:r>
                  <a:rPr lang="en-US" dirty="0"/>
                  <a:t>-Fibonacci series is defined as: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𝑣𝑖𝑟𝑓𝑖𝑏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𝑣𝑖𝑟𝑓𝑖𝑏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𝑣𝑖𝑟𝑓𝑖𝑏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</m:eqAr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mr>
                      </m:m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C4835C-4055-775C-575C-70337C67F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78D3F69-0C5D-35FF-E81E-952211E3ED7D}"/>
              </a:ext>
            </a:extLst>
          </p:cNvPr>
          <p:cNvSpPr txBox="1"/>
          <p:nvPr/>
        </p:nvSpPr>
        <p:spPr>
          <a:xfrm>
            <a:off x="1094809" y="3429000"/>
            <a:ext cx="8179193" cy="3385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virfib(n):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"""Compute the nth Virahanka-Fibonacci number, for N &gt;= 1.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virfib(2)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virfib(6)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n == 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elif n == 1: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virfib(n-2) + virfib(n-1)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54A3-74A5-9F2D-FD93-6C59B9D5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tree-recursive process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80ECB0-C2FF-6327-ED42-F818F1F717E6}"/>
              </a:ext>
            </a:extLst>
          </p:cNvPr>
          <p:cNvSpPr/>
          <p:nvPr/>
        </p:nvSpPr>
        <p:spPr>
          <a:xfrm>
            <a:off x="4590852" y="165911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(5)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DA8C7B-ACDA-72DB-9BDF-86C70091135D}"/>
              </a:ext>
            </a:extLst>
          </p:cNvPr>
          <p:cNvSpPr/>
          <p:nvPr/>
        </p:nvSpPr>
        <p:spPr>
          <a:xfrm>
            <a:off x="6473144" y="272512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(4)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5E8A46-14C8-6FD0-B6D8-63F915C056A8}"/>
              </a:ext>
            </a:extLst>
          </p:cNvPr>
          <p:cNvSpPr/>
          <p:nvPr/>
        </p:nvSpPr>
        <p:spPr>
          <a:xfrm>
            <a:off x="1015003" y="3791142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A0B11D-BDC1-8631-2A60-B2B366A5CD1F}"/>
              </a:ext>
            </a:extLst>
          </p:cNvPr>
          <p:cNvSpPr/>
          <p:nvPr/>
        </p:nvSpPr>
        <p:spPr>
          <a:xfrm>
            <a:off x="2738462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D72198-5FED-ED01-85F6-586E5E1D9002}"/>
              </a:ext>
            </a:extLst>
          </p:cNvPr>
          <p:cNvSpPr/>
          <p:nvPr/>
        </p:nvSpPr>
        <p:spPr>
          <a:xfrm>
            <a:off x="8229599" y="592317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C296F4-2C81-AD3A-8CD6-531D8135A56F}"/>
              </a:ext>
            </a:extLst>
          </p:cNvPr>
          <p:cNvSpPr/>
          <p:nvPr/>
        </p:nvSpPr>
        <p:spPr>
          <a:xfrm>
            <a:off x="1943527" y="272512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(3)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0D89FD1-BC66-6F25-1267-706597211A3D}"/>
              </a:ext>
            </a:extLst>
          </p:cNvPr>
          <p:cNvSpPr/>
          <p:nvPr/>
        </p:nvSpPr>
        <p:spPr>
          <a:xfrm>
            <a:off x="5131795" y="379114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88D2BCB-8F83-55B5-BD60-8F604B9384DE}"/>
              </a:ext>
            </a:extLst>
          </p:cNvPr>
          <p:cNvSpPr/>
          <p:nvPr/>
        </p:nvSpPr>
        <p:spPr>
          <a:xfrm>
            <a:off x="2810282" y="3791142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89F250-CF32-F077-761D-2A3D7745CF01}"/>
              </a:ext>
            </a:extLst>
          </p:cNvPr>
          <p:cNvSpPr/>
          <p:nvPr/>
        </p:nvSpPr>
        <p:spPr>
          <a:xfrm>
            <a:off x="8991197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BB6991-C2AE-8EFD-440B-097B1BB1552C}"/>
              </a:ext>
            </a:extLst>
          </p:cNvPr>
          <p:cNvSpPr/>
          <p:nvPr/>
        </p:nvSpPr>
        <p:spPr>
          <a:xfrm>
            <a:off x="7877665" y="379114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(3)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1259520-216E-B0E1-8BC2-6F2298696DE3}"/>
              </a:ext>
            </a:extLst>
          </p:cNvPr>
          <p:cNvSpPr/>
          <p:nvPr/>
        </p:nvSpPr>
        <p:spPr>
          <a:xfrm>
            <a:off x="4358208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DFD8A0-A240-1EB3-D9DE-BFE7F7970B6E}"/>
              </a:ext>
            </a:extLst>
          </p:cNvPr>
          <p:cNvSpPr/>
          <p:nvPr/>
        </p:nvSpPr>
        <p:spPr>
          <a:xfrm>
            <a:off x="5864830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76FEDF-7E40-86E3-6439-A95503C2DC79}"/>
              </a:ext>
            </a:extLst>
          </p:cNvPr>
          <p:cNvSpPr/>
          <p:nvPr/>
        </p:nvSpPr>
        <p:spPr>
          <a:xfrm>
            <a:off x="1231840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8FC9E2-50CD-7BF1-4FFE-AF7D953962C5}"/>
              </a:ext>
            </a:extLst>
          </p:cNvPr>
          <p:cNvSpPr/>
          <p:nvPr/>
        </p:nvSpPr>
        <p:spPr>
          <a:xfrm>
            <a:off x="7484576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3EEEE7-18A9-8D23-C458-E55CDCE47B71}"/>
              </a:ext>
            </a:extLst>
          </p:cNvPr>
          <p:cNvSpPr/>
          <p:nvPr/>
        </p:nvSpPr>
        <p:spPr>
          <a:xfrm>
            <a:off x="9734747" y="592317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9B1034-1FC5-65B1-5019-8E47F2750F40}"/>
              </a:ext>
            </a:extLst>
          </p:cNvPr>
          <p:cNvCxnSpPr>
            <a:stCxn id="4" idx="2"/>
            <a:endCxn id="9" idx="0"/>
          </p:cNvCxnSpPr>
          <p:nvPr/>
        </p:nvCxnSpPr>
        <p:spPr>
          <a:xfrm flipH="1">
            <a:off x="2556270" y="2309565"/>
            <a:ext cx="264732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CC8B5C-BED2-39F7-7478-27C470CC9449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5203595" y="2309565"/>
            <a:ext cx="1882292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710CCCC-253F-2ED7-2E8C-A2195A88872A}"/>
              </a:ext>
            </a:extLst>
          </p:cNvPr>
          <p:cNvCxnSpPr>
            <a:stCxn id="9" idx="2"/>
            <a:endCxn id="6" idx="0"/>
          </p:cNvCxnSpPr>
          <p:nvPr/>
        </p:nvCxnSpPr>
        <p:spPr>
          <a:xfrm flipH="1">
            <a:off x="1627746" y="3375579"/>
            <a:ext cx="928524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11AADA5-7ACE-67E5-6910-4576656E8F75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2556270" y="3375579"/>
            <a:ext cx="86675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12A6FDA-B9F5-6DA7-29E8-D0F9955B84B5}"/>
              </a:ext>
            </a:extLst>
          </p:cNvPr>
          <p:cNvCxnSpPr>
            <a:stCxn id="11" idx="2"/>
            <a:endCxn id="16" idx="0"/>
          </p:cNvCxnSpPr>
          <p:nvPr/>
        </p:nvCxnSpPr>
        <p:spPr>
          <a:xfrm flipH="1">
            <a:off x="1844583" y="4441593"/>
            <a:ext cx="1578442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697D2F-8484-645E-F007-D2B0190BC1E9}"/>
              </a:ext>
            </a:extLst>
          </p:cNvPr>
          <p:cNvCxnSpPr>
            <a:stCxn id="11" idx="2"/>
            <a:endCxn id="7" idx="0"/>
          </p:cNvCxnSpPr>
          <p:nvPr/>
        </p:nvCxnSpPr>
        <p:spPr>
          <a:xfrm flipH="1">
            <a:off x="3351205" y="4441593"/>
            <a:ext cx="71820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7344553-03FF-59D4-BB40-D4C157A7459E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flipH="1">
            <a:off x="5744538" y="3375580"/>
            <a:ext cx="1341349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9AEA953-BA21-BCBC-30FA-C253A833AB7F}"/>
              </a:ext>
            </a:extLst>
          </p:cNvPr>
          <p:cNvCxnSpPr>
            <a:stCxn id="5" idx="2"/>
            <a:endCxn id="13" idx="0"/>
          </p:cNvCxnSpPr>
          <p:nvPr/>
        </p:nvCxnSpPr>
        <p:spPr>
          <a:xfrm>
            <a:off x="7085887" y="3375580"/>
            <a:ext cx="1404521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8F67FA-F6E7-8910-B7AE-8D7A77721DF5}"/>
              </a:ext>
            </a:extLst>
          </p:cNvPr>
          <p:cNvCxnSpPr>
            <a:stCxn id="10" idx="2"/>
            <a:endCxn id="14" idx="0"/>
          </p:cNvCxnSpPr>
          <p:nvPr/>
        </p:nvCxnSpPr>
        <p:spPr>
          <a:xfrm flipH="1">
            <a:off x="4970951" y="4441595"/>
            <a:ext cx="773587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C41F59D-AB6C-8931-E181-7955A0ED792E}"/>
              </a:ext>
            </a:extLst>
          </p:cNvPr>
          <p:cNvCxnSpPr>
            <a:stCxn id="10" idx="2"/>
            <a:endCxn id="15" idx="0"/>
          </p:cNvCxnSpPr>
          <p:nvPr/>
        </p:nvCxnSpPr>
        <p:spPr>
          <a:xfrm>
            <a:off x="5744538" y="4441595"/>
            <a:ext cx="73303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F5F7A38-F02C-A83A-52C1-078C4BEF7BF6}"/>
              </a:ext>
            </a:extLst>
          </p:cNvPr>
          <p:cNvCxnSpPr>
            <a:stCxn id="13" idx="2"/>
            <a:endCxn id="17" idx="0"/>
          </p:cNvCxnSpPr>
          <p:nvPr/>
        </p:nvCxnSpPr>
        <p:spPr>
          <a:xfrm flipH="1">
            <a:off x="8097319" y="4441595"/>
            <a:ext cx="393089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97F84D-6E71-4905-F222-87C94D0A4D0F}"/>
              </a:ext>
            </a:extLst>
          </p:cNvPr>
          <p:cNvCxnSpPr>
            <a:stCxn id="13" idx="2"/>
            <a:endCxn id="12" idx="0"/>
          </p:cNvCxnSpPr>
          <p:nvPr/>
        </p:nvCxnSpPr>
        <p:spPr>
          <a:xfrm>
            <a:off x="8490408" y="4441595"/>
            <a:ext cx="1113532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D298963-AC84-1117-FEBA-F72F94CAA95A}"/>
              </a:ext>
            </a:extLst>
          </p:cNvPr>
          <p:cNvCxnSpPr>
            <a:stCxn id="12" idx="2"/>
            <a:endCxn id="8" idx="0"/>
          </p:cNvCxnSpPr>
          <p:nvPr/>
        </p:nvCxnSpPr>
        <p:spPr>
          <a:xfrm flipH="1">
            <a:off x="8842342" y="5507609"/>
            <a:ext cx="761598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4636C68-B341-9A99-2047-9073424324B6}"/>
              </a:ext>
            </a:extLst>
          </p:cNvPr>
          <p:cNvCxnSpPr>
            <a:stCxn id="12" idx="2"/>
            <a:endCxn id="18" idx="0"/>
          </p:cNvCxnSpPr>
          <p:nvPr/>
        </p:nvCxnSpPr>
        <p:spPr>
          <a:xfrm>
            <a:off x="9603940" y="5507609"/>
            <a:ext cx="743550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88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B3854-666E-EC6B-3D3F-29D045DB6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Redundant computations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ECB61-5E31-F1B8-E2F7-656070E1F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3310"/>
            <a:ext cx="4389552" cy="3263768"/>
          </a:xfrm>
        </p:spPr>
        <p:txBody>
          <a:bodyPr/>
          <a:lstStyle/>
          <a:p>
            <a:r>
              <a:rPr lang="en-US" dirty="0"/>
              <a:t>The function is called on the same number multiple times. 🙀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B34B2B-C2EC-9D0E-899D-245D40886A2A}"/>
              </a:ext>
            </a:extLst>
          </p:cNvPr>
          <p:cNvSpPr/>
          <p:nvPr/>
        </p:nvSpPr>
        <p:spPr>
          <a:xfrm>
            <a:off x="5580667" y="1743955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(5)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A3C2EF-3C1B-1293-1492-23235772493A}"/>
              </a:ext>
            </a:extLst>
          </p:cNvPr>
          <p:cNvSpPr/>
          <p:nvPr/>
        </p:nvSpPr>
        <p:spPr>
          <a:xfrm>
            <a:off x="7462959" y="2809970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(4)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F86DD8-2068-2C24-D917-02852E7E1B4D}"/>
              </a:ext>
            </a:extLst>
          </p:cNvPr>
          <p:cNvSpPr/>
          <p:nvPr/>
        </p:nvSpPr>
        <p:spPr>
          <a:xfrm>
            <a:off x="2004818" y="3875983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D6E665-0EB2-4F86-BD4F-9C593F2F0BE5}"/>
              </a:ext>
            </a:extLst>
          </p:cNvPr>
          <p:cNvSpPr/>
          <p:nvPr/>
        </p:nvSpPr>
        <p:spPr>
          <a:xfrm>
            <a:off x="3728277" y="494199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533367-187D-71A1-37BA-64F8484A4011}"/>
              </a:ext>
            </a:extLst>
          </p:cNvPr>
          <p:cNvSpPr/>
          <p:nvPr/>
        </p:nvSpPr>
        <p:spPr>
          <a:xfrm>
            <a:off x="9219414" y="6008015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5D76F0-2084-A5D2-5AFE-94104A29CB83}"/>
              </a:ext>
            </a:extLst>
          </p:cNvPr>
          <p:cNvSpPr/>
          <p:nvPr/>
        </p:nvSpPr>
        <p:spPr>
          <a:xfrm>
            <a:off x="2933342" y="280996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(3)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9534C2-AB23-9F0C-EC65-0C10A8EE8C25}"/>
              </a:ext>
            </a:extLst>
          </p:cNvPr>
          <p:cNvSpPr/>
          <p:nvPr/>
        </p:nvSpPr>
        <p:spPr>
          <a:xfrm>
            <a:off x="6121610" y="3875985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56DF53-1ED2-D9AA-EDB2-C3C3AAC32AD7}"/>
              </a:ext>
            </a:extLst>
          </p:cNvPr>
          <p:cNvSpPr/>
          <p:nvPr/>
        </p:nvSpPr>
        <p:spPr>
          <a:xfrm>
            <a:off x="3800097" y="3875983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4CDEA6-8A52-5946-9D49-8B80F8C91C09}"/>
              </a:ext>
            </a:extLst>
          </p:cNvPr>
          <p:cNvSpPr/>
          <p:nvPr/>
        </p:nvSpPr>
        <p:spPr>
          <a:xfrm>
            <a:off x="9981012" y="494199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AFBC603-B161-3B65-9E22-CCF0B1E03963}"/>
              </a:ext>
            </a:extLst>
          </p:cNvPr>
          <p:cNvSpPr/>
          <p:nvPr/>
        </p:nvSpPr>
        <p:spPr>
          <a:xfrm>
            <a:off x="8867480" y="3875985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(3)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BF483AE-C103-469B-A2C7-022D7188EA59}"/>
              </a:ext>
            </a:extLst>
          </p:cNvPr>
          <p:cNvSpPr/>
          <p:nvPr/>
        </p:nvSpPr>
        <p:spPr>
          <a:xfrm>
            <a:off x="5348023" y="494199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77B57D-9B29-0069-C0F4-D312A3C83C45}"/>
              </a:ext>
            </a:extLst>
          </p:cNvPr>
          <p:cNvSpPr/>
          <p:nvPr/>
        </p:nvSpPr>
        <p:spPr>
          <a:xfrm>
            <a:off x="6854645" y="494199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09BCBE9-BCF0-963E-D950-090C75C15579}"/>
              </a:ext>
            </a:extLst>
          </p:cNvPr>
          <p:cNvSpPr/>
          <p:nvPr/>
        </p:nvSpPr>
        <p:spPr>
          <a:xfrm>
            <a:off x="2221655" y="494199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2F62367-6E28-4CC8-16F5-7373574BF186}"/>
              </a:ext>
            </a:extLst>
          </p:cNvPr>
          <p:cNvSpPr/>
          <p:nvPr/>
        </p:nvSpPr>
        <p:spPr>
          <a:xfrm>
            <a:off x="8474391" y="494199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0C671D-F7BA-0CE5-D735-EA9B7FC69B02}"/>
              </a:ext>
            </a:extLst>
          </p:cNvPr>
          <p:cNvSpPr/>
          <p:nvPr/>
        </p:nvSpPr>
        <p:spPr>
          <a:xfrm>
            <a:off x="10724562" y="6008015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FDB3A84-050C-2D65-0DCE-017B3D7FA38F}"/>
              </a:ext>
            </a:extLst>
          </p:cNvPr>
          <p:cNvCxnSpPr>
            <a:stCxn id="4" idx="2"/>
            <a:endCxn id="9" idx="0"/>
          </p:cNvCxnSpPr>
          <p:nvPr/>
        </p:nvCxnSpPr>
        <p:spPr>
          <a:xfrm flipH="1">
            <a:off x="3546085" y="2394406"/>
            <a:ext cx="264732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D33E300-C898-D99E-5D65-1D3BCE1DB289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6193410" y="2394406"/>
            <a:ext cx="1882292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9CD542-54F0-E148-117B-B839017F673A}"/>
              </a:ext>
            </a:extLst>
          </p:cNvPr>
          <p:cNvCxnSpPr>
            <a:stCxn id="9" idx="2"/>
            <a:endCxn id="6" idx="0"/>
          </p:cNvCxnSpPr>
          <p:nvPr/>
        </p:nvCxnSpPr>
        <p:spPr>
          <a:xfrm flipH="1">
            <a:off x="2617561" y="3460420"/>
            <a:ext cx="928524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0168EE-9252-8324-1600-BD77CC61CEF7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3546085" y="3460420"/>
            <a:ext cx="86675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024F18-D221-3C7D-285A-074C7033D8F6}"/>
              </a:ext>
            </a:extLst>
          </p:cNvPr>
          <p:cNvCxnSpPr>
            <a:stCxn id="11" idx="2"/>
            <a:endCxn id="16" idx="0"/>
          </p:cNvCxnSpPr>
          <p:nvPr/>
        </p:nvCxnSpPr>
        <p:spPr>
          <a:xfrm flipH="1">
            <a:off x="2834398" y="4526434"/>
            <a:ext cx="1578442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64455F-7436-692E-B4A8-7FD0AD77155E}"/>
              </a:ext>
            </a:extLst>
          </p:cNvPr>
          <p:cNvCxnSpPr>
            <a:stCxn id="11" idx="2"/>
            <a:endCxn id="7" idx="0"/>
          </p:cNvCxnSpPr>
          <p:nvPr/>
        </p:nvCxnSpPr>
        <p:spPr>
          <a:xfrm flipH="1">
            <a:off x="4341020" y="4526434"/>
            <a:ext cx="71820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0F853A-C920-03E1-9012-EF53CAFB2CA5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flipH="1">
            <a:off x="6734353" y="3460421"/>
            <a:ext cx="1341349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6593345-9135-1DE8-7E01-2CDA3F9A7C13}"/>
              </a:ext>
            </a:extLst>
          </p:cNvPr>
          <p:cNvCxnSpPr>
            <a:stCxn id="5" idx="2"/>
            <a:endCxn id="13" idx="0"/>
          </p:cNvCxnSpPr>
          <p:nvPr/>
        </p:nvCxnSpPr>
        <p:spPr>
          <a:xfrm>
            <a:off x="8075702" y="3460421"/>
            <a:ext cx="1404521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7CD61E1-C58D-2BA1-A9A4-65AB6C819B78}"/>
              </a:ext>
            </a:extLst>
          </p:cNvPr>
          <p:cNvCxnSpPr>
            <a:stCxn id="10" idx="2"/>
            <a:endCxn id="14" idx="0"/>
          </p:cNvCxnSpPr>
          <p:nvPr/>
        </p:nvCxnSpPr>
        <p:spPr>
          <a:xfrm flipH="1">
            <a:off x="5960766" y="4526436"/>
            <a:ext cx="773587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AB0B1FB-2FDC-7F3F-CF9B-D322A33893D0}"/>
              </a:ext>
            </a:extLst>
          </p:cNvPr>
          <p:cNvCxnSpPr>
            <a:stCxn id="10" idx="2"/>
            <a:endCxn id="15" idx="0"/>
          </p:cNvCxnSpPr>
          <p:nvPr/>
        </p:nvCxnSpPr>
        <p:spPr>
          <a:xfrm>
            <a:off x="6734353" y="4526436"/>
            <a:ext cx="73303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74AC94F-B65E-36AE-0554-3EFDE5A3394E}"/>
              </a:ext>
            </a:extLst>
          </p:cNvPr>
          <p:cNvCxnSpPr>
            <a:stCxn id="13" idx="2"/>
            <a:endCxn id="17" idx="0"/>
          </p:cNvCxnSpPr>
          <p:nvPr/>
        </p:nvCxnSpPr>
        <p:spPr>
          <a:xfrm flipH="1">
            <a:off x="9087134" y="4526436"/>
            <a:ext cx="393089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701297D-52D5-4ECC-37EE-3BCCB9D52284}"/>
              </a:ext>
            </a:extLst>
          </p:cNvPr>
          <p:cNvCxnSpPr>
            <a:stCxn id="13" idx="2"/>
            <a:endCxn id="12" idx="0"/>
          </p:cNvCxnSpPr>
          <p:nvPr/>
        </p:nvCxnSpPr>
        <p:spPr>
          <a:xfrm>
            <a:off x="9480223" y="4526436"/>
            <a:ext cx="1113532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2294C8D-D2AC-A5C8-47BB-63E3A3E101F4}"/>
              </a:ext>
            </a:extLst>
          </p:cNvPr>
          <p:cNvCxnSpPr>
            <a:stCxn id="12" idx="2"/>
            <a:endCxn id="8" idx="0"/>
          </p:cNvCxnSpPr>
          <p:nvPr/>
        </p:nvCxnSpPr>
        <p:spPr>
          <a:xfrm flipH="1">
            <a:off x="9832157" y="5592450"/>
            <a:ext cx="761598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D42D53E-EC18-0648-4FA8-75BFC01F79C9}"/>
              </a:ext>
            </a:extLst>
          </p:cNvPr>
          <p:cNvCxnSpPr>
            <a:stCxn id="12" idx="2"/>
            <a:endCxn id="18" idx="0"/>
          </p:cNvCxnSpPr>
          <p:nvPr/>
        </p:nvCxnSpPr>
        <p:spPr>
          <a:xfrm>
            <a:off x="10593755" y="5592450"/>
            <a:ext cx="743550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8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DC3E5-73C2-5886-89F6-585A7CE5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BC527-F17F-B251-5968-5EC8A6A91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52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4A32D5-B9AC-0C74-CE8E-7AA7BCE3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partitions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4D432-84B9-FA3B-AF9C-B654E8D85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21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37C3-5923-ADB4-3648-7CCCA8DD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partitions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D4A2A-57E5-37F6-8BB7-5AEA9DEC6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81485"/>
          </a:xfrm>
        </p:spPr>
        <p:txBody>
          <a:bodyPr>
            <a:normAutofit/>
          </a:bodyPr>
          <a:lstStyle/>
          <a:p>
            <a:r>
              <a:rPr lang="en-US" dirty="0"/>
              <a:t>The number of partitions of a positive integer </a:t>
            </a:r>
            <a:r>
              <a:rPr lang="en-US" i="1" dirty="0"/>
              <a:t>n</a:t>
            </a:r>
            <a:r>
              <a:rPr lang="en-US" dirty="0"/>
              <a:t>, using parts up to size </a:t>
            </a:r>
            <a:r>
              <a:rPr lang="en-US" i="1" dirty="0"/>
              <a:t>m</a:t>
            </a:r>
            <a:r>
              <a:rPr lang="en-US" dirty="0"/>
              <a:t>, is the number of ways in which </a:t>
            </a:r>
            <a:r>
              <a:rPr lang="en-US" i="1" dirty="0"/>
              <a:t>n</a:t>
            </a:r>
            <a:r>
              <a:rPr lang="en-US" dirty="0"/>
              <a:t> can be expressed as the sum of positive integer parts up to </a:t>
            </a:r>
            <a:r>
              <a:rPr lang="en-US" i="1" dirty="0"/>
              <a:t>m</a:t>
            </a:r>
            <a:r>
              <a:rPr lang="en-US" dirty="0"/>
              <a:t> in increasing order.</a:t>
            </a:r>
          </a:p>
          <a:p>
            <a:endParaRPr lang="en-US" dirty="0"/>
          </a:p>
          <a:p>
            <a:pPr lvl="1"/>
            <a:r>
              <a:rPr lang="en-US" sz="1400" dirty="0"/>
              <a:t>2 + 4 = 6 											</a:t>
            </a:r>
          </a:p>
          <a:p>
            <a:pPr lvl="1"/>
            <a:r>
              <a:rPr lang="en-US" sz="1400" dirty="0"/>
              <a:t>1 + 1 + 4 = 6 											</a:t>
            </a:r>
          </a:p>
          <a:p>
            <a:pPr lvl="1"/>
            <a:r>
              <a:rPr lang="en-US" sz="1400" dirty="0"/>
              <a:t>3 + 3 = 6 											</a:t>
            </a:r>
          </a:p>
          <a:p>
            <a:pPr lvl="1"/>
            <a:r>
              <a:rPr lang="en-US" sz="1400" dirty="0"/>
              <a:t>1 + 2 + 3 = 6 											</a:t>
            </a:r>
          </a:p>
          <a:p>
            <a:pPr lvl="1"/>
            <a:r>
              <a:rPr lang="en-US" sz="1400" dirty="0"/>
              <a:t>1 + 1 + 1 + 3 = 6 											</a:t>
            </a:r>
          </a:p>
          <a:p>
            <a:pPr lvl="1"/>
            <a:r>
              <a:rPr lang="en-US" sz="1400" dirty="0"/>
              <a:t>2 + 2 + 2 = 6 											</a:t>
            </a:r>
          </a:p>
          <a:p>
            <a:pPr lvl="1"/>
            <a:r>
              <a:rPr lang="en-US" sz="1400" dirty="0"/>
              <a:t>1 + 1 + 2 + 2 = 6 											</a:t>
            </a:r>
          </a:p>
          <a:p>
            <a:pPr lvl="1"/>
            <a:r>
              <a:rPr lang="en-US" sz="1400" dirty="0"/>
              <a:t>1 + 1 + 1 + 1 + 2 = 6 											</a:t>
            </a:r>
          </a:p>
          <a:p>
            <a:pPr lvl="1"/>
            <a:r>
              <a:rPr lang="en-US" sz="1400" dirty="0"/>
              <a:t>1 + 1 + 1 + 1 + 1 + 1 =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76595-CA09-4B76-C3BE-9FB11C76683C}"/>
              </a:ext>
            </a:extLst>
          </p:cNvPr>
          <p:cNvSpPr txBox="1"/>
          <p:nvPr/>
        </p:nvSpPr>
        <p:spPr>
          <a:xfrm>
            <a:off x="1094810" y="2984345"/>
            <a:ext cx="354317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count_partitions(6, 4)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4553D4A-0602-D657-BFA0-2DB944746960}"/>
              </a:ext>
            </a:extLst>
          </p:cNvPr>
          <p:cNvGraphicFramePr>
            <a:graphicFrameLocks noGrp="1"/>
          </p:cNvGraphicFramePr>
          <p:nvPr/>
        </p:nvGraphicFramePr>
        <p:xfrm>
          <a:off x="4975668" y="3429000"/>
          <a:ext cx="3721608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191305391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66804972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2310816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2055846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60348121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77118813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35609872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270179282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94452846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369420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76455582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213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05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1306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2033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6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513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73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300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3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493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37C3-5923-ADB4-3648-7CCCA8DD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partitions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D4A2A-57E5-37F6-8BB7-5AEA9DEC6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81485"/>
          </a:xfrm>
        </p:spPr>
        <p:txBody>
          <a:bodyPr>
            <a:normAutofit/>
          </a:bodyPr>
          <a:lstStyle/>
          <a:p>
            <a:r>
              <a:rPr lang="en-US" dirty="0"/>
              <a:t>The number of partitions of a positive integer </a:t>
            </a:r>
            <a:r>
              <a:rPr lang="en-US" i="1" dirty="0"/>
              <a:t>n</a:t>
            </a:r>
            <a:r>
              <a:rPr lang="en-US" dirty="0"/>
              <a:t>, using parts up to size </a:t>
            </a:r>
            <a:r>
              <a:rPr lang="en-US" i="1" dirty="0"/>
              <a:t>m</a:t>
            </a:r>
            <a:r>
              <a:rPr lang="en-US" dirty="0"/>
              <a:t>, is the number of ways in which </a:t>
            </a:r>
            <a:r>
              <a:rPr lang="en-US" i="1" dirty="0"/>
              <a:t>n</a:t>
            </a:r>
            <a:r>
              <a:rPr lang="en-US" dirty="0"/>
              <a:t> can be expressed as the sum of positive integer parts up to </a:t>
            </a:r>
            <a:r>
              <a:rPr lang="en-US" i="1" dirty="0"/>
              <a:t>m</a:t>
            </a:r>
            <a:r>
              <a:rPr lang="en-US" dirty="0"/>
              <a:t> in increasing order.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76595-CA09-4B76-C3BE-9FB11C76683C}"/>
              </a:ext>
            </a:extLst>
          </p:cNvPr>
          <p:cNvSpPr txBox="1"/>
          <p:nvPr/>
        </p:nvSpPr>
        <p:spPr>
          <a:xfrm>
            <a:off x="1094810" y="2984345"/>
            <a:ext cx="354317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count_partitions(6, 4)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4553D4A-0602-D657-BFA0-2DB944746960}"/>
              </a:ext>
            </a:extLst>
          </p:cNvPr>
          <p:cNvGraphicFramePr>
            <a:graphicFrameLocks noGrp="1"/>
          </p:cNvGraphicFramePr>
          <p:nvPr/>
        </p:nvGraphicFramePr>
        <p:xfrm>
          <a:off x="4975668" y="3429000"/>
          <a:ext cx="3721608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191305391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66804972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2310816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2055846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60348121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77118813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35609872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270179282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94452846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369420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76455582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213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05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1306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2033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66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1513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573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9300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603318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769212-6FE9-0FC0-F159-0B1B3E476517}"/>
              </a:ext>
            </a:extLst>
          </p:cNvPr>
          <p:cNvSpPr txBox="1">
            <a:spLocks/>
          </p:cNvSpPr>
          <p:nvPr/>
        </p:nvSpPr>
        <p:spPr>
          <a:xfrm>
            <a:off x="677334" y="3473546"/>
            <a:ext cx="4145934" cy="3306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Recursive decomposition: finding simpler instances of the problem.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Explore two possibilities: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0080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Use at least one 4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8000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Don't use any 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Tree recursion often involves exploring different choices.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4F7E10-3A4D-196C-DCD3-31F699D545E7}"/>
              </a:ext>
            </a:extLst>
          </p:cNvPr>
          <p:cNvGraphicFramePr>
            <a:graphicFrameLocks noGrp="1"/>
          </p:cNvGraphicFramePr>
          <p:nvPr/>
        </p:nvGraphicFramePr>
        <p:xfrm>
          <a:off x="4975668" y="3429000"/>
          <a:ext cx="3721608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191305391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66804972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2310816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2055846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60348121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77118813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35609872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270179282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94452846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369420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76455582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5213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405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1306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2033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6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513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73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300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3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03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862072-B42F-3632-8315-4100B3EF2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reminder on AI use in this class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9FF94-DCDE-DDF0-A4B4-561E649B4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607559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gg sans"/>
              </a:rPr>
              <a:t>How to use ChatGPT (or any other AI including the duck) in your assignments so that you can still learn</a:t>
            </a:r>
          </a:p>
          <a:p>
            <a:pPr lvl="1"/>
            <a:r>
              <a:rPr lang="en-US" b="0" i="0" dirty="0">
                <a:effectLst/>
                <a:latin typeface="gg sans"/>
              </a:rPr>
              <a:t>First and foremost: write every line of code yourself. Do not include lines written by ChatGPT</a:t>
            </a:r>
          </a:p>
          <a:p>
            <a:pPr lvl="1"/>
            <a:r>
              <a:rPr lang="en-US" b="0" i="0" dirty="0">
                <a:effectLst/>
                <a:latin typeface="gg sans"/>
              </a:rPr>
              <a:t>You can always use it as a reference manual, i.e., ask for an example of the syntax of a function or for the functions contained in a library</a:t>
            </a:r>
          </a:p>
          <a:p>
            <a:pPr lvl="1"/>
            <a:r>
              <a:rPr lang="en-US" b="1" i="0" dirty="0">
                <a:effectLst/>
                <a:latin typeface="gg sans"/>
              </a:rPr>
              <a:t>Always try to debug your code yourself using the IDE debugger, print statements, etc.</a:t>
            </a:r>
          </a:p>
          <a:p>
            <a:pPr lvl="1"/>
            <a:r>
              <a:rPr lang="en-US" b="0" i="0" dirty="0">
                <a:effectLst/>
                <a:latin typeface="gg sans"/>
              </a:rPr>
              <a:t>If you still can’t find the problem, please talk to a real person – a fellow student, a TA, or me.</a:t>
            </a:r>
          </a:p>
          <a:p>
            <a:pPr lvl="1"/>
            <a:r>
              <a:rPr lang="en-US" b="0" i="0" dirty="0">
                <a:effectLst/>
                <a:latin typeface="gg sans"/>
              </a:rPr>
              <a:t>If you ask ChatGPT to check your code, you must say something like: “Please tell me where to look for the problem in this code, but do not give me an explanation or corrected code.”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9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37C3-5923-ADB4-3648-7CCCA8DD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partitions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D4A2A-57E5-37F6-8BB7-5AEA9DEC6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81485"/>
          </a:xfrm>
        </p:spPr>
        <p:txBody>
          <a:bodyPr>
            <a:normAutofit/>
          </a:bodyPr>
          <a:lstStyle/>
          <a:p>
            <a:r>
              <a:rPr lang="en-US" dirty="0"/>
              <a:t>The number of partitions of a positive integer </a:t>
            </a:r>
            <a:r>
              <a:rPr lang="en-US" i="1" dirty="0"/>
              <a:t>n</a:t>
            </a:r>
            <a:r>
              <a:rPr lang="en-US" dirty="0"/>
              <a:t>, using parts up to size </a:t>
            </a:r>
            <a:r>
              <a:rPr lang="en-US" i="1" dirty="0"/>
              <a:t>m</a:t>
            </a:r>
            <a:r>
              <a:rPr lang="en-US" dirty="0"/>
              <a:t>, is the number of ways in which </a:t>
            </a:r>
            <a:r>
              <a:rPr lang="en-US" i="1" dirty="0"/>
              <a:t>n</a:t>
            </a:r>
            <a:r>
              <a:rPr lang="en-US" dirty="0"/>
              <a:t> can be expressed as the sum of positive integer parts up to </a:t>
            </a:r>
            <a:r>
              <a:rPr lang="en-US" i="1" dirty="0"/>
              <a:t>m</a:t>
            </a:r>
            <a:r>
              <a:rPr lang="en-US" dirty="0"/>
              <a:t> in increasing order.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76595-CA09-4B76-C3BE-9FB11C76683C}"/>
              </a:ext>
            </a:extLst>
          </p:cNvPr>
          <p:cNvSpPr txBox="1"/>
          <p:nvPr/>
        </p:nvSpPr>
        <p:spPr>
          <a:xfrm>
            <a:off x="1094810" y="2984345"/>
            <a:ext cx="354317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count_partitions(6, 4)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4553D4A-0602-D657-BFA0-2DB944746960}"/>
              </a:ext>
            </a:extLst>
          </p:cNvPr>
          <p:cNvGraphicFramePr>
            <a:graphicFrameLocks noGrp="1"/>
          </p:cNvGraphicFramePr>
          <p:nvPr/>
        </p:nvGraphicFramePr>
        <p:xfrm>
          <a:off x="4975668" y="3429000"/>
          <a:ext cx="3721608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191305391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66804972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2310816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2055846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60348121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77118813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35609872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270179282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94452846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369420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76455582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213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05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1306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2033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66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1513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573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9300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603318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769212-6FE9-0FC0-F159-0B1B3E476517}"/>
              </a:ext>
            </a:extLst>
          </p:cNvPr>
          <p:cNvSpPr txBox="1">
            <a:spLocks/>
          </p:cNvSpPr>
          <p:nvPr/>
        </p:nvSpPr>
        <p:spPr>
          <a:xfrm>
            <a:off x="677334" y="3473546"/>
            <a:ext cx="4145934" cy="3306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Solve two simpler problems: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4F7E10-3A4D-196C-DCD3-31F699D545E7}"/>
              </a:ext>
            </a:extLst>
          </p:cNvPr>
          <p:cNvGraphicFramePr>
            <a:graphicFrameLocks noGrp="1"/>
          </p:cNvGraphicFramePr>
          <p:nvPr/>
        </p:nvGraphicFramePr>
        <p:xfrm>
          <a:off x="4975668" y="3429000"/>
          <a:ext cx="3721608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191305391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66804972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2310816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2055846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60348121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77118813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35609872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270179282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94452846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369420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76455582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5213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405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1306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2033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6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513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73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300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33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786ABBB-7419-7F89-0646-1740871B4C46}"/>
              </a:ext>
            </a:extLst>
          </p:cNvPr>
          <p:cNvSpPr txBox="1"/>
          <p:nvPr/>
        </p:nvSpPr>
        <p:spPr>
          <a:xfrm>
            <a:off x="1094810" y="3921032"/>
            <a:ext cx="354317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count_partitions(2, 4)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4BBCC-8A85-F155-B19D-0A9FBEE1793D}"/>
              </a:ext>
            </a:extLst>
          </p:cNvPr>
          <p:cNvSpPr txBox="1"/>
          <p:nvPr/>
        </p:nvSpPr>
        <p:spPr>
          <a:xfrm>
            <a:off x="1094810" y="4400692"/>
            <a:ext cx="354317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count_partitions(n-m, m)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F9C023-844B-5A80-E28E-B40C63A411D8}"/>
              </a:ext>
            </a:extLst>
          </p:cNvPr>
          <p:cNvSpPr txBox="1"/>
          <p:nvPr/>
        </p:nvSpPr>
        <p:spPr>
          <a:xfrm>
            <a:off x="1094810" y="5375087"/>
            <a:ext cx="354317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count_partitions(6, 3)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1B3176-4527-F9ED-DB5F-CCB45AE48399}"/>
              </a:ext>
            </a:extLst>
          </p:cNvPr>
          <p:cNvSpPr txBox="1"/>
          <p:nvPr/>
        </p:nvSpPr>
        <p:spPr>
          <a:xfrm>
            <a:off x="1094810" y="5873956"/>
            <a:ext cx="354317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count_partitions(n, m-1)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8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3FB0-58C1-A550-62F6-A1F7DAFF0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partitions process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AA156A-1759-05DC-BBF9-B0657CA389C2}"/>
              </a:ext>
            </a:extLst>
          </p:cNvPr>
          <p:cNvSpPr/>
          <p:nvPr/>
        </p:nvSpPr>
        <p:spPr>
          <a:xfrm>
            <a:off x="5151749" y="1448065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count(4,2)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1AB383-7F45-0A6A-4603-EA799BC16495}"/>
              </a:ext>
            </a:extLst>
          </p:cNvPr>
          <p:cNvSpPr/>
          <p:nvPr/>
        </p:nvSpPr>
        <p:spPr>
          <a:xfrm>
            <a:off x="2435848" y="24110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count(2,2)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7841CE-B541-07F6-3475-716A70386B2C}"/>
              </a:ext>
            </a:extLst>
          </p:cNvPr>
          <p:cNvSpPr/>
          <p:nvPr/>
        </p:nvSpPr>
        <p:spPr>
          <a:xfrm>
            <a:off x="1413240" y="33232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count(0,2)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99B613-EDEE-5E43-422C-798C3C43BADA}"/>
              </a:ext>
            </a:extLst>
          </p:cNvPr>
          <p:cNvSpPr/>
          <p:nvPr/>
        </p:nvSpPr>
        <p:spPr>
          <a:xfrm>
            <a:off x="2679569" y="42354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count(1,1)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D43D20-F88A-BFF4-0A27-C37665B4F8EE}"/>
              </a:ext>
            </a:extLst>
          </p:cNvPr>
          <p:cNvSpPr/>
          <p:nvPr/>
        </p:nvSpPr>
        <p:spPr>
          <a:xfrm>
            <a:off x="1983167" y="51476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count(0,1)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281265-BC58-B9F3-122A-A4EBAF20C516}"/>
              </a:ext>
            </a:extLst>
          </p:cNvPr>
          <p:cNvSpPr/>
          <p:nvPr/>
        </p:nvSpPr>
        <p:spPr>
          <a:xfrm>
            <a:off x="4661951" y="606520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count(0,1)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5C2CE1-CF30-2684-2149-BC05DD1B6869}"/>
              </a:ext>
            </a:extLst>
          </p:cNvPr>
          <p:cNvSpPr/>
          <p:nvPr/>
        </p:nvSpPr>
        <p:spPr>
          <a:xfrm>
            <a:off x="8229992" y="240770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count(4,1)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02421B-FE37-9EA9-311D-F9708BB5572D}"/>
              </a:ext>
            </a:extLst>
          </p:cNvPr>
          <p:cNvSpPr/>
          <p:nvPr/>
        </p:nvSpPr>
        <p:spPr>
          <a:xfrm>
            <a:off x="3408186" y="33232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count(2,1)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A08294-EFC6-0CB7-3F4E-88DBA4107FD2}"/>
              </a:ext>
            </a:extLst>
          </p:cNvPr>
          <p:cNvSpPr/>
          <p:nvPr/>
        </p:nvSpPr>
        <p:spPr>
          <a:xfrm>
            <a:off x="7019433" y="332158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count(3,1)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C93157-4B11-75E3-4A16-E9130FD20BB9}"/>
              </a:ext>
            </a:extLst>
          </p:cNvPr>
          <p:cNvSpPr/>
          <p:nvPr/>
        </p:nvSpPr>
        <p:spPr>
          <a:xfrm>
            <a:off x="9294435" y="332158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count(4,0)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F2C0C8-92E3-AB78-4B28-99DDAE7D226C}"/>
              </a:ext>
            </a:extLst>
          </p:cNvPr>
          <p:cNvSpPr/>
          <p:nvPr/>
        </p:nvSpPr>
        <p:spPr>
          <a:xfrm>
            <a:off x="4118728" y="42354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count(2,0)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F13AC3-8824-C1A7-B4E3-78E1D2FCDAC2}"/>
              </a:ext>
            </a:extLst>
          </p:cNvPr>
          <p:cNvSpPr/>
          <p:nvPr/>
        </p:nvSpPr>
        <p:spPr>
          <a:xfrm>
            <a:off x="6095213" y="42354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count(2,1)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488A8DA-4237-B26A-4EF8-C08670C35FED}"/>
              </a:ext>
            </a:extLst>
          </p:cNvPr>
          <p:cNvSpPr/>
          <p:nvPr/>
        </p:nvSpPr>
        <p:spPr>
          <a:xfrm>
            <a:off x="7832888" y="4235461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count(3,0)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EB96F63-E990-1AC5-7771-F2A01FF75135}"/>
              </a:ext>
            </a:extLst>
          </p:cNvPr>
          <p:cNvSpPr/>
          <p:nvPr/>
        </p:nvSpPr>
        <p:spPr>
          <a:xfrm>
            <a:off x="3422326" y="514682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count(1,0)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9D4AC86-EB7C-F824-DA27-5E99F5B08699}"/>
              </a:ext>
            </a:extLst>
          </p:cNvPr>
          <p:cNvSpPr/>
          <p:nvPr/>
        </p:nvSpPr>
        <p:spPr>
          <a:xfrm>
            <a:off x="5418842" y="514598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count(1,1)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4FAEB15-1456-6A2C-F2E9-666FEEDD8D62}"/>
              </a:ext>
            </a:extLst>
          </p:cNvPr>
          <p:cNvSpPr/>
          <p:nvPr/>
        </p:nvSpPr>
        <p:spPr>
          <a:xfrm>
            <a:off x="6852104" y="514598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count(2,0)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20D799C-02F4-20CC-5E52-5895916E4370}"/>
              </a:ext>
            </a:extLst>
          </p:cNvPr>
          <p:cNvSpPr/>
          <p:nvPr/>
        </p:nvSpPr>
        <p:spPr>
          <a:xfrm>
            <a:off x="6138420" y="605986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count(1,0)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1C2905-05DC-98C3-C7B2-07CAAD3A0243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3062731" y="1975966"/>
            <a:ext cx="2715901" cy="4350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4978C1-4CA8-3122-4AFC-49456CCD3467}"/>
              </a:ext>
            </a:extLst>
          </p:cNvPr>
          <p:cNvCxnSpPr>
            <a:stCxn id="4" idx="2"/>
            <a:endCxn id="10" idx="0"/>
          </p:cNvCxnSpPr>
          <p:nvPr/>
        </p:nvCxnSpPr>
        <p:spPr>
          <a:xfrm>
            <a:off x="5778632" y="1975966"/>
            <a:ext cx="3078243" cy="431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CCCB4F9-C7CA-4DC8-053F-E346CA845EB1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2040123" y="2938963"/>
            <a:ext cx="1022608" cy="384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24B4993-3231-0831-CBC5-8AFCB16BA43B}"/>
              </a:ext>
            </a:extLst>
          </p:cNvPr>
          <p:cNvCxnSpPr>
            <a:stCxn id="5" idx="2"/>
            <a:endCxn id="11" idx="0"/>
          </p:cNvCxnSpPr>
          <p:nvPr/>
        </p:nvCxnSpPr>
        <p:spPr>
          <a:xfrm>
            <a:off x="3062731" y="2938963"/>
            <a:ext cx="972338" cy="384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99C2EB0-3C1B-7001-A89B-07B15DA4D24E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flipH="1">
            <a:off x="7646316" y="2935605"/>
            <a:ext cx="1210559" cy="3859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949DAF9-2413-D4E4-665C-E82A6229CCE6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8856875" y="2935605"/>
            <a:ext cx="1064443" cy="3859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D2373AE-7E63-8895-DCED-3D8C195B17D7}"/>
              </a:ext>
            </a:extLst>
          </p:cNvPr>
          <p:cNvCxnSpPr>
            <a:stCxn id="11" idx="2"/>
            <a:endCxn id="7" idx="0"/>
          </p:cNvCxnSpPr>
          <p:nvPr/>
        </p:nvCxnSpPr>
        <p:spPr>
          <a:xfrm flipH="1">
            <a:off x="3306452" y="3851163"/>
            <a:ext cx="728617" cy="384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2F13425-4E0A-124F-1F1E-8D817CDA0BC3}"/>
              </a:ext>
            </a:extLst>
          </p:cNvPr>
          <p:cNvCxnSpPr>
            <a:stCxn id="11" idx="2"/>
            <a:endCxn id="14" idx="0"/>
          </p:cNvCxnSpPr>
          <p:nvPr/>
        </p:nvCxnSpPr>
        <p:spPr>
          <a:xfrm>
            <a:off x="4035069" y="3851163"/>
            <a:ext cx="710542" cy="384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61B9F0-3C59-D7A1-1D54-2571C60B14F8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 flipH="1">
            <a:off x="6722096" y="3849485"/>
            <a:ext cx="924220" cy="3859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597DDA9-FB2F-D643-6D62-1C8152408067}"/>
              </a:ext>
            </a:extLst>
          </p:cNvPr>
          <p:cNvCxnSpPr>
            <a:stCxn id="12" idx="2"/>
            <a:endCxn id="16" idx="0"/>
          </p:cNvCxnSpPr>
          <p:nvPr/>
        </p:nvCxnSpPr>
        <p:spPr>
          <a:xfrm>
            <a:off x="7646316" y="3849485"/>
            <a:ext cx="813455" cy="385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9A7A038-E9A6-1C1D-89F6-8F9ABD593F2A}"/>
              </a:ext>
            </a:extLst>
          </p:cNvPr>
          <p:cNvCxnSpPr>
            <a:stCxn id="7" idx="2"/>
            <a:endCxn id="8" idx="0"/>
          </p:cNvCxnSpPr>
          <p:nvPr/>
        </p:nvCxnSpPr>
        <p:spPr>
          <a:xfrm flipH="1">
            <a:off x="2610050" y="4763363"/>
            <a:ext cx="696402" cy="384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7E8D1D3-1E3B-45B6-40E4-D38A10DA072A}"/>
              </a:ext>
            </a:extLst>
          </p:cNvPr>
          <p:cNvCxnSpPr>
            <a:stCxn id="7" idx="2"/>
            <a:endCxn id="17" idx="0"/>
          </p:cNvCxnSpPr>
          <p:nvPr/>
        </p:nvCxnSpPr>
        <p:spPr>
          <a:xfrm>
            <a:off x="3306452" y="4763363"/>
            <a:ext cx="742757" cy="3834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A8EC478-99BC-490B-5D7F-6B2B531BE484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 flipH="1">
            <a:off x="6045725" y="4763363"/>
            <a:ext cx="676371" cy="3826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EF22FCA-C1CB-4AB3-1B46-E27D26F3F531}"/>
              </a:ext>
            </a:extLst>
          </p:cNvPr>
          <p:cNvCxnSpPr>
            <a:stCxn id="15" idx="2"/>
            <a:endCxn id="19" idx="0"/>
          </p:cNvCxnSpPr>
          <p:nvPr/>
        </p:nvCxnSpPr>
        <p:spPr>
          <a:xfrm>
            <a:off x="6722096" y="4763363"/>
            <a:ext cx="756891" cy="3826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86307B0-45EF-E6FC-7A1C-F854D0A28100}"/>
              </a:ext>
            </a:extLst>
          </p:cNvPr>
          <p:cNvCxnSpPr>
            <a:stCxn id="18" idx="2"/>
            <a:endCxn id="9" idx="0"/>
          </p:cNvCxnSpPr>
          <p:nvPr/>
        </p:nvCxnSpPr>
        <p:spPr>
          <a:xfrm flipH="1">
            <a:off x="5288834" y="5673885"/>
            <a:ext cx="756891" cy="3913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E1B665F-1606-EEA3-A1A6-91DF249A4590}"/>
              </a:ext>
            </a:extLst>
          </p:cNvPr>
          <p:cNvCxnSpPr>
            <a:stCxn id="18" idx="2"/>
            <a:endCxn id="20" idx="0"/>
          </p:cNvCxnSpPr>
          <p:nvPr/>
        </p:nvCxnSpPr>
        <p:spPr>
          <a:xfrm>
            <a:off x="6045725" y="5673885"/>
            <a:ext cx="719578" cy="3859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19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build="allAtOnce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build="allAtOnce" animBg="1"/>
      <p:bldP spid="16" grpId="0" animBg="1"/>
      <p:bldP spid="17" grpId="0" animBg="1"/>
      <p:bldP spid="18" grpId="0" animBg="1"/>
      <p:bldP spid="18" grpId="1" build="allAtOnce" animBg="1"/>
      <p:bldP spid="19" grpId="0" animBg="1"/>
      <p:bldP spid="19" grpId="1" build="allAtOnce" animBg="1"/>
      <p:bldP spid="20" grpId="0" animBg="1"/>
      <p:bldP spid="20" grpId="1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BD437-27F8-F213-4604-95CDAAC6E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34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3266-EDC0-DAB7-08D8-56BDBE255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9B08F-8FF2-9C95-3411-5CC4D970B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practical example of tree recursion, we're going to look at the merge sort algorithm</a:t>
            </a:r>
          </a:p>
          <a:p>
            <a:r>
              <a:rPr lang="en-US" dirty="0"/>
              <a:t>You'll look at </a:t>
            </a:r>
            <a:r>
              <a:rPr lang="en-US" dirty="0" err="1"/>
              <a:t>mergesort</a:t>
            </a:r>
            <a:r>
              <a:rPr lang="en-US" dirty="0"/>
              <a:t> in detail and analyze its performance in relation to other sorting algorithms in CS 235.  Here we are just going to look how it works, and you'll implement it in Homework 5</a:t>
            </a:r>
          </a:p>
        </p:txBody>
      </p:sp>
    </p:spTree>
    <p:extLst>
      <p:ext uri="{BB962C8B-B14F-4D97-AF65-F5344CB8AC3E}">
        <p14:creationId xmlns:p14="http://schemas.microsoft.com/office/powerpoint/2010/main" val="1687189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329A-DCD9-8A25-AD79-3AAF21AD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4AC41-87EB-69EA-9456-1E68A58E0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merge is a common data processing operation performed on two sequences of data with the following characteristics:</a:t>
            </a:r>
          </a:p>
          <a:p>
            <a:pPr lvl="1"/>
            <a:r>
              <a:rPr lang="en-US" dirty="0"/>
              <a:t>Both sequences are ordered by the same comparison operator (that is, both sequences are sorted).</a:t>
            </a:r>
          </a:p>
          <a:p>
            <a:r>
              <a:rPr lang="en-US" dirty="0"/>
              <a:t>The result of the merge operation is a third sequence containing all the data from the first two sequences.</a:t>
            </a:r>
          </a:p>
          <a:p>
            <a:endParaRPr lang="en-US" dirty="0"/>
          </a:p>
        </p:txBody>
      </p:sp>
      <p:pic>
        <p:nvPicPr>
          <p:cNvPr id="4" name="Picture 2" descr="C:\Documents and Settings\Administrator\My Documents\Koffman\PPTs\JPEGS\JWCL233_Koffman JPG files\ch08\w0196-nn.jpg">
            <a:extLst>
              <a:ext uri="{FF2B5EF4-FFF2-40B4-BE49-F238E27FC236}">
                <a16:creationId xmlns:a16="http://schemas.microsoft.com/office/drawing/2014/main" id="{457E9591-DA4E-FCFA-E014-4BCA0D8E9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3468" y="4182522"/>
            <a:ext cx="472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48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0295-EDC8-C86C-4051-C0484211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C5860-A060-D1E4-0A9D-E6307AB3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0092"/>
            <a:ext cx="8596668" cy="4110962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000" dirty="0"/>
              <a:t>Access the first item from both sequences.</a:t>
            </a:r>
          </a:p>
          <a:p>
            <a:pPr marL="339725" indent="-339725">
              <a:spcBef>
                <a:spcPts val="0"/>
              </a:spcBef>
              <a:buSzPct val="100000"/>
              <a:buAutoNum type="arabicPeriod"/>
              <a:defRPr/>
            </a:pPr>
            <a:r>
              <a:rPr lang="en-US" sz="2000" dirty="0"/>
              <a:t>While not finished with either sequence</a:t>
            </a:r>
          </a:p>
          <a:p>
            <a:pPr marL="739775" lvl="2" indent="-339725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lphaLcPeriod"/>
              <a:defRPr/>
            </a:pPr>
            <a:r>
              <a:rPr lang="en-US" sz="1800" dirty="0"/>
              <a:t>Compare the current items from the two sequences, copy the smaller current item to the output sequence, and access the next item from the input sequence whose item was copied.</a:t>
            </a:r>
          </a:p>
          <a:p>
            <a:pPr marL="339725" indent="-339725">
              <a:spcBef>
                <a:spcPts val="0"/>
              </a:spcBef>
              <a:spcAft>
                <a:spcPts val="600"/>
              </a:spcAft>
              <a:buSzPct val="100000"/>
              <a:buAutoNum type="arabicPeriod" startAt="3"/>
              <a:defRPr/>
            </a:pPr>
            <a:r>
              <a:rPr lang="en-US" sz="2000" dirty="0"/>
              <a:t>Copy any remaining items from the first sequence to the output sequence.</a:t>
            </a:r>
          </a:p>
          <a:p>
            <a:pPr marL="339725" indent="-339725">
              <a:spcBef>
                <a:spcPts val="0"/>
              </a:spcBef>
              <a:buSzPct val="100000"/>
              <a:buAutoNum type="arabicPeriod" startAt="3"/>
              <a:defRPr/>
            </a:pPr>
            <a:r>
              <a:rPr lang="en-US" sz="2000" dirty="0"/>
              <a:t>Copy any remaining items from the second sequence to the output sequence.</a:t>
            </a:r>
            <a:endParaRPr lang="en-US" sz="2000" dirty="0">
              <a:latin typeface="Tw Cen MT" pitchFamily="34" charset="0"/>
              <a:cs typeface="Courier New" pitchFamily="49" charset="0"/>
            </a:endParaRPr>
          </a:p>
          <a:p>
            <a:endParaRPr lang="en-US" dirty="0"/>
          </a:p>
        </p:txBody>
      </p:sp>
      <p:pic>
        <p:nvPicPr>
          <p:cNvPr id="4" name="Picture 2" descr="C:\Documents and Settings\Administrator\My Documents\Koffman\PPTs\JPEGS\JWCL233_Koffman JPG files\ch08\w0196-nn.jpg">
            <a:extLst>
              <a:ext uri="{FF2B5EF4-FFF2-40B4-BE49-F238E27FC236}">
                <a16:creationId xmlns:a16="http://schemas.microsoft.com/office/drawing/2014/main" id="{DE3AD5FF-C176-0EBB-EC78-417155E88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3468" y="4504604"/>
            <a:ext cx="472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8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Content Placeholder 2"/>
          <p:cNvSpPr>
            <a:spLocks noGrp="1"/>
          </p:cNvSpPr>
          <p:nvPr>
            <p:ph sz="quarter" idx="1"/>
          </p:nvPr>
        </p:nvSpPr>
        <p:spPr>
          <a:xfrm>
            <a:off x="677334" y="1930400"/>
            <a:ext cx="8596668" cy="441003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We can modify merging to sort a single, unsorted list</a:t>
            </a:r>
          </a:p>
          <a:p>
            <a:pPr lvl="1" indent="-342900">
              <a:buSzPct val="100000"/>
              <a:buFont typeface="+mj-lt"/>
              <a:buAutoNum type="arabicPeriod"/>
            </a:pPr>
            <a:r>
              <a:rPr lang="en-US" dirty="0"/>
              <a:t>Split the list into two halves</a:t>
            </a:r>
          </a:p>
          <a:p>
            <a:pPr lvl="1" indent="-342900">
              <a:buSzPct val="100000"/>
              <a:buFont typeface="+mj-lt"/>
              <a:buAutoNum type="arabicPeriod"/>
            </a:pPr>
            <a:r>
              <a:rPr lang="en-US" dirty="0"/>
              <a:t>Sort the left half</a:t>
            </a:r>
          </a:p>
          <a:p>
            <a:pPr lvl="1" indent="-342900">
              <a:buSzPct val="100000"/>
              <a:buFont typeface="+mj-lt"/>
              <a:buAutoNum type="arabicPeriod"/>
            </a:pPr>
            <a:r>
              <a:rPr lang="en-US" dirty="0"/>
              <a:t>Sort the right half</a:t>
            </a:r>
          </a:p>
          <a:p>
            <a:pPr lvl="1" indent="-342900">
              <a:buSzPct val="100000"/>
              <a:buFont typeface="+mj-lt"/>
              <a:buAutoNum type="arabicPeriod"/>
            </a:pPr>
            <a:r>
              <a:rPr lang="en-US" dirty="0"/>
              <a:t>Merge the two</a:t>
            </a:r>
          </a:p>
          <a:p>
            <a:pPr eaLnBrk="1" hangingPunct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Merge Sort</a:t>
            </a:r>
          </a:p>
        </p:txBody>
      </p:sp>
    </p:spTree>
    <p:extLst>
      <p:ext uri="{BB962C8B-B14F-4D97-AF65-F5344CB8AC3E}">
        <p14:creationId xmlns:p14="http://schemas.microsoft.com/office/powerpoint/2010/main" val="389398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Content Placeholder 2"/>
          <p:cNvSpPr>
            <a:spLocks noGrp="1"/>
          </p:cNvSpPr>
          <p:nvPr>
            <p:ph sz="quarter" idx="1"/>
          </p:nvPr>
        </p:nvSpPr>
        <p:spPr>
          <a:xfrm>
            <a:off x="677334" y="1930400"/>
            <a:ext cx="8596668" cy="413665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This algorithm can be written recursively</a:t>
            </a:r>
          </a:p>
          <a:p>
            <a:pPr marL="684213" lvl="1" indent="-342900">
              <a:buSzPct val="100000"/>
              <a:buFont typeface="+mj-lt"/>
              <a:buAutoNum type="arabicPeriod"/>
            </a:pPr>
            <a:r>
              <a:rPr lang="en-US" dirty="0"/>
              <a:t>If the list has only a single element, return</a:t>
            </a:r>
          </a:p>
          <a:p>
            <a:pPr marL="684213" lvl="1" indent="-342900">
              <a:buSzPct val="100000"/>
              <a:buFont typeface="+mj-lt"/>
              <a:buAutoNum type="arabicPeriod"/>
            </a:pPr>
            <a:r>
              <a:rPr lang="en-US" dirty="0"/>
              <a:t>Store the first half of the list in </a:t>
            </a:r>
            <a:r>
              <a:rPr lang="en-US" b="1" i="1" dirty="0"/>
              <a:t>left</a:t>
            </a:r>
          </a:p>
          <a:p>
            <a:pPr marL="684213" lvl="1" indent="-342900">
              <a:buSzPct val="100000"/>
              <a:buFont typeface="+mj-lt"/>
              <a:buAutoNum type="arabicPeriod"/>
            </a:pPr>
            <a:r>
              <a:rPr lang="en-US" dirty="0"/>
              <a:t>Store the second half of the table in </a:t>
            </a:r>
            <a:r>
              <a:rPr lang="en-US" b="1" i="1" dirty="0"/>
              <a:t>right</a:t>
            </a:r>
          </a:p>
          <a:p>
            <a:pPr marL="684213" lvl="1" indent="-342900">
              <a:buSzPct val="100000"/>
              <a:buFont typeface="+mj-lt"/>
              <a:buAutoNum type="arabicPeriod"/>
            </a:pPr>
            <a:r>
              <a:rPr lang="en-US" dirty="0"/>
              <a:t>Recursively apply the merge sort algorithm to </a:t>
            </a:r>
            <a:r>
              <a:rPr lang="en-US" b="1" i="1" dirty="0"/>
              <a:t>left</a:t>
            </a:r>
          </a:p>
          <a:p>
            <a:pPr marL="684213" lvl="1" indent="-342900">
              <a:buSzPct val="100000"/>
              <a:buFont typeface="+mj-lt"/>
              <a:buAutoNum type="arabicPeriod"/>
            </a:pPr>
            <a:r>
              <a:rPr lang="en-US" dirty="0"/>
              <a:t>Recursively apply the merge sort algorithm to </a:t>
            </a:r>
            <a:r>
              <a:rPr lang="en-US" b="1" i="1" dirty="0"/>
              <a:t>right</a:t>
            </a:r>
          </a:p>
          <a:p>
            <a:pPr marL="684213" lvl="1" indent="-342900">
              <a:buSzPct val="100000"/>
              <a:buFont typeface="+mj-lt"/>
              <a:buAutoNum type="arabicPeriod"/>
            </a:pPr>
            <a:r>
              <a:rPr lang="en-US" dirty="0"/>
              <a:t>Call the merge function with </a:t>
            </a:r>
            <a:r>
              <a:rPr lang="en-US" b="1" i="1" dirty="0"/>
              <a:t>left</a:t>
            </a:r>
            <a:r>
              <a:rPr lang="en-US" dirty="0"/>
              <a:t> and </a:t>
            </a:r>
            <a:r>
              <a:rPr lang="en-US" b="1" i="1" dirty="0"/>
              <a:t>right</a:t>
            </a:r>
            <a:r>
              <a:rPr lang="en-US" dirty="0"/>
              <a:t> as the input sequences</a:t>
            </a:r>
          </a:p>
          <a:p>
            <a:pPr marL="684213" lvl="1" indent="-342900">
              <a:buSzPct val="100000"/>
              <a:buFont typeface="+mj-lt"/>
              <a:buAutoNum type="arabicPeriod"/>
            </a:pPr>
            <a:r>
              <a:rPr lang="en-US" dirty="0"/>
              <a:t>Return the merged list.</a:t>
            </a:r>
          </a:p>
          <a:p>
            <a:pPr eaLnBrk="1" hangingPunct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Merge Sort</a:t>
            </a:r>
          </a:p>
        </p:txBody>
      </p:sp>
    </p:spTree>
    <p:extLst>
      <p:ext uri="{BB962C8B-B14F-4D97-AF65-F5344CB8AC3E}">
        <p14:creationId xmlns:p14="http://schemas.microsoft.com/office/powerpoint/2010/main" val="1445145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674" name="Group 40"/>
          <p:cNvGrpSpPr>
            <a:grpSpLocks/>
          </p:cNvGrpSpPr>
          <p:nvPr/>
        </p:nvGrpSpPr>
        <p:grpSpPr bwMode="auto">
          <a:xfrm>
            <a:off x="4302125" y="1905000"/>
            <a:ext cx="3619500" cy="457200"/>
            <a:chOff x="940761" y="3218432"/>
            <a:chExt cx="3619500" cy="457200"/>
          </a:xfrm>
        </p:grpSpPr>
        <p:grpSp>
          <p:nvGrpSpPr>
            <p:cNvPr id="284703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4704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91" name="Rectangle 90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87" name="Rectangle 86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13225" y="19478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50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656138" y="19478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60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5113338" y="19478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45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5570538" y="19478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30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6027738" y="19478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90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6475413" y="1947862"/>
            <a:ext cx="633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20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6918325" y="19478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80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7375525" y="19478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15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395935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39 L -0.00234 0.00162 C -0.00677 0.00162 -0.01119 0.00162 -0.01562 0.00255 C -0.02226 0.00393 -0.0345 0.0081 -0.0414 0.01042 C -0.04531 0.01343 -0.04934 0.01597 -0.05312 0.01968 C -0.05481 0.0213 -0.05625 0.02361 -0.05755 0.02616 C -0.06289 0.03634 -0.06783 0.04699 -0.07304 0.05741 C -0.07513 0.06181 -0.07955 0.0706 -0.07955 0.07083 C -0.08151 0.07917 -0.08098 0.07593 -0.08255 0.08611 C -0.08281 0.08796 -0.08307 0.08958 -0.08333 0.09143 C -0.08385 0.09653 -0.08398 0.10185 -0.08476 0.10718 C -0.08554 0.11227 -0.08554 0.11806 -0.08697 0.12268 L -0.08984 0.13333 " pathEditMode="relative" rAng="0" ptsTypes="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65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39 L -0.00234 0.00162 C -0.00677 0.00162 -0.0112 0.00162 -0.01562 0.00255 C -0.02226 0.00393 -0.0345 0.0081 -0.0414 0.01042 C -0.04531 0.01343 -0.04935 0.01597 -0.05312 0.01968 C -0.05481 0.0213 -0.05625 0.02361 -0.05755 0.02616 C -0.06289 0.03634 -0.06784 0.04699 -0.07304 0.05741 C -0.07513 0.06181 -0.07955 0.0706 -0.07955 0.07083 C -0.08151 0.07917 -0.08099 0.07593 -0.08255 0.08611 C -0.08281 0.08796 -0.08307 0.08958 -0.08333 0.09143 C -0.08385 0.09653 -0.08398 0.10185 -0.08476 0.10718 C -0.08554 0.11227 -0.08554 0.11806 -0.08698 0.12268 L -0.08984 0.13333 " pathEditMode="relative" rAng="0" ptsTypes="AAAAAAAAAAAAA">
                                      <p:cBhvr>
                                        <p:cTn id="1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65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39 L -0.00234 0.00162 C -0.00677 0.00162 -0.0112 0.00162 -0.01562 0.00255 C -0.02226 0.00393 -0.0345 0.0081 -0.0414 0.01042 C -0.04531 0.01343 -0.04935 0.01597 -0.05312 0.01968 C -0.05481 0.0213 -0.05625 0.02361 -0.05755 0.02616 C -0.06289 0.03634 -0.06784 0.04699 -0.07304 0.05741 C -0.07513 0.06181 -0.07955 0.0706 -0.07955 0.07083 C -0.08151 0.07917 -0.08099 0.07593 -0.08255 0.08611 C -0.08281 0.08796 -0.08307 0.08958 -0.08333 0.09143 C -0.08385 0.09653 -0.08398 0.10185 -0.08476 0.10718 C -0.08554 0.11227 -0.08554 0.11806 -0.08698 0.12268 L -0.08984 0.13333 " pathEditMode="relative" rAng="0" ptsTypes="AAAAAAAAAAAAA">
                                      <p:cBhvr>
                                        <p:cTn id="1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659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39 L -0.00234 0.00162 C -0.00677 0.00162 -0.0112 0.00162 -0.01562 0.00255 C -0.02226 0.00393 -0.0345 0.0081 -0.0414 0.01042 C -0.04531 0.01343 -0.04935 0.01597 -0.05312 0.01968 C -0.05481 0.0213 -0.05625 0.02361 -0.05755 0.02616 C -0.06289 0.03634 -0.06784 0.04699 -0.07304 0.05741 C -0.07513 0.06181 -0.07955 0.0706 -0.07955 0.07083 C -0.08151 0.07917 -0.08099 0.07593 -0.08255 0.08611 C -0.08281 0.08796 -0.08307 0.08958 -0.08333 0.09143 C -0.08385 0.09653 -0.08398 0.10185 -0.08476 0.10718 C -0.08554 0.11227 -0.08554 0.11806 -0.08698 0.12268 L -0.08984 0.13333 " pathEditMode="relative" rAng="0" ptsTypes="AAAAAAAAAAAAA">
                                      <p:cBhvr>
                                        <p:cTn id="1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417 L -0.00234 -0.00394 L 0.04024 -0.00162 C 0.04466 -0.00046 0.04766 0.00694 0.0513 0.01134 C 0.05808 0.01944 0.05716 0.01852 0.0638 0.02569 C 0.06498 0.02708 0.06641 0.02801 0.06745 0.02963 C 0.06901 0.03194 0.07045 0.03403 0.07188 0.03634 C 0.0724 0.03704 0.07292 0.03796 0.07344 0.03889 C 0.07487 0.0412 0.07657 0.04282 0.07774 0.04537 C 0.08125 0.05255 0.08737 0.06759 0.08737 0.06782 C 0.08841 0.075 0.08815 0.07268 0.0888 0.08194 C 0.08907 0.08588 0.08946 0.08981 0.08959 0.09375 C 0.08972 0.10694 0.08959 0.11991 0.08959 0.1331 " pathEditMode="relative" rAng="0" ptsTypes="AAAAAAAAAAAAA">
                                      <p:cBhvr>
                                        <p:cTn id="2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685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417 L -0.00234 -0.00394 L 0.04024 -0.00162 C 0.04466 -0.00046 0.04766 0.00694 0.0513 0.01134 C 0.05807 0.01944 0.05716 0.01852 0.0638 0.02569 C 0.06498 0.02708 0.06641 0.02801 0.06745 0.02963 C 0.06901 0.03194 0.07044 0.03403 0.07188 0.03634 C 0.0724 0.03704 0.07292 0.03796 0.07344 0.03889 C 0.07487 0.0412 0.07656 0.04282 0.07774 0.04537 C 0.08125 0.05255 0.08737 0.06759 0.08737 0.06782 C 0.08841 0.075 0.08815 0.07268 0.0888 0.08194 C 0.08906 0.08588 0.08945 0.08981 0.08958 0.09375 C 0.08971 0.10694 0.08958 0.11991 0.08958 0.1331 " pathEditMode="relative" rAng="0" ptsTypes="AAAAAAAAAAAAA">
                                      <p:cBhvr>
                                        <p:cTn id="2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685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417 L -0.00234 -0.00394 L 0.04023 -0.00162 C 0.04466 -0.00046 0.04766 0.00694 0.0513 0.01134 C 0.05807 0.01944 0.05716 0.01852 0.0638 0.02569 C 0.06497 0.02708 0.06641 0.02801 0.06745 0.02963 C 0.06901 0.03194 0.07044 0.03403 0.07187 0.03634 C 0.0724 0.03704 0.07292 0.03796 0.07344 0.03889 C 0.07487 0.0412 0.07656 0.04282 0.07773 0.04537 C 0.08125 0.05255 0.08737 0.06759 0.08737 0.06782 C 0.08841 0.075 0.08815 0.07268 0.0888 0.08194 C 0.08906 0.08588 0.08945 0.08981 0.08958 0.09375 C 0.08971 0.10694 0.08958 0.11991 0.08958 0.1331 " pathEditMode="relative" rAng="0" ptsTypes="AAAAAAAAAAAAA">
                                      <p:cBhvr>
                                        <p:cTn id="2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685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417 L -0.00234 -0.00394 L 0.04023 -0.00162 C 0.04466 -0.00046 0.04766 0.00694 0.0513 0.01134 C 0.05807 0.01944 0.05716 0.01852 0.0638 0.02569 C 0.06497 0.02708 0.06641 0.02801 0.06745 0.02963 C 0.06901 0.03194 0.07044 0.03403 0.07187 0.03634 C 0.0724 0.03704 0.07292 0.03796 0.07344 0.03889 C 0.07487 0.0412 0.07656 0.04282 0.07773 0.04537 C 0.08125 0.05255 0.08737 0.06759 0.08737 0.06782 C 0.08841 0.075 0.08815 0.07268 0.0888 0.08194 C 0.08906 0.08588 0.08945 0.08981 0.08958 0.09375 C 0.08971 0.10694 0.08958 0.11991 0.08958 0.1331 " pathEditMode="relative" rAng="0" ptsTypes="AAAAAAAAAAAAA">
                                      <p:cBhvr>
                                        <p:cTn id="3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5" grpId="0"/>
      <p:bldP spid="96" grpId="0"/>
      <p:bldP spid="97" grpId="0"/>
      <p:bldP spid="99" grpId="0"/>
      <p:bldP spid="100" grpId="0"/>
      <p:bldP spid="101" grpId="0"/>
      <p:bldP spid="10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2157413" y="3733800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5699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85724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5725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5700" name="Group 82"/>
          <p:cNvGrpSpPr>
            <a:grpSpLocks/>
          </p:cNvGrpSpPr>
          <p:nvPr/>
        </p:nvGrpSpPr>
        <p:grpSpPr bwMode="auto">
          <a:xfrm>
            <a:off x="3209925" y="2819400"/>
            <a:ext cx="5803900" cy="457200"/>
            <a:chOff x="1700547" y="2895600"/>
            <a:chExt cx="5803274" cy="457200"/>
          </a:xfrm>
        </p:grpSpPr>
        <p:grpSp>
          <p:nvGrpSpPr>
            <p:cNvPr id="285714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5715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149475" y="3733800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5208588" y="3733800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202238" y="3733800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121025" y="28622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50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563938" y="28622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60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021138" y="28622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45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478338" y="28622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30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290709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416 L -0.00078 -0.00393 C -0.00898 -0.00393 -0.01706 -0.0037 -0.02513 -0.00301 C -0.02682 -0.00277 -0.02864 -0.00254 -0.03034 -0.00162 C -0.0362 0.00162 -0.03867 0.00417 -0.04323 0.00926 C -0.04401 0.00996 -0.04479 0.01111 -0.04557 0.01181 C -0.04726 0.01366 -0.04909 0.01528 -0.05078 0.01736 C -0.05286 0.01968 -0.05456 0.02338 -0.0569 0.02523 C -0.06458 0.03218 -0.06107 0.02848 -0.06745 0.03611 C -0.06797 0.0375 -0.06836 0.03912 -0.06901 0.04005 C -0.07448 0.04861 -0.07279 0.0419 -0.07734 0.05232 C -0.07864 0.05533 -0.07917 0.05926 -0.07956 0.06297 C -0.08151 0.07848 -0.0793 0.06204 -0.08112 0.07523 C -0.08138 0.08542 -0.08138 0.09584 -0.0819 0.10602 C -0.0819 0.10741 -0.08229 0.1088 -0.08255 0.11019 C -0.08529 0.12292 -0.0832 0.11181 -0.08489 0.12084 C -0.08568 0.13125 -0.08489 0.12755 -0.08633 0.1331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68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416 L -0.00078 -0.00393 C -0.00898 -0.00393 -0.01706 -0.0037 -0.02513 -0.00301 C -0.02682 -0.00277 -0.02865 -0.00254 -0.03034 -0.00162 C -0.0362 0.00162 -0.03867 0.00417 -0.04323 0.00926 C -0.04401 0.00996 -0.04479 0.01111 -0.04557 0.01181 C -0.04727 0.01366 -0.04909 0.01528 -0.05078 0.01736 C -0.05287 0.01968 -0.05456 0.02338 -0.0569 0.02523 C -0.06458 0.03218 -0.06107 0.02848 -0.06745 0.03611 C -0.06797 0.0375 -0.06836 0.03912 -0.06901 0.04005 C -0.07448 0.04861 -0.07279 0.0419 -0.07734 0.05232 C -0.07865 0.05533 -0.07917 0.05926 -0.07956 0.06297 C -0.08151 0.07848 -0.0793 0.06204 -0.08112 0.07523 C -0.08138 0.08542 -0.08138 0.09584 -0.0819 0.10602 C -0.0819 0.10741 -0.08229 0.1088 -0.08255 0.11019 C -0.08529 0.12292 -0.0832 0.11181 -0.0849 0.12084 C -0.08568 0.13125 -0.0849 0.12755 -0.08633 0.1331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416 L -0.00078 -0.00393 C 0.00872 -0.00208 0.01862 -0.00231 0.02799 0.00255 C 0.03359 0.00533 0.03815 0.01297 0.0431 0.01852 C 0.05247 0.0294 0.05013 0.03033 0.05898 0.05093 C 0.05963 0.05255 0.06055 0.05348 0.0612 0.0551 C 0.06536 0.06482 0.06888 0.07547 0.07344 0.08473 C 0.07643 0.09098 0.07969 0.09676 0.08242 0.10348 C 0.08516 0.10996 0.0862 0.11528 0.08776 0.12246 C 0.08854 0.13704 0.08672 0.13912 0.0901 0.1331 " pathEditMode="relative" rAng="0" ptsTypes="AAAAAAAA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701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416 L -0.00078 -0.00393 C 0.00872 -0.00208 0.01862 -0.00231 0.02799 0.00255 C 0.03359 0.00533 0.03815 0.01297 0.0431 0.01852 C 0.05247 0.0294 0.05013 0.03033 0.05898 0.05093 C 0.05963 0.05255 0.06055 0.05348 0.0612 0.0551 C 0.06536 0.06482 0.06888 0.07547 0.07344 0.08473 C 0.07643 0.09098 0.07969 0.09676 0.08242 0.10348 C 0.08516 0.10996 0.0862 0.11528 0.08776 0.12246 C 0.08854 0.13704 0.08672 0.13912 0.0901 0.1331 " pathEditMode="relative" rAng="0" ptsTypes="AAAAAAAA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Tree Recursion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63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22" name="Group 43"/>
          <p:cNvGrpSpPr>
            <a:grpSpLocks/>
          </p:cNvGrpSpPr>
          <p:nvPr/>
        </p:nvGrpSpPr>
        <p:grpSpPr bwMode="auto">
          <a:xfrm>
            <a:off x="2157413" y="3733800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6723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86750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6751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6724" name="Group 82"/>
          <p:cNvGrpSpPr>
            <a:grpSpLocks/>
          </p:cNvGrpSpPr>
          <p:nvPr/>
        </p:nvGrpSpPr>
        <p:grpSpPr bwMode="auto">
          <a:xfrm>
            <a:off x="3209925" y="2819400"/>
            <a:ext cx="5803900" cy="457200"/>
            <a:chOff x="1700547" y="2895600"/>
            <a:chExt cx="5803274" cy="457200"/>
          </a:xfrm>
        </p:grpSpPr>
        <p:grpSp>
          <p:nvGrpSpPr>
            <p:cNvPr id="286740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6741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6725" name="Group 3"/>
          <p:cNvGrpSpPr>
            <a:grpSpLocks/>
          </p:cNvGrpSpPr>
          <p:nvPr/>
        </p:nvGrpSpPr>
        <p:grpSpPr bwMode="auto">
          <a:xfrm>
            <a:off x="2149475" y="3733800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86726" name="Group 46"/>
          <p:cNvGrpSpPr>
            <a:grpSpLocks/>
          </p:cNvGrpSpPr>
          <p:nvPr/>
        </p:nvGrpSpPr>
        <p:grpSpPr bwMode="auto">
          <a:xfrm>
            <a:off x="5208588" y="3733800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6727" name="Group 2"/>
          <p:cNvGrpSpPr>
            <a:grpSpLocks/>
          </p:cNvGrpSpPr>
          <p:nvPr/>
        </p:nvGrpSpPr>
        <p:grpSpPr bwMode="auto">
          <a:xfrm>
            <a:off x="5202238" y="3733800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2065338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981325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060575" y="37766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50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065338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50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981325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60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505075" y="37766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60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243258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00677 0.1335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6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03177 0.1335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6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4" grpId="0" animBg="1"/>
      <p:bldP spid="65" grpId="0" animBg="1"/>
      <p:bldP spid="6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2981325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287747" name="Group 43"/>
          <p:cNvGrpSpPr>
            <a:grpSpLocks/>
          </p:cNvGrpSpPr>
          <p:nvPr/>
        </p:nvGrpSpPr>
        <p:grpSpPr bwMode="auto">
          <a:xfrm>
            <a:off x="2157413" y="3733800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7748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87773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7774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7749" name="Group 82"/>
          <p:cNvGrpSpPr>
            <a:grpSpLocks/>
          </p:cNvGrpSpPr>
          <p:nvPr/>
        </p:nvGrpSpPr>
        <p:grpSpPr bwMode="auto">
          <a:xfrm>
            <a:off x="3209925" y="2819400"/>
            <a:ext cx="5803900" cy="457200"/>
            <a:chOff x="1700547" y="2895600"/>
            <a:chExt cx="5803274" cy="457200"/>
          </a:xfrm>
        </p:grpSpPr>
        <p:grpSp>
          <p:nvGrpSpPr>
            <p:cNvPr id="287763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7764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7750" name="Group 3"/>
          <p:cNvGrpSpPr>
            <a:grpSpLocks/>
          </p:cNvGrpSpPr>
          <p:nvPr/>
        </p:nvGrpSpPr>
        <p:grpSpPr bwMode="auto">
          <a:xfrm>
            <a:off x="2149475" y="3733800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87751" name="Group 46"/>
          <p:cNvGrpSpPr>
            <a:grpSpLocks/>
          </p:cNvGrpSpPr>
          <p:nvPr/>
        </p:nvGrpSpPr>
        <p:grpSpPr bwMode="auto">
          <a:xfrm>
            <a:off x="5208588" y="3733800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7752" name="Group 2"/>
          <p:cNvGrpSpPr>
            <a:grpSpLocks/>
          </p:cNvGrpSpPr>
          <p:nvPr/>
        </p:nvGrpSpPr>
        <p:grpSpPr bwMode="auto">
          <a:xfrm>
            <a:off x="5202238" y="3733800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2065338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060575" y="37766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50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505075" y="37766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60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981325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60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230004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00638 0.1335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6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03177 0.13287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66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1" grpId="0" animBg="1"/>
      <p:bldP spid="63" grpId="0"/>
      <p:bldP spid="67" grpId="0"/>
      <p:bldP spid="6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70" name="Group 43"/>
          <p:cNvGrpSpPr>
            <a:grpSpLocks/>
          </p:cNvGrpSpPr>
          <p:nvPr/>
        </p:nvGrpSpPr>
        <p:grpSpPr bwMode="auto">
          <a:xfrm>
            <a:off x="2157413" y="3733800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8771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88798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8799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8772" name="Group 82"/>
          <p:cNvGrpSpPr>
            <a:grpSpLocks/>
          </p:cNvGrpSpPr>
          <p:nvPr/>
        </p:nvGrpSpPr>
        <p:grpSpPr bwMode="auto">
          <a:xfrm>
            <a:off x="3209925" y="2819400"/>
            <a:ext cx="5803900" cy="457200"/>
            <a:chOff x="1700547" y="2895600"/>
            <a:chExt cx="5803274" cy="457200"/>
          </a:xfrm>
        </p:grpSpPr>
        <p:grpSp>
          <p:nvGrpSpPr>
            <p:cNvPr id="288788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8789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8773" name="Group 3"/>
          <p:cNvGrpSpPr>
            <a:grpSpLocks/>
          </p:cNvGrpSpPr>
          <p:nvPr/>
        </p:nvGrpSpPr>
        <p:grpSpPr bwMode="auto">
          <a:xfrm>
            <a:off x="2149475" y="3733800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88774" name="Group 46"/>
          <p:cNvGrpSpPr>
            <a:grpSpLocks/>
          </p:cNvGrpSpPr>
          <p:nvPr/>
        </p:nvGrpSpPr>
        <p:grpSpPr bwMode="auto">
          <a:xfrm>
            <a:off x="5208588" y="3733800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8775" name="Group 2"/>
          <p:cNvGrpSpPr>
            <a:grpSpLocks/>
          </p:cNvGrpSpPr>
          <p:nvPr/>
        </p:nvGrpSpPr>
        <p:grpSpPr bwMode="auto">
          <a:xfrm>
            <a:off x="5202238" y="3733800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1371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0515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113338" y="37766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45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1371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45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0515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5570538" y="37766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196142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-0.00521 0.13287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66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3282 0.1335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6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4" grpId="0" animBg="1"/>
      <p:bldP spid="65" grpId="0" animBg="1"/>
      <p:bldP spid="6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1371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289795" name="Group 43"/>
          <p:cNvGrpSpPr>
            <a:grpSpLocks/>
          </p:cNvGrpSpPr>
          <p:nvPr/>
        </p:nvGrpSpPr>
        <p:grpSpPr bwMode="auto">
          <a:xfrm>
            <a:off x="2157413" y="3733800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9796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89823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9824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9797" name="Group 82"/>
          <p:cNvGrpSpPr>
            <a:grpSpLocks/>
          </p:cNvGrpSpPr>
          <p:nvPr/>
        </p:nvGrpSpPr>
        <p:grpSpPr bwMode="auto">
          <a:xfrm>
            <a:off x="3209925" y="2819400"/>
            <a:ext cx="5803900" cy="457200"/>
            <a:chOff x="1700547" y="2895600"/>
            <a:chExt cx="5803274" cy="457200"/>
          </a:xfrm>
        </p:grpSpPr>
        <p:grpSp>
          <p:nvGrpSpPr>
            <p:cNvPr id="289813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9814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9798" name="Group 3"/>
          <p:cNvGrpSpPr>
            <a:grpSpLocks/>
          </p:cNvGrpSpPr>
          <p:nvPr/>
        </p:nvGrpSpPr>
        <p:grpSpPr bwMode="auto">
          <a:xfrm>
            <a:off x="2149475" y="3733800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89799" name="Group 46"/>
          <p:cNvGrpSpPr>
            <a:grpSpLocks/>
          </p:cNvGrpSpPr>
          <p:nvPr/>
        </p:nvGrpSpPr>
        <p:grpSpPr bwMode="auto">
          <a:xfrm>
            <a:off x="5208588" y="3733800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9800" name="Group 2"/>
          <p:cNvGrpSpPr>
            <a:grpSpLocks/>
          </p:cNvGrpSpPr>
          <p:nvPr/>
        </p:nvGrpSpPr>
        <p:grpSpPr bwMode="auto">
          <a:xfrm>
            <a:off x="5202238" y="3733800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513080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45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0515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113338" y="37766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45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5570538" y="37766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659438" y="37338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45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202238" y="37338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112601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63 0.00023 L 0.03073 0.13634 " pathEditMode="relative" rAng="0" ptsTypes="AA">
                                      <p:cBhvr>
                                        <p:cTn id="6" dur="15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8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76 0.00023 L -0.0056 0.13356 " pathEditMode="relative" rAng="0" ptsTypes="AA">
                                      <p:cBhvr>
                                        <p:cTn id="12" dur="15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6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43" grpId="0" animBg="1"/>
      <p:bldP spid="62" grpId="0" animBg="1"/>
      <p:bldP spid="63" grpId="0"/>
      <p:bldP spid="67" grpId="0"/>
      <p:bldP spid="60" grpId="0" animBg="1"/>
      <p:bldP spid="6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818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0851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0852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0819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0820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149476" y="3733800"/>
            <a:ext cx="4056063" cy="457200"/>
            <a:chOff x="626103" y="3680496"/>
            <a:chExt cx="4055301" cy="457200"/>
          </a:xfrm>
        </p:grpSpPr>
        <p:grpSp>
          <p:nvGrpSpPr>
            <p:cNvPr id="290827" name="Group 43"/>
            <p:cNvGrpSpPr>
              <a:grpSpLocks/>
            </p:cNvGrpSpPr>
            <p:nvPr/>
          </p:nvGrpSpPr>
          <p:grpSpPr bwMode="auto">
            <a:xfrm>
              <a:off x="633079" y="3680496"/>
              <a:ext cx="900448" cy="457200"/>
              <a:chOff x="626103" y="3680496"/>
              <a:chExt cx="9004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25476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069893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290828" name="Group 3"/>
            <p:cNvGrpSpPr>
              <a:grpSpLocks/>
            </p:cNvGrpSpPr>
            <p:nvPr/>
          </p:nvGrpSpPr>
          <p:grpSpPr bwMode="auto">
            <a:xfrm>
              <a:off x="626103" y="3680496"/>
              <a:ext cx="900448" cy="457200"/>
              <a:chOff x="626103" y="3680496"/>
              <a:chExt cx="900448" cy="457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6103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068933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</p:grpSp>
        <p:grpSp>
          <p:nvGrpSpPr>
            <p:cNvPr id="290829" name="Group 46"/>
            <p:cNvGrpSpPr>
              <a:grpSpLocks/>
            </p:cNvGrpSpPr>
            <p:nvPr/>
          </p:nvGrpSpPr>
          <p:grpSpPr bwMode="auto">
            <a:xfrm>
              <a:off x="3685237" y="3680496"/>
              <a:ext cx="900448" cy="457200"/>
              <a:chOff x="626103" y="3680496"/>
              <a:chExt cx="900448" cy="4572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625507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069924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290830" name="Group 2"/>
            <p:cNvGrpSpPr>
              <a:grpSpLocks/>
            </p:cNvGrpSpPr>
            <p:nvPr/>
          </p:nvGrpSpPr>
          <p:grpSpPr bwMode="auto">
            <a:xfrm>
              <a:off x="3678261" y="3680496"/>
              <a:ext cx="914400" cy="457200"/>
              <a:chOff x="2485490" y="3680496"/>
              <a:chExt cx="914400" cy="4572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485521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942635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</p:grpSp>
        <p:sp>
          <p:nvSpPr>
            <p:cNvPr id="290831" name="TextBox 62"/>
            <p:cNvSpPr txBox="1">
              <a:spLocks noChangeArrowheads="1"/>
            </p:cNvSpPr>
            <p:nvPr/>
          </p:nvSpPr>
          <p:spPr bwMode="auto">
            <a:xfrm>
              <a:off x="3589517" y="3739819"/>
              <a:ext cx="6346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290832" name="TextBox 66"/>
            <p:cNvSpPr txBox="1">
              <a:spLocks noChangeArrowheads="1"/>
            </p:cNvSpPr>
            <p:nvPr/>
          </p:nvSpPr>
          <p:spPr bwMode="auto">
            <a:xfrm>
              <a:off x="4046717" y="3739819"/>
              <a:ext cx="6346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35407" y="3680496"/>
              <a:ext cx="45711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71944" y="3680496"/>
              <a:ext cx="45711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3203576" y="2819400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8847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842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1864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1865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1843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1844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1845" name="Group 63"/>
          <p:cNvGrpSpPr>
            <a:grpSpLocks/>
          </p:cNvGrpSpPr>
          <p:nvPr/>
        </p:nvGrpSpPr>
        <p:grpSpPr bwMode="auto">
          <a:xfrm>
            <a:off x="3203576" y="2819400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718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578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289311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866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2890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2891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2867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2868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2869" name="Group 63"/>
          <p:cNvGrpSpPr>
            <a:grpSpLocks/>
          </p:cNvGrpSpPr>
          <p:nvPr/>
        </p:nvGrpSpPr>
        <p:grpSpPr bwMode="auto">
          <a:xfrm>
            <a:off x="3203576" y="2819400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92870" name="Group 5"/>
          <p:cNvGrpSpPr>
            <a:grpSpLocks/>
          </p:cNvGrpSpPr>
          <p:nvPr/>
        </p:nvGrpSpPr>
        <p:grpSpPr bwMode="auto">
          <a:xfrm>
            <a:off x="6718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</p:grpSp>
      <p:grpSp>
        <p:nvGrpSpPr>
          <p:cNvPr id="292871" name="Group 6"/>
          <p:cNvGrpSpPr>
            <a:grpSpLocks/>
          </p:cNvGrpSpPr>
          <p:nvPr/>
        </p:nvGrpSpPr>
        <p:grpSpPr bwMode="auto">
          <a:xfrm>
            <a:off x="8578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6421438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90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421563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231430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890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3917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3918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3891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3892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3893" name="Group 63"/>
          <p:cNvGrpSpPr>
            <a:grpSpLocks/>
          </p:cNvGrpSpPr>
          <p:nvPr/>
        </p:nvGrpSpPr>
        <p:grpSpPr bwMode="auto">
          <a:xfrm>
            <a:off x="3203576" y="2819400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93894" name="Group 5"/>
          <p:cNvGrpSpPr>
            <a:grpSpLocks/>
          </p:cNvGrpSpPr>
          <p:nvPr/>
        </p:nvGrpSpPr>
        <p:grpSpPr bwMode="auto">
          <a:xfrm>
            <a:off x="6718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</p:grpSp>
      <p:grpSp>
        <p:nvGrpSpPr>
          <p:cNvPr id="293895" name="Group 6"/>
          <p:cNvGrpSpPr>
            <a:grpSpLocks/>
          </p:cNvGrpSpPr>
          <p:nvPr/>
        </p:nvGrpSpPr>
        <p:grpSpPr bwMode="auto">
          <a:xfrm>
            <a:off x="8578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6421438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90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421563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20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6718300" y="3679825"/>
            <a:ext cx="901700" cy="457200"/>
            <a:chOff x="5194883" y="3680496"/>
            <a:chExt cx="900448" cy="457200"/>
          </a:xfrm>
        </p:grpSpPr>
        <p:sp>
          <p:nvSpPr>
            <p:cNvPr id="44" name="Rectangle 43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143353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914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4938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4939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4915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4916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4917" name="Group 63"/>
          <p:cNvGrpSpPr>
            <a:grpSpLocks/>
          </p:cNvGrpSpPr>
          <p:nvPr/>
        </p:nvGrpSpPr>
        <p:grpSpPr bwMode="auto">
          <a:xfrm>
            <a:off x="3203576" y="2819400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94918" name="Group 5"/>
          <p:cNvGrpSpPr>
            <a:grpSpLocks/>
          </p:cNvGrpSpPr>
          <p:nvPr/>
        </p:nvGrpSpPr>
        <p:grpSpPr bwMode="auto">
          <a:xfrm>
            <a:off x="6718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</p:grpSp>
      <p:grpSp>
        <p:nvGrpSpPr>
          <p:cNvPr id="294919" name="Group 6"/>
          <p:cNvGrpSpPr>
            <a:grpSpLocks/>
          </p:cNvGrpSpPr>
          <p:nvPr/>
        </p:nvGrpSpPr>
        <p:grpSpPr bwMode="auto">
          <a:xfrm>
            <a:off x="8578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8262938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80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261475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6514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938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5965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5966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5939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5940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5941" name="Group 63"/>
          <p:cNvGrpSpPr>
            <a:grpSpLocks/>
          </p:cNvGrpSpPr>
          <p:nvPr/>
        </p:nvGrpSpPr>
        <p:grpSpPr bwMode="auto">
          <a:xfrm>
            <a:off x="3203576" y="2819400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95942" name="Group 5"/>
          <p:cNvGrpSpPr>
            <a:grpSpLocks/>
          </p:cNvGrpSpPr>
          <p:nvPr/>
        </p:nvGrpSpPr>
        <p:grpSpPr bwMode="auto">
          <a:xfrm>
            <a:off x="6718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</p:grpSp>
      <p:grpSp>
        <p:nvGrpSpPr>
          <p:cNvPr id="295943" name="Group 6"/>
          <p:cNvGrpSpPr>
            <a:grpSpLocks/>
          </p:cNvGrpSpPr>
          <p:nvPr/>
        </p:nvGrpSpPr>
        <p:grpSpPr bwMode="auto">
          <a:xfrm>
            <a:off x="8578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8262938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80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261475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15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8578851" y="3679825"/>
            <a:ext cx="900113" cy="457200"/>
            <a:chOff x="5194883" y="3680496"/>
            <a:chExt cx="900448" cy="457200"/>
          </a:xfrm>
        </p:grpSpPr>
        <p:sp>
          <p:nvSpPr>
            <p:cNvPr id="44" name="Rectangle 43"/>
            <p:cNvSpPr/>
            <p:nvPr/>
          </p:nvSpPr>
          <p:spPr>
            <a:xfrm>
              <a:off x="5194883" y="3680496"/>
              <a:ext cx="45737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37961" y="3680496"/>
              <a:ext cx="45737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6983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B96D-9BA0-D672-7034-04D0E332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recursive calls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BA7FE-9804-0926-3272-8FB062CEB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36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62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6989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6990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6963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6964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6965" name="Group 63"/>
          <p:cNvGrpSpPr>
            <a:grpSpLocks/>
          </p:cNvGrpSpPr>
          <p:nvPr/>
        </p:nvGrpSpPr>
        <p:grpSpPr bwMode="auto">
          <a:xfrm>
            <a:off x="3203576" y="2819400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718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578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47" name="Rectangle 46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169812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986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8018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8019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3203576" y="2819400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47" name="Rectangle 46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7992" name="Group 42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</p:grpSp>
        <p:grpSp>
          <p:nvGrpSpPr>
            <p:cNvPr id="297993" name="Group 43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145131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91D6-ED84-6146-FC50-B0BCD4B5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8A10D-EB46-A4C3-C759-5CA015E28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20893"/>
          </a:xfrm>
        </p:spPr>
        <p:txBody>
          <a:bodyPr>
            <a:normAutofit fontScale="92500"/>
          </a:bodyPr>
          <a:lstStyle/>
          <a:p>
            <a:r>
              <a:rPr lang="en-US" dirty="0"/>
              <a:t>Work with a partner.  Show each step of merge sort on the following list: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800" b="1" dirty="0"/>
              <a:t>8   5   4   6   2   3   4   7  1</a:t>
            </a:r>
          </a:p>
          <a:p>
            <a:pPr marL="0" indent="0">
              <a:buNone/>
            </a:pPr>
            <a:r>
              <a:rPr lang="en-US" sz="1600" dirty="0"/>
              <a:t>8 5 4 6 </a:t>
            </a:r>
            <a:r>
              <a:rPr lang="en-US" sz="1600" dirty="0">
                <a:solidFill>
                  <a:srgbClr val="FF0000"/>
                </a:solidFill>
              </a:rPr>
              <a:t>|</a:t>
            </a:r>
            <a:r>
              <a:rPr lang="en-US" sz="1600" dirty="0"/>
              <a:t> 2 3 4 7 1</a:t>
            </a:r>
          </a:p>
          <a:p>
            <a:pPr marL="0" indent="0">
              <a:buNone/>
            </a:pPr>
            <a:r>
              <a:rPr lang="en-US" sz="1600" dirty="0"/>
              <a:t>8 5 </a:t>
            </a:r>
            <a:r>
              <a:rPr lang="en-US" sz="1600" dirty="0">
                <a:solidFill>
                  <a:schemeClr val="accent2"/>
                </a:solidFill>
              </a:rPr>
              <a:t>|</a:t>
            </a:r>
            <a:r>
              <a:rPr lang="en-US" sz="1600" dirty="0"/>
              <a:t> 4 6 </a:t>
            </a:r>
            <a:r>
              <a:rPr lang="en-US" sz="1600" dirty="0">
                <a:solidFill>
                  <a:srgbClr val="FF0000"/>
                </a:solidFill>
              </a:rPr>
              <a:t>|</a:t>
            </a:r>
            <a:r>
              <a:rPr lang="en-US" sz="1600" dirty="0"/>
              <a:t> 2 3 </a:t>
            </a:r>
            <a:r>
              <a:rPr lang="en-US" sz="1600" dirty="0">
                <a:solidFill>
                  <a:schemeClr val="accent2"/>
                </a:solidFill>
              </a:rPr>
              <a:t>|</a:t>
            </a:r>
            <a:r>
              <a:rPr lang="en-US" sz="1600" dirty="0"/>
              <a:t> 4 7 1</a:t>
            </a:r>
          </a:p>
          <a:p>
            <a:pPr marL="0" indent="0">
              <a:buNone/>
            </a:pPr>
            <a:r>
              <a:rPr lang="en-US" sz="1600" dirty="0"/>
              <a:t>8 </a:t>
            </a:r>
            <a:r>
              <a:rPr lang="en-US" sz="1600" dirty="0">
                <a:solidFill>
                  <a:schemeClr val="accent4"/>
                </a:solidFill>
              </a:rPr>
              <a:t>|</a:t>
            </a:r>
            <a:r>
              <a:rPr lang="en-US" sz="1600" dirty="0"/>
              <a:t> 5 </a:t>
            </a:r>
            <a:r>
              <a:rPr lang="en-US" sz="1600" dirty="0">
                <a:solidFill>
                  <a:schemeClr val="accent2"/>
                </a:solidFill>
              </a:rPr>
              <a:t>|</a:t>
            </a:r>
            <a:r>
              <a:rPr lang="en-US" sz="1600" dirty="0"/>
              <a:t> 4 </a:t>
            </a:r>
            <a:r>
              <a:rPr lang="en-US" sz="1600" dirty="0">
                <a:solidFill>
                  <a:schemeClr val="accent4"/>
                </a:solidFill>
              </a:rPr>
              <a:t>|</a:t>
            </a:r>
            <a:r>
              <a:rPr lang="en-US" sz="1600" dirty="0"/>
              <a:t> 6 </a:t>
            </a:r>
            <a:r>
              <a:rPr lang="en-US" sz="1600" dirty="0">
                <a:solidFill>
                  <a:srgbClr val="FF0000"/>
                </a:solidFill>
              </a:rPr>
              <a:t>|</a:t>
            </a:r>
            <a:r>
              <a:rPr lang="en-US" sz="1600" dirty="0"/>
              <a:t> 2 </a:t>
            </a:r>
            <a:r>
              <a:rPr lang="en-US" sz="1600" dirty="0">
                <a:solidFill>
                  <a:schemeClr val="accent4"/>
                </a:solidFill>
              </a:rPr>
              <a:t>|</a:t>
            </a:r>
            <a:r>
              <a:rPr lang="en-US" sz="1600" dirty="0"/>
              <a:t> 3 </a:t>
            </a:r>
            <a:r>
              <a:rPr lang="en-US" sz="1600" dirty="0">
                <a:solidFill>
                  <a:schemeClr val="accent2"/>
                </a:solidFill>
              </a:rPr>
              <a:t>|</a:t>
            </a:r>
            <a:r>
              <a:rPr lang="en-US" sz="1600" dirty="0"/>
              <a:t> 4 </a:t>
            </a:r>
            <a:r>
              <a:rPr lang="en-US" sz="1600" dirty="0">
                <a:solidFill>
                  <a:schemeClr val="accent4"/>
                </a:solidFill>
              </a:rPr>
              <a:t>|</a:t>
            </a:r>
            <a:r>
              <a:rPr lang="en-US" sz="1600" dirty="0"/>
              <a:t> 7 1</a:t>
            </a:r>
          </a:p>
          <a:p>
            <a:pPr marL="0" indent="0">
              <a:buNone/>
            </a:pPr>
            <a:r>
              <a:rPr lang="en-US" sz="1600" dirty="0"/>
              <a:t>8 </a:t>
            </a:r>
            <a:r>
              <a:rPr lang="en-US" sz="1600" dirty="0">
                <a:solidFill>
                  <a:schemeClr val="accent4"/>
                </a:solidFill>
              </a:rPr>
              <a:t>|</a:t>
            </a:r>
            <a:r>
              <a:rPr lang="en-US" sz="1600" dirty="0"/>
              <a:t> 5 </a:t>
            </a:r>
            <a:r>
              <a:rPr lang="en-US" sz="1600" dirty="0">
                <a:solidFill>
                  <a:schemeClr val="accent2"/>
                </a:solidFill>
              </a:rPr>
              <a:t>|</a:t>
            </a:r>
            <a:r>
              <a:rPr lang="en-US" sz="1600" dirty="0"/>
              <a:t> 4 </a:t>
            </a:r>
            <a:r>
              <a:rPr lang="en-US" sz="1600" dirty="0">
                <a:solidFill>
                  <a:schemeClr val="accent4"/>
                </a:solidFill>
              </a:rPr>
              <a:t>|</a:t>
            </a:r>
            <a:r>
              <a:rPr lang="en-US" sz="1600" dirty="0"/>
              <a:t> 6 </a:t>
            </a:r>
            <a:r>
              <a:rPr lang="en-US" sz="1600" dirty="0">
                <a:solidFill>
                  <a:srgbClr val="FF0000"/>
                </a:solidFill>
              </a:rPr>
              <a:t>|</a:t>
            </a:r>
            <a:r>
              <a:rPr lang="en-US" sz="1600" dirty="0"/>
              <a:t> 2 </a:t>
            </a:r>
            <a:r>
              <a:rPr lang="en-US" sz="1600" dirty="0">
                <a:solidFill>
                  <a:schemeClr val="accent4"/>
                </a:solidFill>
              </a:rPr>
              <a:t>|</a:t>
            </a:r>
            <a:r>
              <a:rPr lang="en-US" sz="1600" dirty="0"/>
              <a:t> 3 </a:t>
            </a:r>
            <a:r>
              <a:rPr lang="en-US" sz="1600" dirty="0">
                <a:solidFill>
                  <a:schemeClr val="accent2"/>
                </a:solidFill>
              </a:rPr>
              <a:t>|</a:t>
            </a:r>
            <a:r>
              <a:rPr lang="en-US" sz="1600" dirty="0"/>
              <a:t> 4 </a:t>
            </a:r>
            <a:r>
              <a:rPr lang="en-US" sz="1600" dirty="0">
                <a:solidFill>
                  <a:schemeClr val="accent4"/>
                </a:solidFill>
              </a:rPr>
              <a:t>|</a:t>
            </a:r>
            <a:r>
              <a:rPr lang="en-US" sz="1600" dirty="0"/>
              <a:t> 7 </a:t>
            </a:r>
            <a:r>
              <a:rPr lang="en-US" sz="1600" dirty="0">
                <a:solidFill>
                  <a:srgbClr val="FFC000"/>
                </a:solidFill>
              </a:rPr>
              <a:t>|</a:t>
            </a:r>
            <a:r>
              <a:rPr lang="en-US" sz="1600" dirty="0"/>
              <a:t> 1</a:t>
            </a:r>
          </a:p>
          <a:p>
            <a:pPr marL="0" indent="0">
              <a:buNone/>
            </a:pPr>
            <a:r>
              <a:rPr lang="en-US" sz="1600" dirty="0"/>
              <a:t>8 </a:t>
            </a:r>
            <a:r>
              <a:rPr lang="en-US" sz="1600" dirty="0">
                <a:solidFill>
                  <a:schemeClr val="accent4"/>
                </a:solidFill>
              </a:rPr>
              <a:t>|</a:t>
            </a:r>
            <a:r>
              <a:rPr lang="en-US" sz="1600" dirty="0"/>
              <a:t> 5 </a:t>
            </a:r>
            <a:r>
              <a:rPr lang="en-US" sz="1600" dirty="0">
                <a:solidFill>
                  <a:schemeClr val="accent2"/>
                </a:solidFill>
              </a:rPr>
              <a:t>|</a:t>
            </a:r>
            <a:r>
              <a:rPr lang="en-US" sz="1600" dirty="0"/>
              <a:t> 4 </a:t>
            </a:r>
            <a:r>
              <a:rPr lang="en-US" sz="1600" dirty="0">
                <a:solidFill>
                  <a:schemeClr val="accent4"/>
                </a:solidFill>
              </a:rPr>
              <a:t>|</a:t>
            </a:r>
            <a:r>
              <a:rPr lang="en-US" sz="1600" dirty="0"/>
              <a:t> 6 </a:t>
            </a:r>
            <a:r>
              <a:rPr lang="en-US" sz="1600" dirty="0">
                <a:solidFill>
                  <a:srgbClr val="FF0000"/>
                </a:solidFill>
              </a:rPr>
              <a:t>|</a:t>
            </a:r>
            <a:r>
              <a:rPr lang="en-US" sz="1600" dirty="0"/>
              <a:t> 2 </a:t>
            </a:r>
            <a:r>
              <a:rPr lang="en-US" sz="1600" dirty="0">
                <a:solidFill>
                  <a:schemeClr val="accent4"/>
                </a:solidFill>
              </a:rPr>
              <a:t>|</a:t>
            </a:r>
            <a:r>
              <a:rPr lang="en-US" sz="1600" dirty="0"/>
              <a:t> 3 </a:t>
            </a:r>
            <a:r>
              <a:rPr lang="en-US" sz="1600" dirty="0">
                <a:solidFill>
                  <a:schemeClr val="accent2"/>
                </a:solidFill>
              </a:rPr>
              <a:t>|</a:t>
            </a:r>
            <a:r>
              <a:rPr lang="en-US" sz="1600" dirty="0"/>
              <a:t> 4 </a:t>
            </a:r>
            <a:r>
              <a:rPr lang="en-US" sz="1600" dirty="0">
                <a:solidFill>
                  <a:schemeClr val="accent4"/>
                </a:solidFill>
              </a:rPr>
              <a:t>|</a:t>
            </a:r>
            <a:r>
              <a:rPr lang="en-US" sz="1600" dirty="0"/>
              <a:t> 1 7</a:t>
            </a:r>
          </a:p>
          <a:p>
            <a:pPr marL="0" indent="0">
              <a:buNone/>
            </a:pPr>
            <a:r>
              <a:rPr lang="en-US" sz="1600" dirty="0"/>
              <a:t>5 8 </a:t>
            </a:r>
            <a:r>
              <a:rPr lang="en-US" sz="1600" dirty="0">
                <a:solidFill>
                  <a:schemeClr val="accent2"/>
                </a:solidFill>
              </a:rPr>
              <a:t>|</a:t>
            </a:r>
            <a:r>
              <a:rPr lang="en-US" sz="1600" dirty="0"/>
              <a:t> 4 6 </a:t>
            </a:r>
            <a:r>
              <a:rPr lang="en-US" sz="1600" dirty="0">
                <a:solidFill>
                  <a:srgbClr val="FF0000"/>
                </a:solidFill>
              </a:rPr>
              <a:t>|</a:t>
            </a:r>
            <a:r>
              <a:rPr lang="en-US" sz="1600" dirty="0"/>
              <a:t> 2 3 </a:t>
            </a:r>
            <a:r>
              <a:rPr lang="en-US" sz="1600" dirty="0">
                <a:solidFill>
                  <a:schemeClr val="accent2"/>
                </a:solidFill>
              </a:rPr>
              <a:t>|</a:t>
            </a:r>
            <a:r>
              <a:rPr lang="en-US" sz="1600" dirty="0"/>
              <a:t> 1 4 7</a:t>
            </a:r>
          </a:p>
          <a:p>
            <a:pPr marL="0" indent="0">
              <a:buNone/>
            </a:pPr>
            <a:r>
              <a:rPr lang="en-US" sz="1600" dirty="0"/>
              <a:t>4 5 6 8 </a:t>
            </a:r>
            <a:r>
              <a:rPr lang="en-US" sz="1600" dirty="0">
                <a:solidFill>
                  <a:srgbClr val="FF0000"/>
                </a:solidFill>
              </a:rPr>
              <a:t>|</a:t>
            </a:r>
            <a:r>
              <a:rPr lang="en-US" sz="1600" dirty="0"/>
              <a:t> 1 2 3 4 7</a:t>
            </a:r>
          </a:p>
          <a:p>
            <a:pPr marL="0" indent="0">
              <a:buNone/>
            </a:pPr>
            <a:r>
              <a:rPr lang="en-US" sz="1600" dirty="0"/>
              <a:t>1 2 3 4 4 5 6 7 8</a:t>
            </a:r>
          </a:p>
        </p:txBody>
      </p:sp>
    </p:spTree>
    <p:extLst>
      <p:ext uri="{BB962C8B-B14F-4D97-AF65-F5344CB8AC3E}">
        <p14:creationId xmlns:p14="http://schemas.microsoft.com/office/powerpoint/2010/main" val="241880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tree growing from a cave&#10;&#10;Description automatically generated">
            <a:extLst>
              <a:ext uri="{FF2B5EF4-FFF2-40B4-BE49-F238E27FC236}">
                <a16:creationId xmlns:a16="http://schemas.microsoft.com/office/drawing/2014/main" id="{EAEE0468-E9DA-F687-DBC7-21317131D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1" y="671512"/>
            <a:ext cx="4015268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350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CD42-9776-E9FA-AC3C-EAB82B82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0C14E-9DC0-BAB9-CE52-98322714E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We've looked at tree recursion, where we broke a problem down into two or more smaller sub-problems.</a:t>
            </a:r>
          </a:p>
          <a:p>
            <a:r>
              <a:rPr lang="en-US" dirty="0"/>
              <a:t>We're now going to look at trees as a data structure.</a:t>
            </a:r>
          </a:p>
          <a:p>
            <a:r>
              <a:rPr lang="en-US" dirty="0"/>
              <a:t>They are a lot like linked lists, but instead of "rest" being a single object, it can have many objects (typically stored in a list).</a:t>
            </a:r>
          </a:p>
        </p:txBody>
      </p:sp>
    </p:spTree>
    <p:extLst>
      <p:ext uri="{BB962C8B-B14F-4D97-AF65-F5344CB8AC3E}">
        <p14:creationId xmlns:p14="http://schemas.microsoft.com/office/powerpoint/2010/main" val="11199871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ECC4-5FDB-8FFD-EDAA-F18EC3CC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2CEE8-EA32-3A1B-4790-8007C9628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727450"/>
            <a:ext cx="4161366" cy="299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Recursive description</a:t>
            </a:r>
          </a:p>
          <a:p>
            <a:r>
              <a:rPr lang="en-US" dirty="0"/>
              <a:t>A tree has a </a:t>
            </a:r>
            <a:r>
              <a:rPr lang="en-US" b="1" dirty="0"/>
              <a:t>root label </a:t>
            </a:r>
            <a:r>
              <a:rPr lang="en-US" dirty="0"/>
              <a:t>and a list of </a:t>
            </a:r>
            <a:r>
              <a:rPr lang="en-US" b="1" dirty="0"/>
              <a:t>branches</a:t>
            </a:r>
          </a:p>
          <a:p>
            <a:r>
              <a:rPr lang="en-US" dirty="0"/>
              <a:t>Each </a:t>
            </a:r>
            <a:r>
              <a:rPr lang="en-US" b="1" dirty="0"/>
              <a:t>branch</a:t>
            </a:r>
            <a:r>
              <a:rPr lang="en-US" dirty="0"/>
              <a:t> is itself a </a:t>
            </a:r>
            <a:r>
              <a:rPr lang="en-US" b="1" dirty="0"/>
              <a:t>tree</a:t>
            </a:r>
          </a:p>
          <a:p>
            <a:r>
              <a:rPr lang="en-US" dirty="0"/>
              <a:t>A tree with </a:t>
            </a:r>
            <a:r>
              <a:rPr lang="en-US" b="1" dirty="0"/>
              <a:t>zero branches </a:t>
            </a:r>
            <a:r>
              <a:rPr lang="en-US" dirty="0"/>
              <a:t>is called a </a:t>
            </a:r>
            <a:r>
              <a:rPr lang="en-US" b="1" dirty="0"/>
              <a:t>leaf</a:t>
            </a:r>
          </a:p>
          <a:p>
            <a:r>
              <a:rPr lang="en-US" dirty="0"/>
              <a:t>A tree starts at the root</a:t>
            </a:r>
          </a:p>
          <a:p>
            <a:endParaRPr lang="en-US" dirty="0"/>
          </a:p>
        </p:txBody>
      </p:sp>
      <p:pic>
        <p:nvPicPr>
          <p:cNvPr id="7" name="Picture 6" descr="A diagram of a diagram&#10;&#10;Description automatically generated">
            <a:extLst>
              <a:ext uri="{FF2B5EF4-FFF2-40B4-BE49-F238E27FC236}">
                <a16:creationId xmlns:a16="http://schemas.microsoft.com/office/drawing/2014/main" id="{EE8DCD63-38D4-4757-87DF-4299DF64D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83" y="1203325"/>
            <a:ext cx="6553200" cy="24574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AA3FCB-F2A9-BCB1-2974-A038DCD8FCAD}"/>
              </a:ext>
            </a:extLst>
          </p:cNvPr>
          <p:cNvSpPr txBox="1">
            <a:spLocks/>
          </p:cNvSpPr>
          <p:nvPr/>
        </p:nvSpPr>
        <p:spPr>
          <a:xfrm>
            <a:off x="5093030" y="3727450"/>
            <a:ext cx="4343398" cy="3130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Relative Description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Each location in a tree is called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node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Each node has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label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that can be any value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One node can be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parent/child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of another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top node is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root node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5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A476-F77A-5DBD-7167-A2BAAA36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Trees: Data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D70D-2773-C07D-C63A-7D782805B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data abstraction, we can have this constructor and these selectors: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17E9FF-4303-5B19-F63F-3560BABC0218}"/>
              </a:ext>
            </a:extLst>
          </p:cNvPr>
          <p:cNvGraphicFramePr>
            <a:graphicFrameLocks noGrp="1"/>
          </p:cNvGraphicFramePr>
          <p:nvPr/>
        </p:nvGraphicFramePr>
        <p:xfrm>
          <a:off x="1070465" y="2586173"/>
          <a:ext cx="8837105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999">
                  <a:extLst>
                    <a:ext uri="{9D8B030D-6E8A-4147-A177-3AD203B41FA5}">
                      <a16:colId xmlns:a16="http://schemas.microsoft.com/office/drawing/2014/main" val="91998664"/>
                    </a:ext>
                  </a:extLst>
                </a:gridCol>
                <a:gridCol w="5524106">
                  <a:extLst>
                    <a:ext uri="{9D8B030D-6E8A-4147-A177-3AD203B41FA5}">
                      <a16:colId xmlns:a16="http://schemas.microsoft.com/office/drawing/2014/main" val="3806567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tree(label, branches)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a tree with root </a:t>
                      </a:r>
                      <a:r>
                        <a:rPr lang="en-US" i="1" dirty="0"/>
                        <a:t>label</a:t>
                      </a:r>
                      <a:r>
                        <a:rPr lang="en-US" dirty="0"/>
                        <a:t> and list of </a:t>
                      </a:r>
                      <a:r>
                        <a:rPr lang="en-US" i="1" dirty="0"/>
                        <a:t>branches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39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root label of </a:t>
                      </a:r>
                      <a:r>
                        <a:rPr lang="en-US" i="1" dirty="0"/>
                        <a:t>tree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8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branches(tree)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branches of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(each a tree).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7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true if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is a leaf node.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707989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6C0004-9BD6-B489-B365-A812FD5AC58B}"/>
              </a:ext>
            </a:extLst>
          </p:cNvPr>
          <p:cNvSpPr txBox="1"/>
          <p:nvPr/>
        </p:nvSpPr>
        <p:spPr>
          <a:xfrm>
            <a:off x="886071" y="4192571"/>
            <a:ext cx="4477781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 = tree(3, [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tree(1),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tree(2, [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tree(1),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tree(1)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])])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label(t)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is_leaf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(branches(t)[0])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True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2E83C3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4BDDD-4077-88C6-1703-DA154C9309F7}"/>
              </a:ext>
            </a:extLst>
          </p:cNvPr>
          <p:cNvGrpSpPr/>
          <p:nvPr/>
        </p:nvGrpSpPr>
        <p:grpSpPr>
          <a:xfrm>
            <a:off x="6636468" y="4290575"/>
            <a:ext cx="1852369" cy="2124717"/>
            <a:chOff x="6636468" y="4290575"/>
            <a:chExt cx="1852369" cy="21247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67354D-4054-5EDB-3877-759620C3225F}"/>
                </a:ext>
              </a:extLst>
            </p:cNvPr>
            <p:cNvSpPr/>
            <p:nvPr/>
          </p:nvSpPr>
          <p:spPr>
            <a:xfrm>
              <a:off x="7099561" y="429057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8CA871-B1E6-FCDF-399A-5D058AF50C9F}"/>
                </a:ext>
              </a:extLst>
            </p:cNvPr>
            <p:cNvSpPr/>
            <p:nvPr/>
          </p:nvSpPr>
          <p:spPr>
            <a:xfrm>
              <a:off x="6636468" y="5124063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38A885-8A46-EB61-6085-092274904373}"/>
                </a:ext>
              </a:extLst>
            </p:cNvPr>
            <p:cNvSpPr/>
            <p:nvPr/>
          </p:nvSpPr>
          <p:spPr>
            <a:xfrm>
              <a:off x="7562653" y="515146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2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6AC3CEA-D371-0DB6-CE4A-17900ACD70FA}"/>
                </a:ext>
              </a:extLst>
            </p:cNvPr>
            <p:cNvGrpSpPr/>
            <p:nvPr/>
          </p:nvGrpSpPr>
          <p:grpSpPr>
            <a:xfrm>
              <a:off x="7136089" y="5968454"/>
              <a:ext cx="1352748" cy="446838"/>
              <a:chOff x="7136089" y="5968454"/>
              <a:chExt cx="1352748" cy="44683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531CB2-18FA-DE57-3F6F-3AF391453C8F}"/>
                  </a:ext>
                </a:extLst>
              </p:cNvPr>
              <p:cNvSpPr/>
              <p:nvPr/>
            </p:nvSpPr>
            <p:spPr>
              <a:xfrm>
                <a:off x="7136089" y="5972232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A4DC5FE-3CD4-4B21-CD08-3472D608C83C}"/>
                  </a:ext>
                </a:extLst>
              </p:cNvPr>
              <p:cNvSpPr/>
              <p:nvPr/>
            </p:nvSpPr>
            <p:spPr>
              <a:xfrm>
                <a:off x="7989216" y="5968454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1</a:t>
                </a: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6E19B0-04AD-EBEA-B2E1-5D907B0469CC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 flipH="1">
              <a:off x="6886279" y="4733635"/>
              <a:ext cx="463093" cy="3904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525649D-EBD2-2687-F77C-55E24807191B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>
              <a:off x="7349372" y="4733635"/>
              <a:ext cx="463092" cy="4178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B610365-F4C5-1631-F17D-912B59CF8B54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flipH="1">
              <a:off x="7385900" y="5594525"/>
              <a:ext cx="426564" cy="3777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2BDA0BB-3373-4A1F-1B32-0E221191B93B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7812464" y="5594525"/>
              <a:ext cx="426563" cy="37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6314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1B5B9-F4E5-E74C-4D76-7BDCD8511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Tree: One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93B5E-78FA-86E2-09B2-84542A936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907939"/>
            <a:ext cx="8596668" cy="3133424"/>
          </a:xfrm>
        </p:spPr>
        <p:txBody>
          <a:bodyPr/>
          <a:lstStyle/>
          <a:p>
            <a:r>
              <a:rPr lang="en-US" dirty="0"/>
              <a:t>Each tree is stored as a list where first element is label and subsequent elements are branches.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6D820-1DD6-507E-1C86-5D4E4836E33E}"/>
              </a:ext>
            </a:extLst>
          </p:cNvPr>
          <p:cNvSpPr txBox="1"/>
          <p:nvPr/>
        </p:nvSpPr>
        <p:spPr>
          <a:xfrm>
            <a:off x="801230" y="1449371"/>
            <a:ext cx="4477781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 = tree(3, [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tree(1),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tree(2, [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tree(1),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tree(1)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])])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E18021-E1A9-7B2E-1A70-73F81E94340F}"/>
              </a:ext>
            </a:extLst>
          </p:cNvPr>
          <p:cNvGrpSpPr>
            <a:grpSpLocks noChangeAspect="1"/>
          </p:cNvGrpSpPr>
          <p:nvPr/>
        </p:nvGrpSpPr>
        <p:grpSpPr>
          <a:xfrm>
            <a:off x="5537965" y="1501788"/>
            <a:ext cx="1116069" cy="1280160"/>
            <a:chOff x="6636468" y="4290575"/>
            <a:chExt cx="1852369" cy="21247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93DEDC-5FE7-2F24-6BB8-E574B9B94D13}"/>
                </a:ext>
              </a:extLst>
            </p:cNvPr>
            <p:cNvSpPr/>
            <p:nvPr/>
          </p:nvSpPr>
          <p:spPr>
            <a:xfrm>
              <a:off x="7099561" y="429057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019346-5F9C-E6C9-3475-E1656ECF2A7C}"/>
                </a:ext>
              </a:extLst>
            </p:cNvPr>
            <p:cNvSpPr/>
            <p:nvPr/>
          </p:nvSpPr>
          <p:spPr>
            <a:xfrm>
              <a:off x="6636468" y="5124063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31AF1A-0C6B-721A-8DE2-1168F726F2BB}"/>
                </a:ext>
              </a:extLst>
            </p:cNvPr>
            <p:cNvSpPr/>
            <p:nvPr/>
          </p:nvSpPr>
          <p:spPr>
            <a:xfrm>
              <a:off x="7562653" y="515146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2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F073CD-B36E-69B8-11FC-7B4D3D4A183D}"/>
                </a:ext>
              </a:extLst>
            </p:cNvPr>
            <p:cNvGrpSpPr/>
            <p:nvPr/>
          </p:nvGrpSpPr>
          <p:grpSpPr>
            <a:xfrm>
              <a:off x="7136089" y="5968454"/>
              <a:ext cx="1352748" cy="446838"/>
              <a:chOff x="7136089" y="5968454"/>
              <a:chExt cx="1352748" cy="44683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B95792-8260-3818-D93C-12FE568401B3}"/>
                  </a:ext>
                </a:extLst>
              </p:cNvPr>
              <p:cNvSpPr/>
              <p:nvPr/>
            </p:nvSpPr>
            <p:spPr>
              <a:xfrm>
                <a:off x="7136089" y="5972232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1172A4-E099-4F18-A550-353CFD1A633A}"/>
                  </a:ext>
                </a:extLst>
              </p:cNvPr>
              <p:cNvSpPr/>
              <p:nvPr/>
            </p:nvSpPr>
            <p:spPr>
              <a:xfrm>
                <a:off x="7989216" y="5968454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1</a:t>
                </a: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7AB11BE-2671-5891-0FD0-853CF8C24DEB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flipH="1">
              <a:off x="6886279" y="4733635"/>
              <a:ext cx="463093" cy="3904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1117145-077A-01C6-3CDB-3D223C02DE6B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7349372" y="4733635"/>
              <a:ext cx="463092" cy="4178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3AE4F4E-1F53-9E0C-27BE-AA93DDBD9958}"/>
                </a:ext>
              </a:extLst>
            </p:cNvPr>
            <p:cNvCxnSpPr>
              <a:stCxn id="10" idx="2"/>
              <a:endCxn id="16" idx="0"/>
            </p:cNvCxnSpPr>
            <p:nvPr/>
          </p:nvCxnSpPr>
          <p:spPr>
            <a:xfrm flipH="1">
              <a:off x="7385900" y="5594525"/>
              <a:ext cx="426564" cy="3777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CB61AF0-D8EB-D58F-D1CB-D95237FADEB6}"/>
                </a:ext>
              </a:extLst>
            </p:cNvPr>
            <p:cNvCxnSpPr>
              <a:cxnSpLocks/>
              <a:stCxn id="10" idx="2"/>
              <a:endCxn id="17" idx="0"/>
            </p:cNvCxnSpPr>
            <p:nvPr/>
          </p:nvCxnSpPr>
          <p:spPr>
            <a:xfrm>
              <a:off x="7812464" y="5594525"/>
              <a:ext cx="426563" cy="37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BB20022-52C9-09CE-1810-D4E02E45A26B}"/>
              </a:ext>
            </a:extLst>
          </p:cNvPr>
          <p:cNvSpPr txBox="1"/>
          <p:nvPr/>
        </p:nvSpPr>
        <p:spPr>
          <a:xfrm>
            <a:off x="1001949" y="3672564"/>
            <a:ext cx="827205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[3, [1], [2, [1], [1]]]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95A193-7A83-09F7-B8E9-76C0CE3135F3}"/>
              </a:ext>
            </a:extLst>
          </p:cNvPr>
          <p:cNvSpPr txBox="1"/>
          <p:nvPr/>
        </p:nvSpPr>
        <p:spPr>
          <a:xfrm>
            <a:off x="1001949" y="4179608"/>
            <a:ext cx="8272053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tree(label, branches=[]):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return [label] + list(branches)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label(tree):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return tree[0]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branches(tree):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return tree[1:]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is_leaf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(tree):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return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(branches(tree)) == 0</a:t>
            </a:r>
          </a:p>
        </p:txBody>
      </p:sp>
    </p:spTree>
    <p:extLst>
      <p:ext uri="{BB962C8B-B14F-4D97-AF65-F5344CB8AC3E}">
        <p14:creationId xmlns:p14="http://schemas.microsoft.com/office/powerpoint/2010/main" val="11902627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38D89-180B-969A-3E4B-965E6D4B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F69BA-8F3D-D893-4DB8-6D93AB060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55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68D485-1F3F-EA30-3143-68FB8EE2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F232F-74A9-A013-A1FF-02BABDFC7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5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A19B-C597-5E4B-526F-73B26070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cascade function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4BB01-1E56-A408-D349-1E5A4A80E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308049"/>
            <a:ext cx="8596668" cy="1733314"/>
          </a:xfrm>
        </p:spPr>
        <p:txBody>
          <a:bodyPr/>
          <a:lstStyle/>
          <a:p>
            <a:r>
              <a:rPr lang="en-US" dirty="0"/>
              <a:t>What would this display?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3F009-37F7-2FBE-3D4E-B6241D235713}"/>
              </a:ext>
            </a:extLst>
          </p:cNvPr>
          <p:cNvSpPr txBox="1"/>
          <p:nvPr/>
        </p:nvSpPr>
        <p:spPr>
          <a:xfrm>
            <a:off x="1094809" y="1930400"/>
            <a:ext cx="8179193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cascade(n):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n &lt; 10: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cascade(n//10)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154B3-B2EB-135D-3D7C-D871DDE1B352}"/>
              </a:ext>
            </a:extLst>
          </p:cNvPr>
          <p:cNvSpPr txBox="1"/>
          <p:nvPr/>
        </p:nvSpPr>
        <p:spPr>
          <a:xfrm>
            <a:off x="1094808" y="4788293"/>
            <a:ext cx="817919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cascade(123)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194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A2CC-DC0C-3DFB-C2B7-2CD28BC3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5D782-E315-AC25-32C9-F5B38FFA8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tree is a recursive structure.</a:t>
            </a:r>
          </a:p>
          <a:p>
            <a:r>
              <a:rPr lang="en-US" dirty="0"/>
              <a:t>Each tree has:</a:t>
            </a:r>
          </a:p>
          <a:p>
            <a:pPr lvl="1"/>
            <a:r>
              <a:rPr lang="en-US" dirty="0"/>
              <a:t>A label</a:t>
            </a:r>
          </a:p>
          <a:p>
            <a:pPr lvl="1"/>
            <a:r>
              <a:rPr lang="en-US" dirty="0"/>
              <a:t>0 or more branches, each a tree</a:t>
            </a:r>
          </a:p>
          <a:p>
            <a:r>
              <a:rPr lang="en-US" dirty="0"/>
              <a:t>Recursive structure implies recursive algorithm!</a:t>
            </a:r>
          </a:p>
        </p:txBody>
      </p:sp>
    </p:spTree>
    <p:extLst>
      <p:ext uri="{BB962C8B-B14F-4D97-AF65-F5344CB8AC3E}">
        <p14:creationId xmlns:p14="http://schemas.microsoft.com/office/powerpoint/2010/main" val="31536536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01F9-5BAC-5C8D-4FA8-F5879F41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processing: Counting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88E5-16F7-A766-331E-7C9B84BF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521447"/>
            <a:ext cx="8596668" cy="1519916"/>
          </a:xfrm>
        </p:spPr>
        <p:txBody>
          <a:bodyPr/>
          <a:lstStyle/>
          <a:p>
            <a:r>
              <a:rPr lang="en-US" dirty="0"/>
              <a:t>What's the base case? </a:t>
            </a:r>
          </a:p>
          <a:p>
            <a:r>
              <a:rPr lang="en-US" dirty="0"/>
              <a:t>What's the recursive call?</a:t>
            </a:r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F7FACFDE-3ADB-0E3C-F606-2FE1D55A9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13" y="0"/>
            <a:ext cx="4229587" cy="1586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57003F-0816-1521-4688-B730EB04C69C}"/>
              </a:ext>
            </a:extLst>
          </p:cNvPr>
          <p:cNvSpPr txBox="1"/>
          <p:nvPr/>
        </p:nvSpPr>
        <p:spPr>
          <a:xfrm>
            <a:off x="1069743" y="1936124"/>
            <a:ext cx="8272053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count_leaves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"""Returns the number of leaf nodes in t."""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is_leaf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leaves_under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for b in branches(t):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leaves_under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+=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count_leaves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leaves_under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2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A383-87D3-94D4-34C2-3003E9D1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processing: Counting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CE85F-CC20-72D6-4078-149C02255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sum() function sums up the items of an </a:t>
            </a:r>
            <a:r>
              <a:rPr lang="en-US" dirty="0" err="1"/>
              <a:t>iterable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That leads to this shorter function: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03721-C117-DAAC-AD59-2F9BF788DF2B}"/>
              </a:ext>
            </a:extLst>
          </p:cNvPr>
          <p:cNvSpPr txBox="1"/>
          <p:nvPr/>
        </p:nvSpPr>
        <p:spPr>
          <a:xfrm>
            <a:off x="1001949" y="2362238"/>
            <a:ext cx="827205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sum([1, 1, 1, 1])  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E83C3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81123-FBFB-9215-BD92-1603FCF20CA7}"/>
              </a:ext>
            </a:extLst>
          </p:cNvPr>
          <p:cNvSpPr txBox="1"/>
          <p:nvPr/>
        </p:nvSpPr>
        <p:spPr>
          <a:xfrm>
            <a:off x="1001949" y="3215964"/>
            <a:ext cx="9480657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count_leaves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"""Returns the number of leaf nodes in t."""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if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is_leaf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return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branch_counts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[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count_leaves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(b) for b in branches(t)]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return sum(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branch_counts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93904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3D4C-B7A3-15B8-A90F-FACDEE20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0D6C-C294-9291-AD9D-F551A769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that creates a tree from another tree is also often recursive.</a:t>
            </a:r>
          </a:p>
        </p:txBody>
      </p: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0AFC4434-53A2-5B23-E10D-65D2008ED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17" y="2469823"/>
            <a:ext cx="4404134" cy="438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182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9059-09CA-7ED8-5A4E-1EBD137B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trees: Doubling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C5A15-1973-4BA5-A816-35277D0FD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956778"/>
            <a:ext cx="8596668" cy="583243"/>
          </a:xfrm>
        </p:spPr>
        <p:txBody>
          <a:bodyPr/>
          <a:lstStyle/>
          <a:p>
            <a:r>
              <a:rPr lang="en-US" dirty="0"/>
              <a:t>What's the base case? What's the recursive call?</a:t>
            </a:r>
          </a:p>
        </p:txBody>
      </p:sp>
      <p:pic>
        <p:nvPicPr>
          <p:cNvPr id="7" name="Picture 6" descr="A diagram of a diagram&#10;&#10;Description automatically generated">
            <a:extLst>
              <a:ext uri="{FF2B5EF4-FFF2-40B4-BE49-F238E27FC236}">
                <a16:creationId xmlns:a16="http://schemas.microsoft.com/office/drawing/2014/main" id="{BA82580C-3146-6786-A33A-EB29F26A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51" y="1408423"/>
            <a:ext cx="6553200" cy="2457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5ABC4F-1CF7-D6D6-D7BD-4EBF58981717}"/>
              </a:ext>
            </a:extLst>
          </p:cNvPr>
          <p:cNvSpPr txBox="1"/>
          <p:nvPr/>
        </p:nvSpPr>
        <p:spPr>
          <a:xfrm>
            <a:off x="677334" y="3895663"/>
            <a:ext cx="9612632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double(t):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"""Returns a tree identical to t, but with all labels doubled."""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is_leaf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tree(label(t) * 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tree(label(t) * 2,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[double(b) for b in branches(t)])</a:t>
            </a:r>
          </a:p>
        </p:txBody>
      </p:sp>
    </p:spTree>
    <p:extLst>
      <p:ext uri="{BB962C8B-B14F-4D97-AF65-F5344CB8AC3E}">
        <p14:creationId xmlns:p14="http://schemas.microsoft.com/office/powerpoint/2010/main" val="9938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68CE-30B3-4637-BF18-59BBF50E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trees: Doubling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7FD5A-AAD4-A472-F35B-AE166FFEA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shorter solution: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Explicit base cases aren't always necessary in the final code, but it's useful to think in terms of base case vs. recursive case when learning.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42ECF-D417-4C16-FEE0-6D395A791D3D}"/>
              </a:ext>
            </a:extLst>
          </p:cNvPr>
          <p:cNvSpPr txBox="1"/>
          <p:nvPr/>
        </p:nvSpPr>
        <p:spPr>
          <a:xfrm>
            <a:off x="973669" y="2305615"/>
            <a:ext cx="8300333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double(t):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"""Returns the number of leaf nodes in t."""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tree(label(t) * 2,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[double(b) for b in branches(t)])</a:t>
            </a:r>
          </a:p>
        </p:txBody>
      </p:sp>
    </p:spTree>
    <p:extLst>
      <p:ext uri="{BB962C8B-B14F-4D97-AF65-F5344CB8AC3E}">
        <p14:creationId xmlns:p14="http://schemas.microsoft.com/office/powerpoint/2010/main" val="5100180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2F8A-048A-98C9-1530-E8FEDEEF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Printing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3AD8-210F-0E0C-A491-479C1B3A7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5014A-D4D3-3021-52C7-1CC8286C2769}"/>
              </a:ext>
            </a:extLst>
          </p:cNvPr>
          <p:cNvSpPr txBox="1"/>
          <p:nvPr/>
        </p:nvSpPr>
        <p:spPr>
          <a:xfrm>
            <a:off x="973669" y="1930400"/>
            <a:ext cx="9197853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print_tree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indent=0):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"""Prints the labels of t with a depth-based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indent of 2 spaces.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t = tree(3, [tree(1), tree(2, [tree(1), tree(1)])])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print_tree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</p:txBody>
      </p:sp>
    </p:spTree>
    <p:extLst>
      <p:ext uri="{BB962C8B-B14F-4D97-AF65-F5344CB8AC3E}">
        <p14:creationId xmlns:p14="http://schemas.microsoft.com/office/powerpoint/2010/main" val="24574022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2F8A-048A-98C9-1530-E8FEDEEF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Printing trees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3AD8-210F-0E0C-A491-479C1B3A7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5014A-D4D3-3021-52C7-1CC8286C2769}"/>
              </a:ext>
            </a:extLst>
          </p:cNvPr>
          <p:cNvSpPr txBox="1"/>
          <p:nvPr/>
        </p:nvSpPr>
        <p:spPr>
          <a:xfrm>
            <a:off x="973669" y="1930400"/>
            <a:ext cx="9197853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print_tree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indent=0):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"""Prints the labels of t with a depth-based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indent of 2 spaces.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t = tree(3, [tree(1), tree(2, [tree(1), tree(1)])])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print(t)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print(indent * " " + label(t))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for b in branches(t):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print_tree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(b, indent + 2)</a:t>
            </a:r>
          </a:p>
        </p:txBody>
      </p:sp>
    </p:spTree>
    <p:extLst>
      <p:ext uri="{BB962C8B-B14F-4D97-AF65-F5344CB8AC3E}">
        <p14:creationId xmlns:p14="http://schemas.microsoft.com/office/powerpoint/2010/main" val="12143862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8206-DAA4-DFA5-CDE2-13615515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320801"/>
          </a:xfrm>
        </p:spPr>
        <p:txBody>
          <a:bodyPr/>
          <a:lstStyle/>
          <a:p>
            <a:r>
              <a:rPr lang="en-US" dirty="0"/>
              <a:t>Exercise: List of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218B5-5DBE-7FAE-5E75-403A1B8CF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010038"/>
            <a:ext cx="8596668" cy="2031325"/>
          </a:xfrm>
        </p:spPr>
        <p:txBody>
          <a:bodyPr/>
          <a:lstStyle/>
          <a:p>
            <a:r>
              <a:rPr lang="en-US" dirty="0"/>
              <a:t>Hint: If you sum a list of lists, you get a list containing the elements of those lists. The sum function takes a second argument, the starting value of the sum.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D5400-9ECD-B5A8-7BB5-FEA0F08D0C30}"/>
              </a:ext>
            </a:extLst>
          </p:cNvPr>
          <p:cNvSpPr txBox="1"/>
          <p:nvPr/>
        </p:nvSpPr>
        <p:spPr>
          <a:xfrm>
            <a:off x="973669" y="1930400"/>
            <a:ext cx="8300333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leaves(t):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"""Return a list containing the leaf labels of 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t = tree(20, [tree(12, [tree(9, [tree(7), tree(2)])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,tree(3)]), tree(8, [tree(4), tree(4)])])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leaves(t)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[7, 2, 3, 4, 4]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A3870-05B1-1213-B034-B66F3E59CA3D}"/>
              </a:ext>
            </a:extLst>
          </p:cNvPr>
          <p:cNvSpPr txBox="1"/>
          <p:nvPr/>
        </p:nvSpPr>
        <p:spPr>
          <a:xfrm>
            <a:off x="973669" y="5025176"/>
            <a:ext cx="830033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sum([ [1], [2, 3], [4] ], []) # [1, 2, 3, 4]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sum([ [1] ], []) # [1]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sum([ [[1]], [2] ], []) # [[1], 2]</a:t>
            </a:r>
          </a:p>
        </p:txBody>
      </p:sp>
    </p:spTree>
    <p:extLst>
      <p:ext uri="{BB962C8B-B14F-4D97-AF65-F5344CB8AC3E}">
        <p14:creationId xmlns:p14="http://schemas.microsoft.com/office/powerpoint/2010/main" val="2670248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8206-DAA4-DFA5-CDE2-13615515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321377"/>
          </a:xfrm>
        </p:spPr>
        <p:txBody>
          <a:bodyPr/>
          <a:lstStyle/>
          <a:p>
            <a:r>
              <a:rPr lang="en-US" dirty="0"/>
              <a:t>Exercise: List of leaves (solution)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D5400-9ECD-B5A8-7BB5-FEA0F08D0C30}"/>
              </a:ext>
            </a:extLst>
          </p:cNvPr>
          <p:cNvSpPr txBox="1"/>
          <p:nvPr/>
        </p:nvSpPr>
        <p:spPr>
          <a:xfrm>
            <a:off x="973669" y="1930400"/>
            <a:ext cx="8300333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leaves(t):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"""Return a list containing the leaf labels of 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t = tree(20, [tree(12, [tree(9, [tree(7), tree(2)])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,tree(3)]), tree(8, [tree(4), tree(4)])])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leaves(t)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[7, 2, 3, 4, 4]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is_leaf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[label(t)]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leaf_labels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[leaves(b) for b in branches(t)]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sum(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leaf_labels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[])</a:t>
            </a:r>
          </a:p>
        </p:txBody>
      </p:sp>
    </p:spTree>
    <p:extLst>
      <p:ext uri="{BB962C8B-B14F-4D97-AF65-F5344CB8AC3E}">
        <p14:creationId xmlns:p14="http://schemas.microsoft.com/office/powerpoint/2010/main" val="55720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CFED-0257-AF7D-D1B0-F3769E7EE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 environment diagram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5EFFA-7F98-FE00-076C-345E0644E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853189"/>
            <a:ext cx="5073268" cy="19024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Each cascade frame is from a different call to cascade.</a:t>
            </a:r>
          </a:p>
          <a:p>
            <a:r>
              <a:rPr lang="en-US" dirty="0"/>
              <a:t>Until the Return value appears, that call has not completed.</a:t>
            </a:r>
          </a:p>
          <a:p>
            <a:r>
              <a:rPr lang="en-US" dirty="0"/>
              <a:t>Any statement can appear before or after the recursive call.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C3E7F4-8397-DE02-6E6D-803302FCE9F0}"/>
              </a:ext>
            </a:extLst>
          </p:cNvPr>
          <p:cNvSpPr txBox="1"/>
          <p:nvPr/>
        </p:nvSpPr>
        <p:spPr>
          <a:xfrm>
            <a:off x="1094809" y="1930400"/>
            <a:ext cx="3778849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cascade(n):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n &lt; 10: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cascade(n//10)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cascade(123)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D8CD7-C958-5037-9520-CC012BBD3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602" y="1385740"/>
            <a:ext cx="4488715" cy="530938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40BCF94-D13D-70FF-E1D9-8EEF65BCEEEC}"/>
              </a:ext>
            </a:extLst>
          </p:cNvPr>
          <p:cNvGrpSpPr/>
          <p:nvPr/>
        </p:nvGrpSpPr>
        <p:grpSpPr>
          <a:xfrm>
            <a:off x="7360931" y="5907932"/>
            <a:ext cx="2878386" cy="680936"/>
            <a:chOff x="797434" y="5567464"/>
            <a:chExt cx="2878386" cy="680936"/>
          </a:xfrm>
        </p:grpSpPr>
        <p:pic>
          <p:nvPicPr>
            <p:cNvPr id="8" name="Picture 7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CC5C8076-AB3D-55DA-AFD2-845B8D857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514D00-AD6B-7C79-C02C-5EA300C9A8BC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4"/>
                </a:rPr>
                <a:t>View in PythonTutor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5558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553A-2882-91EF-A717-F5FC0D13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Counting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1F25-8222-E9A0-B3D9-867AEC9D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51DB4-B314-55D8-C5D8-BD32A8D6C7F5}"/>
              </a:ext>
            </a:extLst>
          </p:cNvPr>
          <p:cNvSpPr txBox="1"/>
          <p:nvPr/>
        </p:nvSpPr>
        <p:spPr>
          <a:xfrm>
            <a:off x="973669" y="1930400"/>
            <a:ext cx="10046265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total):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"""Return the number of paths from the root to any node in 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for which the labels along the path sum to total.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t = tree(3, [tree(-1), tree(1, [tree(2, [tree(1)]), tree(3)]), tree(1, [tree(-1)])])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3)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6)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</p:txBody>
      </p:sp>
    </p:spTree>
    <p:extLst>
      <p:ext uri="{BB962C8B-B14F-4D97-AF65-F5344CB8AC3E}">
        <p14:creationId xmlns:p14="http://schemas.microsoft.com/office/powerpoint/2010/main" val="8068060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553A-2882-91EF-A717-F5FC0D13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Counting paths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1F25-8222-E9A0-B3D9-867AEC9D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51DB4-B314-55D8-C5D8-BD32A8D6C7F5}"/>
              </a:ext>
            </a:extLst>
          </p:cNvPr>
          <p:cNvSpPr txBox="1"/>
          <p:nvPr/>
        </p:nvSpPr>
        <p:spPr>
          <a:xfrm>
            <a:off x="973669" y="1930400"/>
            <a:ext cx="10046265" cy="4616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total):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"""Return the number of paths from the root to any node in 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for which the labels along the path sum to total.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t = tree(3, [tree(-1), tree(1, [tree(2, [tree(1)]), tree(3)]), tree(1, [tree(-1)])])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3)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6)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label(t) == total: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found =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found =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found + sum([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(b, total - label(t)) for b in branches(t)])</a:t>
            </a:r>
          </a:p>
        </p:txBody>
      </p:sp>
    </p:spTree>
    <p:extLst>
      <p:ext uri="{BB962C8B-B14F-4D97-AF65-F5344CB8AC3E}">
        <p14:creationId xmlns:p14="http://schemas.microsoft.com/office/powerpoint/2010/main" val="10338878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1707B-6662-25B6-72A0-FFD8E0BD2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2DBA3-4DE7-B44E-CA24-5E9D03691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0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C8A5A-54DF-742C-A71C-A34620B22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definitions of cascade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CEC1C-3B86-22BF-9F49-66730C5F7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251488"/>
            <a:ext cx="8596668" cy="2384981"/>
          </a:xfrm>
        </p:spPr>
        <p:txBody>
          <a:bodyPr>
            <a:normAutofit/>
          </a:bodyPr>
          <a:lstStyle/>
          <a:p>
            <a:r>
              <a:rPr lang="en-US" dirty="0"/>
              <a:t>If two implementations are equally clear, then the shorter one is usually better</a:t>
            </a:r>
          </a:p>
          <a:p>
            <a:r>
              <a:rPr lang="en-US" dirty="0"/>
              <a:t>When learning to write recursive functions, put the base cases first</a:t>
            </a:r>
          </a:p>
          <a:p>
            <a:r>
              <a:rPr lang="en-US" dirty="0"/>
              <a:t>Both are recursive functions, even though only the first has typical structure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488CE-0805-F4B0-80B5-21C14E7E242C}"/>
              </a:ext>
            </a:extLst>
          </p:cNvPr>
          <p:cNvSpPr txBox="1"/>
          <p:nvPr/>
        </p:nvSpPr>
        <p:spPr>
          <a:xfrm>
            <a:off x="1094809" y="1930400"/>
            <a:ext cx="3778849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cascade(n):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n &lt; 10: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cascade(n//10)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5CDF6-5578-BEB7-A3E0-C7258912B454}"/>
              </a:ext>
            </a:extLst>
          </p:cNvPr>
          <p:cNvSpPr txBox="1"/>
          <p:nvPr/>
        </p:nvSpPr>
        <p:spPr>
          <a:xfrm>
            <a:off x="5184405" y="1930399"/>
            <a:ext cx="3778849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cascade(n):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n &gt;= 10: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cascade(n//10)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</p:txBody>
      </p:sp>
    </p:spTree>
    <p:extLst>
      <p:ext uri="{BB962C8B-B14F-4D97-AF65-F5344CB8AC3E}">
        <p14:creationId xmlns:p14="http://schemas.microsoft.com/office/powerpoint/2010/main" val="2058016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3FDDB-C95B-DE10-CE79-C91E4D42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cascade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4D475-051C-EA9C-A4E0-4D900F7B2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output this cascade instead?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08150F-90FD-2E30-5A13-3A5A48E700E1}"/>
              </a:ext>
            </a:extLst>
          </p:cNvPr>
          <p:cNvSpPr txBox="1"/>
          <p:nvPr/>
        </p:nvSpPr>
        <p:spPr>
          <a:xfrm>
            <a:off x="1094809" y="2305615"/>
            <a:ext cx="8179193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8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993BB-91C2-C3FC-462E-7999A991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cascade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DE7DB-8068-8CB6-6C77-26ED34931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49A60C-AAAB-A861-8E0D-BAFA78CAF2C2}"/>
              </a:ext>
            </a:extLst>
          </p:cNvPr>
          <p:cNvSpPr txBox="1"/>
          <p:nvPr/>
        </p:nvSpPr>
        <p:spPr>
          <a:xfrm>
            <a:off x="1094809" y="2305615"/>
            <a:ext cx="8179193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inverse_cascade(n):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grow(n)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shrink(n)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f_then_g(f, g, 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f(n)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g(n)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E18398-4B8D-6E04-47A7-5DC5E9A730A4}"/>
              </a:ext>
            </a:extLst>
          </p:cNvPr>
          <p:cNvSpPr txBox="1"/>
          <p:nvPr/>
        </p:nvSpPr>
        <p:spPr>
          <a:xfrm>
            <a:off x="1094808" y="5352044"/>
            <a:ext cx="817919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grow = lambda n: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f_then_g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                 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shrink = lambda n: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f_then_g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                    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0465EE-2B78-FD0C-C870-CBDC2A60CB35}"/>
              </a:ext>
            </a:extLst>
          </p:cNvPr>
          <p:cNvGrpSpPr/>
          <p:nvPr/>
        </p:nvGrpSpPr>
        <p:grpSpPr>
          <a:xfrm>
            <a:off x="6395615" y="4330640"/>
            <a:ext cx="2878386" cy="680936"/>
            <a:chOff x="797434" y="5567464"/>
            <a:chExt cx="2878386" cy="680936"/>
          </a:xfrm>
        </p:grpSpPr>
        <p:pic>
          <p:nvPicPr>
            <p:cNvPr id="7" name="Picture 6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89A7442D-E55B-F357-50F1-2400DAE3E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AA60A8-942E-F51B-1B59-F9DA35020896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3"/>
                </a:rPr>
                <a:t>View in PythonTutor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4217806-72F2-A15C-0047-3C2C5F3342C9}"/>
              </a:ext>
            </a:extLst>
          </p:cNvPr>
          <p:cNvSpPr txBox="1"/>
          <p:nvPr/>
        </p:nvSpPr>
        <p:spPr>
          <a:xfrm>
            <a:off x="5061295" y="5352043"/>
            <a:ext cx="300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grow, print, n//10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A8CC4-1AAF-6494-0ECD-B6C2B15093AD}"/>
              </a:ext>
            </a:extLst>
          </p:cNvPr>
          <p:cNvSpPr txBox="1"/>
          <p:nvPr/>
        </p:nvSpPr>
        <p:spPr>
          <a:xfrm>
            <a:off x="5371896" y="5659820"/>
            <a:ext cx="326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print, shrink, n//10</a:t>
            </a:r>
          </a:p>
        </p:txBody>
      </p:sp>
    </p:spTree>
    <p:extLst>
      <p:ext uri="{BB962C8B-B14F-4D97-AF65-F5344CB8AC3E}">
        <p14:creationId xmlns:p14="http://schemas.microsoft.com/office/powerpoint/2010/main" val="59487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CS111-Template</Template>
  <TotalTime>1680</TotalTime>
  <Words>3811</Words>
  <Application>Microsoft Office PowerPoint</Application>
  <PresentationFormat>Widescreen</PresentationFormat>
  <Paragraphs>851</Paragraphs>
  <Slides>62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Aptos</vt:lpstr>
      <vt:lpstr>Arial</vt:lpstr>
      <vt:lpstr>Cambria Math</vt:lpstr>
      <vt:lpstr>Courier New</vt:lpstr>
      <vt:lpstr>gg sans</vt:lpstr>
      <vt:lpstr>Trebuchet MS</vt:lpstr>
      <vt:lpstr>Tw Cen MT</vt:lpstr>
      <vt:lpstr>Wingdings 3</vt:lpstr>
      <vt:lpstr>3_Facet</vt:lpstr>
      <vt:lpstr>Facet</vt:lpstr>
      <vt:lpstr>PowerPoint Presentation</vt:lpstr>
      <vt:lpstr>A reminder on AI use in this class</vt:lpstr>
      <vt:lpstr>Tree Recursion</vt:lpstr>
      <vt:lpstr>Order of recursive calls</vt:lpstr>
      <vt:lpstr>The cascade function </vt:lpstr>
      <vt:lpstr>Cascade environment diagram </vt:lpstr>
      <vt:lpstr>Two definitions of cascade</vt:lpstr>
      <vt:lpstr>Inverse cascade</vt:lpstr>
      <vt:lpstr>Inverse cascade solution</vt:lpstr>
      <vt:lpstr>PowerPoint Presentation</vt:lpstr>
      <vt:lpstr>Tree recursion</vt:lpstr>
      <vt:lpstr>Tree Recursion</vt:lpstr>
      <vt:lpstr>Recursive Virahanka-Fibonacci</vt:lpstr>
      <vt:lpstr>A tree-recursive process</vt:lpstr>
      <vt:lpstr>Redundant computations</vt:lpstr>
      <vt:lpstr>PowerPoint Presentation</vt:lpstr>
      <vt:lpstr>Counting partitions</vt:lpstr>
      <vt:lpstr>Counting partitions problem</vt:lpstr>
      <vt:lpstr>Counting partitions approach</vt:lpstr>
      <vt:lpstr>Counting partitions approach</vt:lpstr>
      <vt:lpstr>Counting partitions process</vt:lpstr>
      <vt:lpstr>Merge Sort</vt:lpstr>
      <vt:lpstr>Merge sort</vt:lpstr>
      <vt:lpstr>Merging</vt:lpstr>
      <vt:lpstr>Merge Algorithm</vt:lpstr>
      <vt:lpstr>Recursive Merge Sort</vt:lpstr>
      <vt:lpstr>Recursive 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Activity</vt:lpstr>
      <vt:lpstr>Trees</vt:lpstr>
      <vt:lpstr>Trees</vt:lpstr>
      <vt:lpstr>Tree Concepts</vt:lpstr>
      <vt:lpstr>Trees: Data abstraction</vt:lpstr>
      <vt:lpstr>Tree: One implementation</vt:lpstr>
      <vt:lpstr>PowerPoint Presentation</vt:lpstr>
      <vt:lpstr>Working with Trees</vt:lpstr>
      <vt:lpstr>Tree processing</vt:lpstr>
      <vt:lpstr>Tree processing: Counting leaves</vt:lpstr>
      <vt:lpstr>Tree processing: Counting leaves</vt:lpstr>
      <vt:lpstr>Creating trees</vt:lpstr>
      <vt:lpstr>Creating trees: Doubling labels</vt:lpstr>
      <vt:lpstr>Creating trees: Doubling labels</vt:lpstr>
      <vt:lpstr>Exercise: Printing trees</vt:lpstr>
      <vt:lpstr>Exercise: Printing trees (solution)</vt:lpstr>
      <vt:lpstr>Exercise: List of leaves</vt:lpstr>
      <vt:lpstr>Exercise: List of leaves (solution)</vt:lpstr>
      <vt:lpstr>Exercise: Counting paths</vt:lpstr>
      <vt:lpstr>Exercise: Counting paths (solution)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Stephens</dc:creator>
  <cp:lastModifiedBy>Tom Stephens</cp:lastModifiedBy>
  <cp:revision>23</cp:revision>
  <dcterms:created xsi:type="dcterms:W3CDTF">2024-12-10T20:52:29Z</dcterms:created>
  <dcterms:modified xsi:type="dcterms:W3CDTF">2025-09-17T18:34:10Z</dcterms:modified>
</cp:coreProperties>
</file>