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  <p:sldMasterId id="2147483746" r:id="rId2"/>
  </p:sldMasterIdLst>
  <p:notesMasterIdLst>
    <p:notesMasterId r:id="rId36"/>
  </p:notesMasterIdLst>
  <p:sldIdLst>
    <p:sldId id="301" r:id="rId3"/>
    <p:sldId id="3675" r:id="rId4"/>
    <p:sldId id="3631" r:id="rId5"/>
    <p:sldId id="3632" r:id="rId6"/>
    <p:sldId id="3633" r:id="rId7"/>
    <p:sldId id="3634" r:id="rId8"/>
    <p:sldId id="3635" r:id="rId9"/>
    <p:sldId id="3636" r:id="rId10"/>
    <p:sldId id="3637" r:id="rId11"/>
    <p:sldId id="3638" r:id="rId12"/>
    <p:sldId id="3639" r:id="rId13"/>
    <p:sldId id="3640" r:id="rId14"/>
    <p:sldId id="3641" r:id="rId15"/>
    <p:sldId id="3642" r:id="rId16"/>
    <p:sldId id="3643" r:id="rId17"/>
    <p:sldId id="3644" r:id="rId18"/>
    <p:sldId id="3645" r:id="rId19"/>
    <p:sldId id="3646" r:id="rId20"/>
    <p:sldId id="3647" r:id="rId21"/>
    <p:sldId id="3648" r:id="rId22"/>
    <p:sldId id="3649" r:id="rId23"/>
    <p:sldId id="3650" r:id="rId24"/>
    <p:sldId id="3651" r:id="rId25"/>
    <p:sldId id="3652" r:id="rId26"/>
    <p:sldId id="3654" r:id="rId27"/>
    <p:sldId id="3674" r:id="rId28"/>
    <p:sldId id="3676" r:id="rId29"/>
    <p:sldId id="3677" r:id="rId30"/>
    <p:sldId id="3678" r:id="rId31"/>
    <p:sldId id="3679" r:id="rId32"/>
    <p:sldId id="3680" r:id="rId33"/>
    <p:sldId id="3681" r:id="rId34"/>
    <p:sldId id="3682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95" d="100"/>
          <a:sy n="95" d="100"/>
        </p:scale>
        <p:origin x="5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2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2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676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9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044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82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52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2364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0053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773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0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352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5889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0280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1885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960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6614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395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6210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24476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8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24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38127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247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163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287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4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9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31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  <p:sldLayoutId id="2147483760" r:id="rId14"/>
    <p:sldLayoutId id="2147483761" r:id="rId15"/>
    <p:sldLayoutId id="214748376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tree with roots and a rainbow&#10;&#10;Description automatically generated">
            <a:extLst>
              <a:ext uri="{FF2B5EF4-FFF2-40B4-BE49-F238E27FC236}">
                <a16:creationId xmlns:a16="http://schemas.microsoft.com/office/drawing/2014/main" id="{C257E0CD-0984-4EEC-BFC6-D0045533FB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5169" y="0"/>
            <a:ext cx="450166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160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EE6D4-F372-EDFC-39E8-CA6984CB0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F22C3-C849-62F4-1EAB-FEAD33368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808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7500C-646C-A9A7-1C14-7B3D8C971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Tree Class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E470C2-1D52-8F45-B4CB-50E9DC2B62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38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EA476-F77A-5DBD-7167-A2BAAA36F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Trees: Data abstraction (review)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0D70D-2773-C07D-C63A-7D782805B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far, here's what we've been using:</a:t>
            </a:r>
          </a:p>
          <a:p>
            <a:endParaRPr lang="en-US" dirty="0"/>
          </a:p>
          <a:p>
            <a:endParaRPr lang="en-US" dirty="0"/>
          </a:p>
          <a:p>
            <a:endParaRPr lang="en-US" sz="3200" dirty="0"/>
          </a:p>
          <a:p>
            <a:r>
              <a:rPr lang="en-US" dirty="0"/>
              <a:t>With an implementation like this:</a:t>
            </a:r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A17E9FF-4303-5B19-F63F-3560BABC0218}"/>
              </a:ext>
            </a:extLst>
          </p:cNvPr>
          <p:cNvGraphicFramePr>
            <a:graphicFrameLocks noGrp="1"/>
          </p:cNvGraphicFramePr>
          <p:nvPr/>
        </p:nvGraphicFramePr>
        <p:xfrm>
          <a:off x="1032758" y="2348230"/>
          <a:ext cx="8837105" cy="1511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12999">
                  <a:extLst>
                    <a:ext uri="{9D8B030D-6E8A-4147-A177-3AD203B41FA5}">
                      <a16:colId xmlns:a16="http://schemas.microsoft.com/office/drawing/2014/main" val="91998664"/>
                    </a:ext>
                  </a:extLst>
                </a:gridCol>
                <a:gridCol w="5524106">
                  <a:extLst>
                    <a:ext uri="{9D8B030D-6E8A-4147-A177-3AD203B41FA5}">
                      <a16:colId xmlns:a16="http://schemas.microsoft.com/office/drawing/2014/main" val="380656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tree(label, branches)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a tree with root </a:t>
                      </a:r>
                      <a:r>
                        <a:rPr lang="en-US" i="1" dirty="0"/>
                        <a:t>label</a:t>
                      </a:r>
                      <a:r>
                        <a:rPr lang="en-US" dirty="0"/>
                        <a:t> and list of </a:t>
                      </a:r>
                      <a:r>
                        <a:rPr lang="en-US" i="1" dirty="0"/>
                        <a:t>branches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6390437"/>
                  </a:ext>
                </a:extLst>
              </a:tr>
              <a:tr h="398929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label(tree)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the root label of </a:t>
                      </a:r>
                      <a:r>
                        <a:rPr lang="en-US" i="1" dirty="0"/>
                        <a:t>tree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787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branches(tree)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the branches of </a:t>
                      </a:r>
                      <a:r>
                        <a:rPr lang="en-US" i="1" dirty="0"/>
                        <a:t>tree</a:t>
                      </a:r>
                      <a:r>
                        <a:rPr lang="en-US" dirty="0"/>
                        <a:t> (each a tree).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177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is_leaf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(tree)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true if </a:t>
                      </a:r>
                      <a:r>
                        <a:rPr lang="en-US" i="1" dirty="0"/>
                        <a:t>tree</a:t>
                      </a:r>
                      <a:r>
                        <a:rPr lang="en-US" dirty="0"/>
                        <a:t> is a leaf node.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70798943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BDB2C318-2F6E-B2CF-63B4-32DFD3370A25}"/>
              </a:ext>
            </a:extLst>
          </p:cNvPr>
          <p:cNvSpPr txBox="1"/>
          <p:nvPr/>
        </p:nvSpPr>
        <p:spPr>
          <a:xfrm>
            <a:off x="1001950" y="4277508"/>
            <a:ext cx="4305342" cy="24622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tree(label, branches=[]):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return [label] + list(branches)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label(tree):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return tree[0]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branches(tree):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return tree[1:]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is_leaf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(tree):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return not branches(tree)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0D9BC6-14C0-4D73-36B8-BD018902C4CA}"/>
              </a:ext>
            </a:extLst>
          </p:cNvPr>
          <p:cNvSpPr txBox="1"/>
          <p:nvPr/>
        </p:nvSpPr>
        <p:spPr>
          <a:xfrm>
            <a:off x="5588122" y="4277508"/>
            <a:ext cx="3685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🤔 How could we represent trees as a Python class?</a:t>
            </a:r>
          </a:p>
        </p:txBody>
      </p:sp>
    </p:spTree>
    <p:extLst>
      <p:ext uri="{BB962C8B-B14F-4D97-AF65-F5344CB8AC3E}">
        <p14:creationId xmlns:p14="http://schemas.microsoft.com/office/powerpoint/2010/main" val="3667704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20DC2-D9B8-E855-FF14-48EE8DB9A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Tree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D76AE-7BB6-5116-3557-9940E35EE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010037"/>
            <a:ext cx="8596668" cy="2031325"/>
          </a:xfrm>
        </p:spPr>
        <p:txBody>
          <a:bodyPr/>
          <a:lstStyle/>
          <a:p>
            <a:r>
              <a:rPr lang="en-US" dirty="0"/>
              <a:t>🤔 What's different? What's the same?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5BEEA5-244F-B4E9-9308-188081DC5B40}"/>
              </a:ext>
            </a:extLst>
          </p:cNvPr>
          <p:cNvSpPr txBox="1"/>
          <p:nvPr/>
        </p:nvSpPr>
        <p:spPr>
          <a:xfrm>
            <a:off x="973669" y="1930400"/>
            <a:ext cx="8300333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Tree: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label, branches=[]):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self.label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label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list(branches)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is_leaf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not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self.branches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7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F56F0-F88A-5476-A2F8-726137F45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versus Tree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1CF2DE5-EBB2-02E6-D339-30F5E573CA9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77863" y="1930400"/>
          <a:ext cx="9908438" cy="1838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54219">
                  <a:extLst>
                    <a:ext uri="{9D8B030D-6E8A-4147-A177-3AD203B41FA5}">
                      <a16:colId xmlns:a16="http://schemas.microsoft.com/office/drawing/2014/main" val="235274402"/>
                    </a:ext>
                  </a:extLst>
                </a:gridCol>
                <a:gridCol w="4954219">
                  <a:extLst>
                    <a:ext uri="{9D8B030D-6E8A-4147-A177-3AD203B41FA5}">
                      <a16:colId xmlns:a16="http://schemas.microsoft.com/office/drawing/2014/main" val="2494193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tree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Tree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60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 = tree(label, branches=[]) 	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branches(t)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 = Tree(label, branches=[])</a:t>
                      </a: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t.branches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064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label(t)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t.label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474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is_leaf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(t)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t.is_leaf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00483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90AD883-11BC-7966-FEDE-B9C1CAE5B2A8}"/>
              </a:ext>
            </a:extLst>
          </p:cNvPr>
          <p:cNvSpPr txBox="1"/>
          <p:nvPr/>
        </p:nvSpPr>
        <p:spPr>
          <a:xfrm>
            <a:off x="677335" y="4074497"/>
            <a:ext cx="4837345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fib_tree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 or n == 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tree(n)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left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fib_tree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 - 2)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right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fib_tree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 - 1)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fib_n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label(left) + label(right)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tree(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fib_n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[left, right])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EE6E44-6AEF-1BF9-870E-0167DF1D0FBA}"/>
              </a:ext>
            </a:extLst>
          </p:cNvPr>
          <p:cNvSpPr txBox="1"/>
          <p:nvPr/>
        </p:nvSpPr>
        <p:spPr>
          <a:xfrm>
            <a:off x="5674936" y="4074497"/>
            <a:ext cx="4911365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fib_tree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 or n == 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Tree(n)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left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fib_tree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 - 2)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right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fib_tree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 - 1)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fib_n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left.label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right.label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Tree(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fib_n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[left, right])</a:t>
            </a:r>
          </a:p>
        </p:txBody>
      </p:sp>
    </p:spTree>
    <p:extLst>
      <p:ext uri="{BB962C8B-B14F-4D97-AF65-F5344CB8AC3E}">
        <p14:creationId xmlns:p14="http://schemas.microsoft.com/office/powerpoint/2010/main" val="3607881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CE940-FC61-A223-F559-2174A240C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fancier Tree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08C3A-6D98-45F9-DF61-C1FE4B0A9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9BABFF-45DD-FA1C-5A08-BB719FDCE0D6}"/>
              </a:ext>
            </a:extLst>
          </p:cNvPr>
          <p:cNvSpPr txBox="1"/>
          <p:nvPr/>
        </p:nvSpPr>
        <p:spPr>
          <a:xfrm>
            <a:off x="973669" y="1427871"/>
            <a:ext cx="8300333" cy="52937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Tree: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label, branches=[]):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self.label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label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for branch in branches: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assert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isinstance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(branch, Tree)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self.branches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list(branches)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is_leaf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not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self.branches</a:t>
            </a: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self.branches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branch_str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', ' +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self.branches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branch_str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''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'Tree({0}{1})'.format(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self.label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branch_str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__str__(self):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'\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n'.join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self.indented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indented(self):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lines = []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for b in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self.branches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for line in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b.indented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lines.append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  ' + line)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[str(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self.label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)] + lines</a:t>
            </a:r>
          </a:p>
        </p:txBody>
      </p:sp>
    </p:spTree>
    <p:extLst>
      <p:ext uri="{BB962C8B-B14F-4D97-AF65-F5344CB8AC3E}">
        <p14:creationId xmlns:p14="http://schemas.microsoft.com/office/powerpoint/2010/main" val="24514816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DD16C-1B78-C7F0-A9FA-A2556BA3C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EA4B79-D003-693F-D201-83AF2BEB85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7151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045547-5191-12EB-D44C-636F91F09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mutation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5879D5-39D9-0FBB-02DF-70126BFD77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7278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18A7B-3315-35F9-0DBC-2873C0C6C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Doubling a Tree</a:t>
            </a:r>
          </a:p>
        </p:txBody>
      </p:sp>
      <p:pic>
        <p:nvPicPr>
          <p:cNvPr id="6" name="Content Placeholder 5" descr="A diagram with arrows pointing to the right&#10;&#10;Description automatically generated">
            <a:extLst>
              <a:ext uri="{FF2B5EF4-FFF2-40B4-BE49-F238E27FC236}">
                <a16:creationId xmlns:a16="http://schemas.microsoft.com/office/drawing/2014/main" id="{73BA6427-93C2-AEAE-7AF9-C961ED0AE7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669" y="1477448"/>
            <a:ext cx="8596312" cy="1951552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32FE94-1D26-2880-4093-F37EC3D89933}"/>
              </a:ext>
            </a:extLst>
          </p:cNvPr>
          <p:cNvSpPr txBox="1"/>
          <p:nvPr/>
        </p:nvSpPr>
        <p:spPr>
          <a:xfrm>
            <a:off x="973669" y="3580090"/>
            <a:ext cx="8300333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double(t):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"""Doubles every label in t, mutating 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 = Tree(1, [Tree(3, [Tree(5)]), Tree(7)])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double(t)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Tree(2, [Tree(6, [Tree(10)]), Tree(14)])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t.label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t.label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*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b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double(b)</a:t>
            </a:r>
          </a:p>
        </p:txBody>
      </p:sp>
    </p:spTree>
    <p:extLst>
      <p:ext uri="{BB962C8B-B14F-4D97-AF65-F5344CB8AC3E}">
        <p14:creationId xmlns:p14="http://schemas.microsoft.com/office/powerpoint/2010/main" val="3632311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607C0-F7C1-5B7C-C854-725968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Pruning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64F0E-C647-7C7F-F9CB-8F4E4931B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Removing subtrees from a tree is called pruning.</a:t>
            </a:r>
          </a:p>
          <a:p>
            <a:r>
              <a:rPr lang="en-US" dirty="0"/>
              <a:t>Always prune branches before recursive processing.</a:t>
            </a:r>
          </a:p>
        </p:txBody>
      </p:sp>
      <p:pic>
        <p:nvPicPr>
          <p:cNvPr id="5" name="Picture 4" descr="A diagram of triangles with numbers and lines&#10;&#10;Description automatically generated">
            <a:extLst>
              <a:ext uri="{FF2B5EF4-FFF2-40B4-BE49-F238E27FC236}">
                <a16:creationId xmlns:a16="http://schemas.microsoft.com/office/drawing/2014/main" id="{2773DA6E-E68D-D75D-4245-CC2ECBD8A9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482480"/>
            <a:ext cx="4165814" cy="23369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AB0EB3C-4BD6-2941-C3C5-015D526CC228}"/>
              </a:ext>
            </a:extLst>
          </p:cNvPr>
          <p:cNvSpPr txBox="1"/>
          <p:nvPr/>
        </p:nvSpPr>
        <p:spPr>
          <a:xfrm>
            <a:off x="973669" y="2946520"/>
            <a:ext cx="8300333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prune(t, 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"""Prune all sub-trees whose label is 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 = Tree(3, [Tree(1, [Tree(0), Tree(1)]), Tree(2,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[Tree(1), Tree(1, [Tree(0), Tree(1)])])])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prune(t, 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Tree(3, [Tree(2)])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[___ for b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if ___]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b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prune(___, ___)</a:t>
            </a:r>
          </a:p>
        </p:txBody>
      </p:sp>
    </p:spTree>
    <p:extLst>
      <p:ext uri="{BB962C8B-B14F-4D97-AF65-F5344CB8AC3E}">
        <p14:creationId xmlns:p14="http://schemas.microsoft.com/office/powerpoint/2010/main" val="3333763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4BD41-67C2-ED2C-5188-2621254FFE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Trees &amp; Backtracking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F604AA-9865-ABC6-D28D-B8EA73D715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2310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607C0-F7C1-5B7C-C854-725968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Pruning trees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64F0E-C647-7C7F-F9CB-8F4E4931B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Removing subtrees from a tree is called pruning.</a:t>
            </a:r>
          </a:p>
          <a:p>
            <a:r>
              <a:rPr lang="en-US" dirty="0"/>
              <a:t>Always prune branches before recursive processing.</a:t>
            </a:r>
          </a:p>
        </p:txBody>
      </p:sp>
      <p:pic>
        <p:nvPicPr>
          <p:cNvPr id="5" name="Picture 4" descr="A diagram of triangles with numbers and lines&#10;&#10;Description automatically generated">
            <a:extLst>
              <a:ext uri="{FF2B5EF4-FFF2-40B4-BE49-F238E27FC236}">
                <a16:creationId xmlns:a16="http://schemas.microsoft.com/office/drawing/2014/main" id="{2773DA6E-E68D-D75D-4245-CC2ECBD8A9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482480"/>
            <a:ext cx="4165814" cy="23369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AB0EB3C-4BD6-2941-C3C5-015D526CC228}"/>
              </a:ext>
            </a:extLst>
          </p:cNvPr>
          <p:cNvSpPr txBox="1"/>
          <p:nvPr/>
        </p:nvSpPr>
        <p:spPr>
          <a:xfrm>
            <a:off x="973669" y="2946520"/>
            <a:ext cx="8300333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prune(t, 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"""Prune all sub-trees whose label is 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 = Tree(3, [Tree(1, [Tree(0), Tree(1)]), Tree(2,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[Tree(1), Tree(1, [Tree(0), Tree(1)])])])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prune(t, 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Tree(3, [Tree(2)])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[b for b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b.label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!=n]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b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prune(b, n)</a:t>
            </a:r>
          </a:p>
        </p:txBody>
      </p:sp>
    </p:spTree>
    <p:extLst>
      <p:ext uri="{BB962C8B-B14F-4D97-AF65-F5344CB8AC3E}">
        <p14:creationId xmlns:p14="http://schemas.microsoft.com/office/powerpoint/2010/main" val="7610526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F6E59-0A47-2253-2832-F140C593E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87729-686B-EC27-C1C2-0286D0235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8942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D4EA849-3E34-1BE5-F6E1-D2212B0C2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Objects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7649FB-1D9F-2A58-E71C-6288DA88B4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825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327F5-4423-AA69-A608-BB2BE84DE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FD692-6C71-E2A4-73CC-923889C74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are </a:t>
            </a:r>
            <a:r>
              <a:rPr lang="en-US" i="1" dirty="0"/>
              <a:t>Tree</a:t>
            </a:r>
            <a:r>
              <a:rPr lang="en-US" dirty="0"/>
              <a:t> and </a:t>
            </a:r>
            <a:r>
              <a:rPr lang="en-US" i="1" dirty="0"/>
              <a:t>Link</a:t>
            </a:r>
            <a:r>
              <a:rPr lang="en-US" dirty="0"/>
              <a:t> considered recursive objects?</a:t>
            </a:r>
          </a:p>
          <a:p>
            <a:r>
              <a:rPr lang="en-US" dirty="0"/>
              <a:t>Each type of object contains references to the same type of object.</a:t>
            </a:r>
          </a:p>
          <a:p>
            <a:pPr lvl="1"/>
            <a:r>
              <a:rPr lang="en-US" dirty="0"/>
              <a:t>An instance of </a:t>
            </a:r>
            <a:r>
              <a:rPr lang="en-US" i="1" dirty="0"/>
              <a:t>Tree</a:t>
            </a:r>
            <a:r>
              <a:rPr lang="en-US" dirty="0"/>
              <a:t> can contain additional instances of </a:t>
            </a:r>
            <a:r>
              <a:rPr lang="en-US" i="1" dirty="0"/>
              <a:t>Tree</a:t>
            </a:r>
            <a:r>
              <a:rPr lang="en-US" dirty="0"/>
              <a:t>, in the </a:t>
            </a:r>
            <a:r>
              <a:rPr lang="en-US" i="1" dirty="0"/>
              <a:t>branches</a:t>
            </a:r>
            <a:r>
              <a:rPr lang="en-US" dirty="0"/>
              <a:t> variable.</a:t>
            </a:r>
          </a:p>
          <a:p>
            <a:pPr lvl="1"/>
            <a:r>
              <a:rPr lang="en-US" dirty="0"/>
              <a:t>An instance of </a:t>
            </a:r>
            <a:r>
              <a:rPr lang="en-US" i="1" dirty="0"/>
              <a:t>Link</a:t>
            </a:r>
            <a:r>
              <a:rPr lang="en-US" dirty="0"/>
              <a:t> can contain an additional instance of </a:t>
            </a:r>
            <a:r>
              <a:rPr lang="en-US" i="1" dirty="0"/>
              <a:t>Link</a:t>
            </a:r>
            <a:r>
              <a:rPr lang="en-US" dirty="0"/>
              <a:t>, in the </a:t>
            </a:r>
            <a:r>
              <a:rPr lang="en-US" i="1" dirty="0"/>
              <a:t>rest</a:t>
            </a:r>
            <a:r>
              <a:rPr lang="en-US" dirty="0"/>
              <a:t> variable.</a:t>
            </a:r>
          </a:p>
          <a:p>
            <a:r>
              <a:rPr lang="en-US" dirty="0"/>
              <a:t>Both classes lend themselves to recursive algorithms. Generally:</a:t>
            </a:r>
          </a:p>
          <a:p>
            <a:pPr lvl="1"/>
            <a:r>
              <a:rPr lang="en-US" dirty="0"/>
              <a:t>For </a:t>
            </a:r>
            <a:r>
              <a:rPr lang="en-US" i="1" dirty="0"/>
              <a:t>Tree</a:t>
            </a:r>
            <a:r>
              <a:rPr lang="en-US" dirty="0"/>
              <a:t>: The base case is when </a:t>
            </a:r>
            <a:r>
              <a:rPr lang="en-US" i="1" dirty="0" err="1"/>
              <a:t>is_leaf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i="1" dirty="0"/>
              <a:t>True</a:t>
            </a:r>
            <a:r>
              <a:rPr lang="en-US" dirty="0"/>
              <a:t>; the recursive call is on the </a:t>
            </a:r>
            <a:r>
              <a:rPr lang="en-US" i="1" dirty="0"/>
              <a:t>branches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For </a:t>
            </a:r>
            <a:r>
              <a:rPr lang="en-US" i="1" dirty="0"/>
              <a:t>Link</a:t>
            </a:r>
            <a:r>
              <a:rPr lang="en-US" dirty="0"/>
              <a:t>: The base case is when the </a:t>
            </a:r>
            <a:r>
              <a:rPr lang="en-US" i="1" dirty="0"/>
              <a:t>rest</a:t>
            </a:r>
            <a:r>
              <a:rPr lang="en-US" dirty="0"/>
              <a:t> is </a:t>
            </a:r>
            <a:r>
              <a:rPr lang="en-US" i="1" dirty="0"/>
              <a:t>empty</a:t>
            </a:r>
            <a:r>
              <a:rPr lang="en-US" dirty="0"/>
              <a:t>; the recursive call is on the </a:t>
            </a:r>
            <a:r>
              <a:rPr lang="en-US" i="1" dirty="0"/>
              <a:t>rest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23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43236-9F6F-4BCA-954D-66998299C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D9D53-C804-ED81-B3CC-ED2052726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7871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Backtracking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359C84-A46C-4899-56A1-25697B8BFA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1500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DA33B-995A-F4EB-E458-4CE56CB56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Backtracking?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EE3F4-A8DD-062A-6236-C57552D18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424295"/>
          </a:xfrm>
        </p:spPr>
        <p:txBody>
          <a:bodyPr>
            <a:normAutofit/>
          </a:bodyPr>
          <a:lstStyle/>
          <a:p>
            <a:r>
              <a:rPr lang="en-US" dirty="0"/>
              <a:t>A general problem-solving technique that works by exploring different solution paths and “backtracking” when a followed path fails and then going down a different one.</a:t>
            </a:r>
          </a:p>
          <a:p>
            <a:r>
              <a:rPr lang="en-US" dirty="0"/>
              <a:t>It is a systematic “trial and error” process – try a path to see if it works, if not try something else</a:t>
            </a:r>
          </a:p>
          <a:p>
            <a:r>
              <a:rPr lang="en-US" dirty="0"/>
              <a:t>We use recursion to keep track of where we are in that process.</a:t>
            </a:r>
          </a:p>
          <a:p>
            <a:r>
              <a:rPr lang="en-US" dirty="0"/>
              <a:t>Sometimes we want to find all solutions, other times we just want any solution.</a:t>
            </a:r>
          </a:p>
          <a:p>
            <a:r>
              <a:rPr lang="en-US" dirty="0"/>
              <a:t>Our counting paths example from last lecture was a simple example of backtracking.  In that case, we didn’t care what the path was, just that it existed, and were counting how many unique paths there were.</a:t>
            </a:r>
          </a:p>
        </p:txBody>
      </p:sp>
    </p:spTree>
    <p:extLst>
      <p:ext uri="{BB962C8B-B14F-4D97-AF65-F5344CB8AC3E}">
        <p14:creationId xmlns:p14="http://schemas.microsoft.com/office/powerpoint/2010/main" val="1931246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66D05-65D3-3FAA-5921-EB706D7BF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9AB3B-7681-16A7-904B-C7689D32E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State space </a:t>
            </a:r>
            <a:r>
              <a:rPr lang="en-US" dirty="0"/>
              <a:t>– all possible complete and partial solutions – we need to keep track of what we’ve learned</a:t>
            </a:r>
          </a:p>
          <a:p>
            <a:r>
              <a:rPr lang="en-US" b="1" dirty="0"/>
              <a:t>Recursive exploration </a:t>
            </a:r>
            <a:r>
              <a:rPr lang="en-US" dirty="0"/>
              <a:t>– As we move through the algorithm, we make choices.  We use recursion to process each of the different values of the choices we make</a:t>
            </a:r>
          </a:p>
          <a:p>
            <a:r>
              <a:rPr lang="en-US" b="1" dirty="0"/>
              <a:t>Base case </a:t>
            </a:r>
            <a:r>
              <a:rPr lang="en-US" dirty="0"/>
              <a:t>– It’s recursion, we need to know when to stop.  There are typically base cases for finding a solution and situations when we know the path we are on fails</a:t>
            </a:r>
          </a:p>
          <a:p>
            <a:r>
              <a:rPr lang="en-US" b="1" dirty="0"/>
              <a:t>Backtrack step </a:t>
            </a:r>
            <a:r>
              <a:rPr lang="en-US" dirty="0"/>
              <a:t>– If we get to a failure, we “backtrack” to the last choice and go down a new path.  Sometimes we need to undo what we did going forward or mark the path as taken.</a:t>
            </a:r>
          </a:p>
        </p:txBody>
      </p:sp>
    </p:spTree>
    <p:extLst>
      <p:ext uri="{BB962C8B-B14F-4D97-AF65-F5344CB8AC3E}">
        <p14:creationId xmlns:p14="http://schemas.microsoft.com/office/powerpoint/2010/main" val="26045259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850D7-1727-F0CB-B2AE-2BD86DA0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Algorithm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B78DF-1A2C-DF5D-6DB7-F813F29F5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39233"/>
          </a:xfrm>
        </p:spPr>
        <p:txBody>
          <a:bodyPr/>
          <a:lstStyle/>
          <a:p>
            <a:r>
              <a:rPr lang="en-US" dirty="0"/>
              <a:t>The general flow of a backtracking algorithm looks like this: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state</a:t>
            </a:r>
            <a:r>
              <a:rPr lang="en-US" dirty="0"/>
              <a:t> is all the information we have on the solution at the moment – it could be a class containing the data or a number of variables</a:t>
            </a:r>
          </a:p>
          <a:p>
            <a:r>
              <a:rPr lang="en-US" dirty="0"/>
              <a:t>These steps are not always embodied as functions; we might just have code that tries all the possible choices.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977108-0DA1-1481-233F-A33F0819F8C0}"/>
              </a:ext>
            </a:extLst>
          </p:cNvPr>
          <p:cNvSpPr txBox="1"/>
          <p:nvPr/>
        </p:nvSpPr>
        <p:spPr>
          <a:xfrm>
            <a:off x="973669" y="2373696"/>
            <a:ext cx="8300333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backtrack(state):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solution_found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(state):  # our success base case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record_solution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(state)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return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choice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valid_choices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(state):  # our recursion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make(choice)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backtrack(state)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undo(choice)</a:t>
            </a:r>
          </a:p>
        </p:txBody>
      </p:sp>
    </p:spTree>
    <p:extLst>
      <p:ext uri="{BB962C8B-B14F-4D97-AF65-F5344CB8AC3E}">
        <p14:creationId xmlns:p14="http://schemas.microsoft.com/office/powerpoint/2010/main" val="35979166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71787-43FC-F163-9755-AD7090956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4-Queens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32F62-2AA8-06F0-30B2-05AA1915F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can you place 4 queens on a 4x4 chess board with none of the queens attacking each other</a:t>
            </a:r>
          </a:p>
          <a:p>
            <a:r>
              <a:rPr lang="en-US" dirty="0"/>
              <a:t>Algorithm:</a:t>
            </a:r>
          </a:p>
          <a:p>
            <a:pPr lvl="1"/>
            <a:r>
              <a:rPr lang="en-US" dirty="0"/>
              <a:t>Each queen must occupy a different row (why?)</a:t>
            </a:r>
          </a:p>
          <a:p>
            <a:pPr lvl="1"/>
            <a:r>
              <a:rPr lang="en-US" dirty="0"/>
              <a:t>Place one queen somewhere on each row and then move to the next row</a:t>
            </a:r>
          </a:p>
          <a:p>
            <a:pPr lvl="1"/>
            <a:r>
              <a:rPr lang="en-US" dirty="0"/>
              <a:t>To place a queen, on each row we try the following on each column</a:t>
            </a:r>
          </a:p>
          <a:p>
            <a:pPr lvl="2"/>
            <a:r>
              <a:rPr lang="en-US" dirty="0"/>
              <a:t>If the position is safe, place a queen</a:t>
            </a:r>
          </a:p>
          <a:p>
            <a:pPr lvl="2"/>
            <a:r>
              <a:rPr lang="en-US" dirty="0"/>
              <a:t>recurse to the next row</a:t>
            </a:r>
          </a:p>
          <a:p>
            <a:pPr lvl="2"/>
            <a:r>
              <a:rPr lang="en-US" dirty="0"/>
              <a:t>If the recursion fails (no solution), remove the queen and try the next column</a:t>
            </a:r>
          </a:p>
          <a:p>
            <a:r>
              <a:rPr lang="en-US" dirty="0"/>
              <a:t>Let’s walk through this on the board 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505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928E1A-2DA7-5DB3-D079-BCF841DDA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Abstraction and Trees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4E1429-7404-4E6E-31C1-1D85CFCE91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9178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8372A-3230-E297-695B-747B6EA38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Backtracking Strengths &amp; Weaknesses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C3B85-E1AF-A011-7BD0-E06451712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Strengths</a:t>
            </a:r>
          </a:p>
          <a:p>
            <a:pPr lvl="1"/>
            <a:r>
              <a:rPr lang="en-US" dirty="0"/>
              <a:t>Simple and often elegant solutions</a:t>
            </a:r>
          </a:p>
          <a:p>
            <a:pPr lvl="1"/>
            <a:r>
              <a:rPr lang="en-US" dirty="0"/>
              <a:t>Works well for constraint-based problems (e.g. not infinite choices)</a:t>
            </a:r>
          </a:p>
          <a:p>
            <a:r>
              <a:rPr lang="en-US" dirty="0"/>
              <a:t>Weaknesses:</a:t>
            </a:r>
          </a:p>
          <a:p>
            <a:pPr lvl="1"/>
            <a:r>
              <a:rPr lang="en-US" dirty="0"/>
              <a:t>Potentially exponential time complexity</a:t>
            </a:r>
          </a:p>
          <a:p>
            <a:pPr lvl="2"/>
            <a:r>
              <a:rPr lang="en-US" dirty="0"/>
              <a:t>If decision space is large, there are a lot of choice combinations to consider</a:t>
            </a:r>
          </a:p>
          <a:p>
            <a:pPr lvl="1"/>
            <a:r>
              <a:rPr lang="en-US" dirty="0"/>
              <a:t>Can be slow due to large number of choices or large problem space</a:t>
            </a:r>
          </a:p>
        </p:txBody>
      </p:sp>
    </p:spTree>
    <p:extLst>
      <p:ext uri="{BB962C8B-B14F-4D97-AF65-F5344CB8AC3E}">
        <p14:creationId xmlns:p14="http://schemas.microsoft.com/office/powerpoint/2010/main" val="974938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3A330-D7AF-0303-BA84-E3994BBE3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8B075-2F2D-1745-0A9F-1E9F04773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implementing a backtracking solution:</a:t>
            </a:r>
          </a:p>
          <a:p>
            <a:pPr lvl="1"/>
            <a:r>
              <a:rPr lang="en-US" dirty="0"/>
              <a:t>Identify the decision to made</a:t>
            </a:r>
          </a:p>
          <a:p>
            <a:pPr lvl="1"/>
            <a:r>
              <a:rPr lang="en-US" dirty="0"/>
              <a:t>Find your base cases</a:t>
            </a:r>
          </a:p>
          <a:p>
            <a:pPr lvl="1"/>
            <a:r>
              <a:rPr lang="en-US" dirty="0"/>
              <a:t>Understand how to undo a choice when you need to backtrack</a:t>
            </a:r>
          </a:p>
          <a:p>
            <a:pPr lvl="1"/>
            <a:endParaRPr lang="en-US" dirty="0"/>
          </a:p>
          <a:p>
            <a:r>
              <a:rPr lang="en-US" dirty="0"/>
              <a:t>Start with small visual problems to test your algorithm</a:t>
            </a:r>
          </a:p>
          <a:p>
            <a:r>
              <a:rPr lang="en-US" dirty="0"/>
              <a:t>Work through the recursion by hand for a few steps to verify it all works.  (Then you can take the leap of faith for the big problem).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9826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D706C-D244-DC04-5277-FBE111A2B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 backtracker to solve a Sudoku board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9108B-A757-92A9-7882-901BF8479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you develop the algorithm to solve a sudoku board?</a:t>
            </a:r>
          </a:p>
          <a:p>
            <a:r>
              <a:rPr lang="en-US" dirty="0"/>
              <a:t>Things to think about</a:t>
            </a:r>
          </a:p>
          <a:p>
            <a:pPr lvl="1"/>
            <a:r>
              <a:rPr lang="en-US" dirty="0"/>
              <a:t>What decision do you have to make?</a:t>
            </a:r>
          </a:p>
          <a:p>
            <a:pPr lvl="1"/>
            <a:r>
              <a:rPr lang="en-US" dirty="0"/>
              <a:t>How do you use recursion to represent the choices?</a:t>
            </a:r>
          </a:p>
          <a:p>
            <a:pPr lvl="1"/>
            <a:r>
              <a:rPr lang="en-US" dirty="0"/>
              <a:t>How do you maintain state across calls?</a:t>
            </a:r>
          </a:p>
          <a:p>
            <a:pPr lvl="1"/>
            <a:r>
              <a:rPr lang="en-US" dirty="0"/>
              <a:t>How do you determine a good or bad choice?</a:t>
            </a:r>
          </a:p>
          <a:p>
            <a:pPr lvl="1"/>
            <a:r>
              <a:rPr lang="en-US" dirty="0"/>
              <a:t>How do you determine success?</a:t>
            </a:r>
          </a:p>
          <a:p>
            <a:pPr lvl="1"/>
            <a:r>
              <a:rPr lang="en-US" dirty="0"/>
              <a:t>How do you undo a bad choice?</a:t>
            </a:r>
          </a:p>
          <a:p>
            <a:endParaRPr lang="en-US" dirty="0"/>
          </a:p>
          <a:p>
            <a:r>
              <a:rPr lang="en-US" dirty="0"/>
              <a:t>Work with a neighbor to get started.</a:t>
            </a:r>
          </a:p>
        </p:txBody>
      </p:sp>
    </p:spTree>
    <p:extLst>
      <p:ext uri="{BB962C8B-B14F-4D97-AF65-F5344CB8AC3E}">
        <p14:creationId xmlns:p14="http://schemas.microsoft.com/office/powerpoint/2010/main" val="11227956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C6772-BE47-A4BD-947D-4469A8DCC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9076A-0FB5-77E3-6CE7-785B0157F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85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DDCDF-8C1B-902C-A47C-D1F6B94B4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Tree: Layers of abstraction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908D7-256A-728D-A241-9DE0726B5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033913"/>
            <a:ext cx="8596668" cy="1007450"/>
          </a:xfrm>
        </p:spPr>
        <p:txBody>
          <a:bodyPr/>
          <a:lstStyle/>
          <a:p>
            <a:r>
              <a:rPr lang="en-US" dirty="0"/>
              <a:t>Each layer only uses the layer above it.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6F454E3-CA70-849E-5428-7BCFDDF16DF9}"/>
              </a:ext>
            </a:extLst>
          </p:cNvPr>
          <p:cNvGraphicFramePr>
            <a:graphicFrameLocks noGrp="1"/>
          </p:cNvGraphicFramePr>
          <p:nvPr/>
        </p:nvGraphicFramePr>
        <p:xfrm>
          <a:off x="1011676" y="1930400"/>
          <a:ext cx="7793657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54198">
                  <a:extLst>
                    <a:ext uri="{9D8B030D-6E8A-4147-A177-3AD203B41FA5}">
                      <a16:colId xmlns:a16="http://schemas.microsoft.com/office/drawing/2014/main" val="2140664108"/>
                    </a:ext>
                  </a:extLst>
                </a:gridCol>
                <a:gridCol w="3639459">
                  <a:extLst>
                    <a:ext uri="{9D8B030D-6E8A-4147-A177-3AD203B41FA5}">
                      <a16:colId xmlns:a16="http://schemas.microsoft.com/office/drawing/2014/main" val="2232258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Primitive Representation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1 2 3 </a:t>
                      </a:r>
                    </a:p>
                    <a:p>
                      <a:r>
                        <a:rPr lang="pt-BR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"a" "b" "c"</a:t>
                      </a:r>
                    </a:p>
                    <a:p>
                      <a:r>
                        <a:rPr lang="pt-BR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[.. , ..]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919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Data abstraction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tree() 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branches() 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label()</a:t>
                      </a: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is_leaf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134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User program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double(t) </a:t>
                      </a:r>
                    </a:p>
                    <a:p>
                      <a:r>
                        <a:rPr lang="fr-FR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count_leaves</a:t>
                      </a:r>
                      <a:r>
                        <a:rPr lang="fr-FR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(t)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320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7571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904AF-18EE-887D-986E-31F6F769C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1E651-BAC1-D30F-65E6-9D55904A5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09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CE010C0-7B1F-C6AB-8BBD-175761C3C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Trees, Trees, everywhere!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771A3C-1AA0-9FE8-3C8E-AEA39B71CD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477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67602-5587-3EA0-3A06-5B598C2FB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Directory structures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5D933-620C-A901-4FA6-BFAA65C9E8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Tree for a directory Structure</a:t>
            </a: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1A192C6F-37A2-E19C-261A-7DF3E10438E1}"/>
              </a:ext>
            </a:extLst>
          </p:cNvPr>
          <p:cNvGrpSpPr/>
          <p:nvPr/>
        </p:nvGrpSpPr>
        <p:grpSpPr>
          <a:xfrm>
            <a:off x="2100268" y="1930400"/>
            <a:ext cx="7991463" cy="4537558"/>
            <a:chOff x="2448547" y="1718297"/>
            <a:chExt cx="7991463" cy="4537558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46FC4AE-0542-8A80-510F-4BA12EFC5D7D}"/>
                </a:ext>
              </a:extLst>
            </p:cNvPr>
            <p:cNvSpPr/>
            <p:nvPr/>
          </p:nvSpPr>
          <p:spPr>
            <a:xfrm>
              <a:off x="7126665" y="1718297"/>
              <a:ext cx="1159496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CS 111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CCF849E-0013-65A0-1357-3D5DFE8A8D27}"/>
                </a:ext>
              </a:extLst>
            </p:cNvPr>
            <p:cNvSpPr/>
            <p:nvPr/>
          </p:nvSpPr>
          <p:spPr>
            <a:xfrm>
              <a:off x="8171066" y="2746635"/>
              <a:ext cx="1159496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Labs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6273EAA-7FA5-F77F-6006-1A839E69E51D}"/>
                </a:ext>
              </a:extLst>
            </p:cNvPr>
            <p:cNvSpPr/>
            <p:nvPr/>
          </p:nvSpPr>
          <p:spPr>
            <a:xfrm>
              <a:off x="6306532" y="2746635"/>
              <a:ext cx="1280473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Homework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179AF5F-AD03-6B3E-B25A-8CD7FBBC663A}"/>
                </a:ext>
              </a:extLst>
            </p:cNvPr>
            <p:cNvSpPr/>
            <p:nvPr/>
          </p:nvSpPr>
          <p:spPr>
            <a:xfrm>
              <a:off x="6017871" y="3774973"/>
              <a:ext cx="1159496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HW02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625FAA8-379A-96AF-5C81-0DEE2E7BCA1F}"/>
                </a:ext>
              </a:extLst>
            </p:cNvPr>
            <p:cNvSpPr/>
            <p:nvPr/>
          </p:nvSpPr>
          <p:spPr>
            <a:xfrm>
              <a:off x="7649193" y="3774973"/>
              <a:ext cx="1159496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HW03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87F6C1E-BBD9-8BA4-AFC2-63960CEFCFA6}"/>
                </a:ext>
              </a:extLst>
            </p:cNvPr>
            <p:cNvSpPr/>
            <p:nvPr/>
          </p:nvSpPr>
          <p:spPr>
            <a:xfrm>
              <a:off x="4386549" y="3774973"/>
              <a:ext cx="1159496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HW01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7F17220-AF46-FD22-D5AB-D1A2539A1EF3}"/>
                </a:ext>
              </a:extLst>
            </p:cNvPr>
            <p:cNvSpPr/>
            <p:nvPr/>
          </p:nvSpPr>
          <p:spPr>
            <a:xfrm>
              <a:off x="9280514" y="3774973"/>
              <a:ext cx="1159496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HW04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5365885-8B0F-B6DA-7D8E-328E0BD29E16}"/>
                </a:ext>
              </a:extLst>
            </p:cNvPr>
            <p:cNvSpPr/>
            <p:nvPr/>
          </p:nvSpPr>
          <p:spPr>
            <a:xfrm>
              <a:off x="3627549" y="4803311"/>
              <a:ext cx="1159496" cy="4242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admissions.py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0648F6B-92CA-F0E5-854E-0589A2302AB3}"/>
                </a:ext>
              </a:extLst>
            </p:cNvPr>
            <p:cNvSpPr/>
            <p:nvPr/>
          </p:nvSpPr>
          <p:spPr>
            <a:xfrm>
              <a:off x="5199083" y="4803311"/>
              <a:ext cx="1159496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test_files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4431888-B93A-85B6-7D12-784126340DD1}"/>
                </a:ext>
              </a:extLst>
            </p:cNvPr>
            <p:cNvSpPr/>
            <p:nvPr/>
          </p:nvSpPr>
          <p:spPr>
            <a:xfrm>
              <a:off x="2448547" y="5831649"/>
              <a:ext cx="1517313" cy="4242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Admission_algorithms_dataset.csv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714D4CB-1358-C6F2-5D8B-ED221294EFE2}"/>
                </a:ext>
              </a:extLst>
            </p:cNvPr>
            <p:cNvSpPr/>
            <p:nvPr/>
          </p:nvSpPr>
          <p:spPr>
            <a:xfrm>
              <a:off x="4351597" y="5831649"/>
              <a:ext cx="1517313" cy="4242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key_outliers.txt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F51F022-FB0F-0E8C-692B-D700B2704456}"/>
                </a:ext>
              </a:extLst>
            </p:cNvPr>
            <p:cNvSpPr/>
            <p:nvPr/>
          </p:nvSpPr>
          <p:spPr>
            <a:xfrm>
              <a:off x="7799881" y="5831649"/>
              <a:ext cx="1088393" cy="4242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key_chosen_students.txt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5176891-00D5-E7D2-3A81-1C6A679CC876}"/>
                </a:ext>
              </a:extLst>
            </p:cNvPr>
            <p:cNvSpPr/>
            <p:nvPr/>
          </p:nvSpPr>
          <p:spPr>
            <a:xfrm>
              <a:off x="6254647" y="5831649"/>
              <a:ext cx="1159496" cy="4242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…</a:t>
              </a:r>
            </a:p>
          </p:txBody>
        </p:sp>
        <p:cxnSp>
          <p:nvCxnSpPr>
            <p:cNvPr id="42" name="Connector: Elbow 41">
              <a:extLst>
                <a:ext uri="{FF2B5EF4-FFF2-40B4-BE49-F238E27FC236}">
                  <a16:creationId xmlns:a16="http://schemas.microsoft.com/office/drawing/2014/main" id="{05482770-75CF-B66D-FCC9-4D6F5398B241}"/>
                </a:ext>
              </a:extLst>
            </p:cNvPr>
            <p:cNvCxnSpPr>
              <a:stCxn id="4" idx="2"/>
              <a:endCxn id="6" idx="0"/>
            </p:cNvCxnSpPr>
            <p:nvPr/>
          </p:nvCxnSpPr>
          <p:spPr>
            <a:xfrm rot="5400000">
              <a:off x="7024525" y="2064747"/>
              <a:ext cx="604132" cy="759644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Connector: Elbow 43">
              <a:extLst>
                <a:ext uri="{FF2B5EF4-FFF2-40B4-BE49-F238E27FC236}">
                  <a16:creationId xmlns:a16="http://schemas.microsoft.com/office/drawing/2014/main" id="{BBD9AD04-74E8-F433-D3ED-140183EB20FD}"/>
                </a:ext>
              </a:extLst>
            </p:cNvPr>
            <p:cNvCxnSpPr>
              <a:stCxn id="4" idx="2"/>
              <a:endCxn id="5" idx="0"/>
            </p:cNvCxnSpPr>
            <p:nvPr/>
          </p:nvCxnSpPr>
          <p:spPr>
            <a:xfrm rot="16200000" flipH="1">
              <a:off x="7926547" y="1922368"/>
              <a:ext cx="604132" cy="1044401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Connector: Elbow 47">
              <a:extLst>
                <a:ext uri="{FF2B5EF4-FFF2-40B4-BE49-F238E27FC236}">
                  <a16:creationId xmlns:a16="http://schemas.microsoft.com/office/drawing/2014/main" id="{8919F56A-4730-4850-C3EC-15FE0FD665AF}"/>
                </a:ext>
              </a:extLst>
            </p:cNvPr>
            <p:cNvCxnSpPr>
              <a:stCxn id="6" idx="2"/>
              <a:endCxn id="9" idx="0"/>
            </p:cNvCxnSpPr>
            <p:nvPr/>
          </p:nvCxnSpPr>
          <p:spPr>
            <a:xfrm rot="5400000">
              <a:off x="5654467" y="2482671"/>
              <a:ext cx="604132" cy="1980472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Connector: Elbow 49">
              <a:extLst>
                <a:ext uri="{FF2B5EF4-FFF2-40B4-BE49-F238E27FC236}">
                  <a16:creationId xmlns:a16="http://schemas.microsoft.com/office/drawing/2014/main" id="{8AE1392E-3176-0A00-8DDC-74DDE81005BA}"/>
                </a:ext>
              </a:extLst>
            </p:cNvPr>
            <p:cNvCxnSpPr>
              <a:endCxn id="7" idx="0"/>
            </p:cNvCxnSpPr>
            <p:nvPr/>
          </p:nvCxnSpPr>
          <p:spPr>
            <a:xfrm rot="5400000">
              <a:off x="6470128" y="3298332"/>
              <a:ext cx="604132" cy="349150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Connector: Elbow 51">
              <a:extLst>
                <a:ext uri="{FF2B5EF4-FFF2-40B4-BE49-F238E27FC236}">
                  <a16:creationId xmlns:a16="http://schemas.microsoft.com/office/drawing/2014/main" id="{C0EB7640-AA57-1116-D948-782566145069}"/>
                </a:ext>
              </a:extLst>
            </p:cNvPr>
            <p:cNvCxnSpPr>
              <a:stCxn id="6" idx="2"/>
              <a:endCxn id="8" idx="0"/>
            </p:cNvCxnSpPr>
            <p:nvPr/>
          </p:nvCxnSpPr>
          <p:spPr>
            <a:xfrm rot="16200000" flipH="1">
              <a:off x="7285789" y="2831821"/>
              <a:ext cx="604132" cy="1282172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Connector: Elbow 55">
              <a:extLst>
                <a:ext uri="{FF2B5EF4-FFF2-40B4-BE49-F238E27FC236}">
                  <a16:creationId xmlns:a16="http://schemas.microsoft.com/office/drawing/2014/main" id="{A33AFFE5-CDB9-8092-7AFE-72E658687D73}"/>
                </a:ext>
              </a:extLst>
            </p:cNvPr>
            <p:cNvCxnSpPr>
              <a:cxnSpLocks/>
              <a:stCxn id="6" idx="2"/>
              <a:endCxn id="11" idx="0"/>
            </p:cNvCxnSpPr>
            <p:nvPr/>
          </p:nvCxnSpPr>
          <p:spPr>
            <a:xfrm rot="16200000" flipH="1">
              <a:off x="8101449" y="2016160"/>
              <a:ext cx="604132" cy="2913493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Connector: Elbow 58">
              <a:extLst>
                <a:ext uri="{FF2B5EF4-FFF2-40B4-BE49-F238E27FC236}">
                  <a16:creationId xmlns:a16="http://schemas.microsoft.com/office/drawing/2014/main" id="{C748E911-BCBA-1B76-7D6F-B368ABCE7F71}"/>
                </a:ext>
              </a:extLst>
            </p:cNvPr>
            <p:cNvCxnSpPr>
              <a:cxnSpLocks/>
              <a:stCxn id="9" idx="2"/>
              <a:endCxn id="13" idx="0"/>
            </p:cNvCxnSpPr>
            <p:nvPr/>
          </p:nvCxnSpPr>
          <p:spPr>
            <a:xfrm rot="5400000">
              <a:off x="4284731" y="4121745"/>
              <a:ext cx="604132" cy="759000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Connector: Elbow 61">
              <a:extLst>
                <a:ext uri="{FF2B5EF4-FFF2-40B4-BE49-F238E27FC236}">
                  <a16:creationId xmlns:a16="http://schemas.microsoft.com/office/drawing/2014/main" id="{4B052CD7-6DFF-3CE9-3F82-4A0C18E897B7}"/>
                </a:ext>
              </a:extLst>
            </p:cNvPr>
            <p:cNvCxnSpPr>
              <a:stCxn id="9" idx="2"/>
              <a:endCxn id="16" idx="0"/>
            </p:cNvCxnSpPr>
            <p:nvPr/>
          </p:nvCxnSpPr>
          <p:spPr>
            <a:xfrm rot="16200000" flipH="1">
              <a:off x="5070498" y="4094978"/>
              <a:ext cx="604132" cy="812534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Connector: Elbow 63">
              <a:extLst>
                <a:ext uri="{FF2B5EF4-FFF2-40B4-BE49-F238E27FC236}">
                  <a16:creationId xmlns:a16="http://schemas.microsoft.com/office/drawing/2014/main" id="{FEC163C0-2C57-D725-927E-E5335810FF28}"/>
                </a:ext>
              </a:extLst>
            </p:cNvPr>
            <p:cNvCxnSpPr>
              <a:stCxn id="16" idx="2"/>
              <a:endCxn id="10" idx="0"/>
            </p:cNvCxnSpPr>
            <p:nvPr/>
          </p:nvCxnSpPr>
          <p:spPr>
            <a:xfrm rot="5400000">
              <a:off x="4190952" y="4243770"/>
              <a:ext cx="604132" cy="2571627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Connector: Elbow 65">
              <a:extLst>
                <a:ext uri="{FF2B5EF4-FFF2-40B4-BE49-F238E27FC236}">
                  <a16:creationId xmlns:a16="http://schemas.microsoft.com/office/drawing/2014/main" id="{1A990AA9-1A18-A1DF-598E-482360563307}"/>
                </a:ext>
              </a:extLst>
            </p:cNvPr>
            <p:cNvCxnSpPr>
              <a:stCxn id="16" idx="2"/>
              <a:endCxn id="12" idx="0"/>
            </p:cNvCxnSpPr>
            <p:nvPr/>
          </p:nvCxnSpPr>
          <p:spPr>
            <a:xfrm rot="5400000">
              <a:off x="5142477" y="5195295"/>
              <a:ext cx="604132" cy="668577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Connector: Elbow 67">
              <a:extLst>
                <a:ext uri="{FF2B5EF4-FFF2-40B4-BE49-F238E27FC236}">
                  <a16:creationId xmlns:a16="http://schemas.microsoft.com/office/drawing/2014/main" id="{B21F33B6-CBEE-89D4-4F8F-61E25A29EFDB}"/>
                </a:ext>
              </a:extLst>
            </p:cNvPr>
            <p:cNvCxnSpPr>
              <a:stCxn id="16" idx="2"/>
              <a:endCxn id="17" idx="0"/>
            </p:cNvCxnSpPr>
            <p:nvPr/>
          </p:nvCxnSpPr>
          <p:spPr>
            <a:xfrm rot="16200000" flipH="1">
              <a:off x="6004547" y="5001801"/>
              <a:ext cx="604132" cy="1055564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Connector: Elbow 69">
              <a:extLst>
                <a:ext uri="{FF2B5EF4-FFF2-40B4-BE49-F238E27FC236}">
                  <a16:creationId xmlns:a16="http://schemas.microsoft.com/office/drawing/2014/main" id="{8584F1AD-CA40-6B8C-0902-79BFD4C14D63}"/>
                </a:ext>
              </a:extLst>
            </p:cNvPr>
            <p:cNvCxnSpPr>
              <a:cxnSpLocks/>
              <a:stCxn id="16" idx="2"/>
              <a:endCxn id="15" idx="0"/>
            </p:cNvCxnSpPr>
            <p:nvPr/>
          </p:nvCxnSpPr>
          <p:spPr>
            <a:xfrm rot="16200000" flipH="1">
              <a:off x="6759388" y="4246959"/>
              <a:ext cx="604132" cy="2565247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03342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D049C-AFDB-3D78-F1AD-A6430ABD5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Parse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F6534-D72B-B61C-81E1-4C8F199B2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natural languages …</a:t>
            </a:r>
          </a:p>
          <a:p>
            <a:endParaRPr lang="en-US" dirty="0"/>
          </a:p>
          <a:p>
            <a:r>
              <a:rPr lang="en-US" dirty="0"/>
              <a:t>Key: </a:t>
            </a:r>
          </a:p>
          <a:p>
            <a:pPr lvl="1"/>
            <a:r>
              <a:rPr lang="en-US" dirty="0"/>
              <a:t>S = Sentence</a:t>
            </a:r>
          </a:p>
          <a:p>
            <a:pPr lvl="1"/>
            <a:r>
              <a:rPr lang="en-US" dirty="0"/>
              <a:t>NP = Noun phrase</a:t>
            </a:r>
          </a:p>
          <a:p>
            <a:pPr lvl="1"/>
            <a:r>
              <a:rPr lang="en-US" dirty="0"/>
              <a:t>D = Determiner</a:t>
            </a:r>
          </a:p>
          <a:p>
            <a:pPr lvl="1"/>
            <a:r>
              <a:rPr lang="en-US" dirty="0"/>
              <a:t>N = Noun</a:t>
            </a:r>
          </a:p>
          <a:p>
            <a:pPr lvl="1"/>
            <a:r>
              <a:rPr lang="en-US" dirty="0"/>
              <a:t>V = Verb</a:t>
            </a:r>
          </a:p>
          <a:p>
            <a:pPr lvl="1"/>
            <a:r>
              <a:rPr lang="en-US" dirty="0"/>
              <a:t>VP = Verb Phrase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3F283842-721E-6139-1339-B0FD8D8A59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4644" y="1583703"/>
            <a:ext cx="4887387" cy="4369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28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9F6DA-8CD5-5AFE-B7AC-60A584942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Parse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3A84B-CF8B-2B25-B175-7D70AEEB9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programming languages, too …</a:t>
            </a:r>
          </a:p>
          <a:p>
            <a:endParaRPr lang="en-US" dirty="0"/>
          </a:p>
          <a:p>
            <a:r>
              <a:rPr lang="en-US" dirty="0"/>
              <a:t>Key: </a:t>
            </a:r>
          </a:p>
          <a:p>
            <a:pPr lvl="1"/>
            <a:r>
              <a:rPr lang="en-US" dirty="0"/>
              <a:t>E = expression</a:t>
            </a:r>
          </a:p>
          <a:p>
            <a:pPr lvl="1"/>
            <a:r>
              <a:rPr lang="en-US" dirty="0"/>
              <a:t>T = term</a:t>
            </a:r>
          </a:p>
          <a:p>
            <a:pPr lvl="1"/>
            <a:r>
              <a:rPr lang="en-US" dirty="0"/>
              <a:t>F = factor</a:t>
            </a:r>
          </a:p>
        </p:txBody>
      </p:sp>
      <p:pic>
        <p:nvPicPr>
          <p:cNvPr id="5" name="Picture 4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C6239E94-6901-EDDB-A855-C27EB09D45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450" y="2581275"/>
            <a:ext cx="76200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237266"/>
      </p:ext>
    </p:extLst>
  </p:cSld>
  <p:clrMapOvr>
    <a:masterClrMapping/>
  </p:clrMapOvr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4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1470</TotalTime>
  <Words>1889</Words>
  <Application>Microsoft Office PowerPoint</Application>
  <PresentationFormat>Widescreen</PresentationFormat>
  <Paragraphs>258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Aptos</vt:lpstr>
      <vt:lpstr>Arial</vt:lpstr>
      <vt:lpstr>Courier New</vt:lpstr>
      <vt:lpstr>Trebuchet MS</vt:lpstr>
      <vt:lpstr>Wingdings 3</vt:lpstr>
      <vt:lpstr>3_Facet</vt:lpstr>
      <vt:lpstr>4_Facet</vt:lpstr>
      <vt:lpstr>PowerPoint Presentation</vt:lpstr>
      <vt:lpstr>Trees &amp; Backtracking</vt:lpstr>
      <vt:lpstr>Abstraction and Trees</vt:lpstr>
      <vt:lpstr>Tree: Layers of abstraction</vt:lpstr>
      <vt:lpstr>PowerPoint Presentation</vt:lpstr>
      <vt:lpstr>Trees, Trees, everywhere!</vt:lpstr>
      <vt:lpstr>Directory structures</vt:lpstr>
      <vt:lpstr>Parse trees</vt:lpstr>
      <vt:lpstr>Parse trees</vt:lpstr>
      <vt:lpstr>PowerPoint Presentation</vt:lpstr>
      <vt:lpstr>A Tree Class</vt:lpstr>
      <vt:lpstr>Trees: Data abstraction (review)</vt:lpstr>
      <vt:lpstr>A Tree class</vt:lpstr>
      <vt:lpstr>tree versus Tree</vt:lpstr>
      <vt:lpstr>A fancier Tree</vt:lpstr>
      <vt:lpstr>PowerPoint Presentation</vt:lpstr>
      <vt:lpstr>Tree mutation</vt:lpstr>
      <vt:lpstr>Doubling a Tree</vt:lpstr>
      <vt:lpstr>Exercise: Pruning trees</vt:lpstr>
      <vt:lpstr>Exercise: Pruning trees (solution)</vt:lpstr>
      <vt:lpstr>PowerPoint Presentation</vt:lpstr>
      <vt:lpstr>Recursive Objects</vt:lpstr>
      <vt:lpstr>Recursive objects</vt:lpstr>
      <vt:lpstr>PowerPoint Presentation</vt:lpstr>
      <vt:lpstr>Backtracking</vt:lpstr>
      <vt:lpstr>What is Backtracking?</vt:lpstr>
      <vt:lpstr>Key Concepts</vt:lpstr>
      <vt:lpstr>General Algorithm Pattern</vt:lpstr>
      <vt:lpstr>Example: 4-Queens</vt:lpstr>
      <vt:lpstr>Backtracking Strengths &amp; Weaknesses</vt:lpstr>
      <vt:lpstr>Tips for Implementation</vt:lpstr>
      <vt:lpstr>Write a backtracker to solve a Sudoku board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23</cp:revision>
  <dcterms:created xsi:type="dcterms:W3CDTF">2024-12-10T20:52:29Z</dcterms:created>
  <dcterms:modified xsi:type="dcterms:W3CDTF">2025-10-08T18:42:38Z</dcterms:modified>
</cp:coreProperties>
</file>