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  <p:sldMasterId id="2147483795" r:id="rId2"/>
  </p:sldMasterIdLst>
  <p:notesMasterIdLst>
    <p:notesMasterId r:id="rId31"/>
  </p:notesMasterIdLst>
  <p:sldIdLst>
    <p:sldId id="292" r:id="rId3"/>
    <p:sldId id="3939" r:id="rId4"/>
    <p:sldId id="3938" r:id="rId5"/>
    <p:sldId id="3911" r:id="rId6"/>
    <p:sldId id="3912" r:id="rId7"/>
    <p:sldId id="3913" r:id="rId8"/>
    <p:sldId id="3914" r:id="rId9"/>
    <p:sldId id="3915" r:id="rId10"/>
    <p:sldId id="3916" r:id="rId11"/>
    <p:sldId id="3917" r:id="rId12"/>
    <p:sldId id="3918" r:id="rId13"/>
    <p:sldId id="3919" r:id="rId14"/>
    <p:sldId id="3920" r:id="rId15"/>
    <p:sldId id="3921" r:id="rId16"/>
    <p:sldId id="3922" r:id="rId17"/>
    <p:sldId id="3925" r:id="rId18"/>
    <p:sldId id="3926" r:id="rId19"/>
    <p:sldId id="3927" r:id="rId20"/>
    <p:sldId id="3928" r:id="rId21"/>
    <p:sldId id="3929" r:id="rId22"/>
    <p:sldId id="3930" r:id="rId23"/>
    <p:sldId id="3931" r:id="rId24"/>
    <p:sldId id="3932" r:id="rId25"/>
    <p:sldId id="3933" r:id="rId26"/>
    <p:sldId id="3934" r:id="rId27"/>
    <p:sldId id="3935" r:id="rId28"/>
    <p:sldId id="3936" r:id="rId29"/>
    <p:sldId id="3937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97" d="100"/>
          <a:sy n="97" d="100"/>
        </p:scale>
        <p:origin x="472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8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048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78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0839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81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53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78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698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4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7166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99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560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014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798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415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35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106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90276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788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8891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8261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813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801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501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83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05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2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8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1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0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12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5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person sitting at a desk&#10;&#10;Description automatically generated">
            <a:extLst>
              <a:ext uri="{FF2B5EF4-FFF2-40B4-BE49-F238E27FC236}">
                <a16:creationId xmlns:a16="http://schemas.microsoft.com/office/drawing/2014/main" id="{DE8531C5-A27C-AD92-C35A-8A803F8367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831" y="749471"/>
            <a:ext cx="5446338" cy="535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240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4856B-22BC-598F-6BCF-385DC167E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 with specific attribute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22020-1D0F-C899-5F23-22D7EBA16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want to find tags with specific attributes and attribute values, we can use the </a:t>
            </a:r>
            <a:r>
              <a:rPr lang="en-US" dirty="0" err="1"/>
              <a:t>find_all</a:t>
            </a:r>
            <a:r>
              <a:rPr lang="en-US" dirty="0"/>
              <a:t>() function again:</a:t>
            </a:r>
          </a:p>
          <a:p>
            <a:endParaRPr lang="en-US" dirty="0"/>
          </a:p>
          <a:p>
            <a:pPr lvl="1"/>
            <a:r>
              <a:rPr lang="en-US" dirty="0"/>
              <a:t>The first argument is the tag name</a:t>
            </a:r>
          </a:p>
          <a:p>
            <a:pPr lvl="1"/>
            <a:r>
              <a:rPr lang="en-US" dirty="0"/>
              <a:t>The second argument is a dictionary with the attribute as the key and the attribute value as the dictionary value</a:t>
            </a:r>
          </a:p>
          <a:p>
            <a:r>
              <a:rPr lang="en-US" dirty="0"/>
              <a:t>This would find all the 'tr' tags with an 'id' attribute with "data" as its value:</a:t>
            </a:r>
          </a:p>
          <a:p>
            <a:endParaRPr lang="en-US" dirty="0"/>
          </a:p>
          <a:p>
            <a:r>
              <a:rPr lang="en-US" dirty="0"/>
              <a:t>If you're only matching a single tag, you can also use: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983EE1-C0B1-B776-CD30-160AA29344E5}"/>
              </a:ext>
            </a:extLst>
          </p:cNvPr>
          <p:cNvSpPr txBox="1"/>
          <p:nvPr/>
        </p:nvSpPr>
        <p:spPr>
          <a:xfrm>
            <a:off x="1016700" y="261654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('&lt;tag&gt;',{'&lt;attribute&gt;':'&lt;value&gt;'})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40D070-78C4-62F3-75F3-3E8871DD35C4}"/>
              </a:ext>
            </a:extLst>
          </p:cNvPr>
          <p:cNvSpPr txBox="1"/>
          <p:nvPr/>
        </p:nvSpPr>
        <p:spPr>
          <a:xfrm>
            <a:off x="1016700" y="4889971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('tr',{'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id':'data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'})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D92466-019C-DD36-89FA-BE424BAF0220}"/>
              </a:ext>
            </a:extLst>
          </p:cNvPr>
          <p:cNvSpPr txBox="1"/>
          <p:nvPr/>
        </p:nvSpPr>
        <p:spPr>
          <a:xfrm>
            <a:off x="1016700" y="5856697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('tr', id='data')</a:t>
            </a:r>
          </a:p>
        </p:txBody>
      </p:sp>
    </p:spTree>
    <p:extLst>
      <p:ext uri="{BB962C8B-B14F-4D97-AF65-F5344CB8AC3E}">
        <p14:creationId xmlns:p14="http://schemas.microsoft.com/office/powerpoint/2010/main" val="2491641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2394C-E96A-36C2-2A28-442364A09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multiple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90497-E791-B027-471F-70533F509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also possible to search for different tags that have the same attribute or same attribute and value.</a:t>
            </a:r>
          </a:p>
          <a:p>
            <a:r>
              <a:rPr lang="en-US" dirty="0"/>
              <a:t>Instead of passing in a single tag as the first argument to </a:t>
            </a:r>
            <a:r>
              <a:rPr lang="en-US" dirty="0" err="1"/>
              <a:t>find_all</a:t>
            </a:r>
            <a:r>
              <a:rPr lang="en-US" dirty="0"/>
              <a:t>() you pass in a list of tags</a:t>
            </a:r>
          </a:p>
          <a:p>
            <a:r>
              <a:rPr lang="en-US" dirty="0"/>
              <a:t>This finds all the 'p' and 'h1' tags that have an 'id' attribute</a:t>
            </a:r>
          </a:p>
          <a:p>
            <a:endParaRPr lang="en-US" dirty="0"/>
          </a:p>
          <a:p>
            <a:r>
              <a:rPr lang="en-US" dirty="0"/>
              <a:t>This finds all the 'h1' and 'tr' tags that have the 'id' attribute with "header" as its value: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B66807-677E-A261-B53C-F2A0B7E3F57B}"/>
              </a:ext>
            </a:extLst>
          </p:cNvPr>
          <p:cNvSpPr txBox="1"/>
          <p:nvPr/>
        </p:nvSpPr>
        <p:spPr>
          <a:xfrm>
            <a:off x="1016700" y="382007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(['p','h1'], id=True)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ED67C9-6D3C-50AC-B174-AE4912E9FE34}"/>
              </a:ext>
            </a:extLst>
          </p:cNvPr>
          <p:cNvSpPr txBox="1"/>
          <p:nvPr/>
        </p:nvSpPr>
        <p:spPr>
          <a:xfrm>
            <a:off x="1016700" y="499914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(['h1','tr'], {'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id':'header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'}) </a:t>
            </a:r>
          </a:p>
        </p:txBody>
      </p:sp>
    </p:spTree>
    <p:extLst>
      <p:ext uri="{BB962C8B-B14F-4D97-AF65-F5344CB8AC3E}">
        <p14:creationId xmlns:p14="http://schemas.microsoft.com/office/powerpoint/2010/main" val="113394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9EDE6-76A4-FCE7-5630-0590D7AC6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for multiple attributes and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1F883-97BF-7B57-86F0-0416576A8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the collection of attributes and values to search for is a dictionary, we can add additional attribute-value pairs by adding entries to the dictionary</a:t>
            </a:r>
          </a:p>
          <a:p>
            <a:pPr marL="0" indent="0">
              <a:buNone/>
            </a:pPr>
            <a:endParaRPr lang="en-US" sz="3200" dirty="0"/>
          </a:p>
          <a:p>
            <a:pPr lvl="1"/>
            <a:r>
              <a:rPr lang="en-US" dirty="0"/>
              <a:t>The tag must have all the attribute-value pairs specified to match</a:t>
            </a:r>
          </a:p>
          <a:p>
            <a:pPr lvl="1"/>
            <a:endParaRPr lang="en-US" sz="1200" dirty="0"/>
          </a:p>
          <a:p>
            <a:r>
              <a:rPr lang="en-US" dirty="0"/>
              <a:t>If you want to have different possible values for a single attribute, make the value for that attribute in the dictionary into a list containing the possible values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7FBD71-2942-BA0C-2430-42E568A12F3D}"/>
              </a:ext>
            </a:extLst>
          </p:cNvPr>
          <p:cNvSpPr txBox="1"/>
          <p:nvPr/>
        </p:nvSpPr>
        <p:spPr>
          <a:xfrm>
            <a:off x="1016700" y="298180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(['h1','tr','p'],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{'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id':'header','data':'index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'})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C0A20C-EBE9-E11D-EC36-1AE98C28B0F7}"/>
              </a:ext>
            </a:extLst>
          </p:cNvPr>
          <p:cNvSpPr txBox="1"/>
          <p:nvPr/>
        </p:nvSpPr>
        <p:spPr>
          <a:xfrm>
            <a:off x="1016700" y="5283519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(['h1','tr','p'],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{'id':['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header','start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'],'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data':'index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'}) </a:t>
            </a:r>
          </a:p>
        </p:txBody>
      </p:sp>
    </p:spTree>
    <p:extLst>
      <p:ext uri="{BB962C8B-B14F-4D97-AF65-F5344CB8AC3E}">
        <p14:creationId xmlns:p14="http://schemas.microsoft.com/office/powerpoint/2010/main" val="108345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95E02-96E1-C191-CA43-6B61229C3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FFEC0-9789-BF1C-A491-A730A76C1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mentioned in a previous lecture, you can use regular expressions to select tags, attributes, or values</a:t>
            </a:r>
          </a:p>
          <a:p>
            <a:r>
              <a:rPr lang="en-US" dirty="0"/>
              <a:t>To do so, you must first compile the regular expression to it can be used.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re.compile</a:t>
            </a:r>
            <a:r>
              <a:rPr lang="en-US" dirty="0"/>
              <a:t>() function</a:t>
            </a:r>
          </a:p>
          <a:p>
            <a:endParaRPr lang="en-US" dirty="0"/>
          </a:p>
          <a:p>
            <a:r>
              <a:rPr lang="en-US" dirty="0"/>
              <a:t>This returns a regular expression object that you can bind to a name and use repeatedly or just put the </a:t>
            </a:r>
            <a:r>
              <a:rPr lang="en-US" dirty="0" err="1"/>
              <a:t>re.compile</a:t>
            </a:r>
            <a:r>
              <a:rPr lang="en-US" dirty="0"/>
              <a:t>() expression right where you want the regex to be used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B1F9B0-CB97-2855-27CE-03282FD21D3D}"/>
              </a:ext>
            </a:extLst>
          </p:cNvPr>
          <p:cNvSpPr txBox="1"/>
          <p:nvPr/>
        </p:nvSpPr>
        <p:spPr>
          <a:xfrm>
            <a:off x="1016700" y="382079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re.compile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(&lt;regex string&gt;)</a:t>
            </a:r>
          </a:p>
        </p:txBody>
      </p:sp>
    </p:spTree>
    <p:extLst>
      <p:ext uri="{BB962C8B-B14F-4D97-AF65-F5344CB8AC3E}">
        <p14:creationId xmlns:p14="http://schemas.microsoft.com/office/powerpoint/2010/main" val="2119595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793F-8E2C-E351-EF1A-9F204235A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Regular Expressions (examples)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B94E5-97D0-8002-7695-D6EE7A804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This creates a regular expression that matches </a:t>
            </a:r>
            <a:r>
              <a:rPr lang="en-US" i="1" dirty="0"/>
              <a:t>data</a:t>
            </a:r>
            <a:r>
              <a:rPr lang="en-US" dirty="0"/>
              <a:t> followed by zero or more digits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searches for any 'td' or 'p' tags that have the 'id' attribute with a value that matches the regular expression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uses the regex multiple time as the value for different attributes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FC626D-5FF9-F163-CBBE-866D377AC335}"/>
              </a:ext>
            </a:extLst>
          </p:cNvPr>
          <p:cNvSpPr txBox="1"/>
          <p:nvPr/>
        </p:nvSpPr>
        <p:spPr>
          <a:xfrm>
            <a:off x="1016700" y="193040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data_index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re.compile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r'data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\d*')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9D5603-3FEA-4E09-6C34-F8AF0637CFB4}"/>
              </a:ext>
            </a:extLst>
          </p:cNvPr>
          <p:cNvSpPr txBox="1"/>
          <p:nvPr/>
        </p:nvSpPr>
        <p:spPr>
          <a:xfrm>
            <a:off x="1016700" y="3297366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results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td','p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'],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{'id':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re.compile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r'data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\d*')})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DED2ED-E950-386A-040E-C3B781D739E5}"/>
              </a:ext>
            </a:extLst>
          </p:cNvPr>
          <p:cNvSpPr txBox="1"/>
          <p:nvPr/>
        </p:nvSpPr>
        <p:spPr>
          <a:xfrm>
            <a:off x="1016700" y="4902654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results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td','p','tr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'],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{'id':data_index,'title':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data_index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})</a:t>
            </a:r>
          </a:p>
        </p:txBody>
      </p:sp>
    </p:spTree>
    <p:extLst>
      <p:ext uri="{BB962C8B-B14F-4D97-AF65-F5344CB8AC3E}">
        <p14:creationId xmlns:p14="http://schemas.microsoft.com/office/powerpoint/2010/main" val="427207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2814-CD8B-31E2-C4F8-AD23F8E5D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9893E-A449-FDA5-FB03-BE8781C0C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97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722C4-91E7-E485-6734-7F5AFFE8D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Tables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BCDEC-EB85-E2B9-28B3-06F047CDB8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14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E55BF1-DD7E-8B81-9E39-2E5B74EAE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Tables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704840-B3BA-B878-5794-17BC9CAEB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00337"/>
          </a:xfrm>
        </p:spPr>
        <p:txBody>
          <a:bodyPr/>
          <a:lstStyle/>
          <a:p>
            <a:r>
              <a:rPr lang="en-US" dirty="0"/>
              <a:t>We've looked at reading arbitrary tags, let's look specifically at reading tabular data on a web page</a:t>
            </a:r>
          </a:p>
          <a:p>
            <a:r>
              <a:rPr lang="en-US" dirty="0"/>
              <a:t>Imagine a table of degrees granted per year at a university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We want a list with the data from each column and a list of column headings.</a:t>
            </a:r>
          </a:p>
          <a:p>
            <a:r>
              <a:rPr lang="en-US" dirty="0"/>
              <a:t>How do we read this if it is rendered on a webpage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FF83F38-71E2-03B1-E9C5-1940740DA615}"/>
              </a:ext>
            </a:extLst>
          </p:cNvPr>
          <p:cNvGraphicFramePr>
            <a:graphicFrameLocks noGrp="1"/>
          </p:cNvGraphicFramePr>
          <p:nvPr/>
        </p:nvGraphicFramePr>
        <p:xfrm>
          <a:off x="1146002" y="3058782"/>
          <a:ext cx="742296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563">
                  <a:extLst>
                    <a:ext uri="{9D8B030D-6E8A-4147-A177-3AD203B41FA5}">
                      <a16:colId xmlns:a16="http://schemas.microsoft.com/office/drawing/2014/main" val="395632994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3733556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3301686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65165038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152548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Academic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Bachelors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Doctoral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363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2021-2022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7767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244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2020-2021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7834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456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2019-2020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7929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276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78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1896-1897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051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8005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3776B-07A7-F36B-D48E-D79FFE588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table as HTML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CA22B-AD2A-F455-A4A2-8E6E4DCE0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02DF1C-F512-BEEC-626D-3A490621C020}"/>
              </a:ext>
            </a:extLst>
          </p:cNvPr>
          <p:cNvSpPr txBox="1"/>
          <p:nvPr/>
        </p:nvSpPr>
        <p:spPr>
          <a:xfrm>
            <a:off x="1016700" y="1930400"/>
            <a:ext cx="8257302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&lt;table id="degrees" border="1"&gt;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&lt;tr&gt;&lt;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&gt;Academic Year&lt;/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&gt;Bachelors&lt;/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&gt;Masters&lt;/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&gt;Doctoral&lt;/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&gt;Total&lt;/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&gt;&lt;/tr&gt;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&lt;tr&gt;&lt;td&gt;2021-2022&lt;/td&gt;&lt;td&gt;6406&lt;/td&gt;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&lt;td&gt;1128&lt;/td&gt;&lt;td&gt;233&lt;/td&gt;&lt;td&gt;7767&lt;/td&gt;&lt;/tr&gt;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&lt;tr&gt;&lt;td&gt;2020-2021&lt;/td&gt;&lt;td&gt;6683&lt;/td&gt;&lt;td&gt;959&lt;/td&gt;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&lt;td&gt;192&lt;/td&gt;&lt;td&gt;7834&lt;/td&gt;&lt;/tr&gt;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&lt;tr&gt;&lt;td&gt;2019-2022&lt;/td&gt;&lt;td&gt;6684&lt;/td&gt;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&lt;td&gt;1033&lt;/td&gt;&lt;td&gt;212&lt;/td&gt;&lt;td&gt;7929&lt;/td&gt;&lt;/tr&gt;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&lt;tr&gt;&lt;td&gt;1896-1897&lt;/td&gt;&lt;td&gt;1&lt;/td&gt;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&lt;td&gt;0&lt;/td&gt;&lt;td&gt;0&lt;/td&gt;&lt;td&gt;1&lt;/td&gt;&lt;/tr&gt;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&lt;/table&gt;</a:t>
            </a:r>
          </a:p>
        </p:txBody>
      </p:sp>
    </p:spTree>
    <p:extLst>
      <p:ext uri="{BB962C8B-B14F-4D97-AF65-F5344CB8AC3E}">
        <p14:creationId xmlns:p14="http://schemas.microsoft.com/office/powerpoint/2010/main" val="3978222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7CCED-7030-74B9-D067-4DB42B2D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Read the table's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FEA64-7FD7-4238-7E29-7E84AEF2F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find the table?</a:t>
            </a:r>
          </a:p>
          <a:p>
            <a:r>
              <a:rPr lang="en-US" dirty="0"/>
              <a:t>How to we get the column headers?</a:t>
            </a:r>
          </a:p>
          <a:p>
            <a:r>
              <a:rPr lang="en-US" dirty="0"/>
              <a:t>How do we read data from each column/row?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204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1874B9E8-3546-5A80-36F0-311A23877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Share the Light of Christ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772D465-D0F8-BABB-6EFE-17DC08E9EE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2903973"/>
            <a:ext cx="4184035" cy="313738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Do we recognize how blessed we are to be able to serve?</a:t>
            </a:r>
          </a:p>
          <a:p>
            <a:endParaRPr lang="en-US" dirty="0"/>
          </a:p>
          <a:p>
            <a:pPr marL="461963" indent="0">
              <a:buNone/>
            </a:pPr>
            <a:r>
              <a:rPr lang="en-US" dirty="0"/>
              <a:t>Richard Houseman</a:t>
            </a:r>
          </a:p>
          <a:p>
            <a:pPr marL="461963" indent="0">
              <a:spcBef>
                <a:spcPts val="0"/>
              </a:spcBef>
              <a:buNone/>
            </a:pPr>
            <a:r>
              <a:rPr lang="en-US" dirty="0"/>
              <a:t>BYU Devotional – 6/10/25</a:t>
            </a:r>
          </a:p>
        </p:txBody>
      </p:sp>
      <p:pic>
        <p:nvPicPr>
          <p:cNvPr id="6" name="Content Placeholder 5" descr="A person in a suit standing at a podium&#10;&#10;AI-generated content may be incorrect.">
            <a:extLst>
              <a:ext uri="{FF2B5EF4-FFF2-40B4-BE49-F238E27FC236}">
                <a16:creationId xmlns:a16="http://schemas.microsoft.com/office/drawing/2014/main" id="{A7BC160E-C309-568A-D096-8E7CB111FD1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2" r="21893" b="2"/>
          <a:stretch>
            <a:fillRect/>
          </a:stretch>
        </p:blipFill>
        <p:spPr>
          <a:xfrm>
            <a:off x="5089970" y="2160589"/>
            <a:ext cx="4184034" cy="3880773"/>
          </a:xfrm>
          <a:noFill/>
        </p:spPr>
      </p:pic>
    </p:spTree>
    <p:extLst>
      <p:ext uri="{BB962C8B-B14F-4D97-AF65-F5344CB8AC3E}">
        <p14:creationId xmlns:p14="http://schemas.microsoft.com/office/powerpoint/2010/main" val="6507824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7CCED-7030-74B9-D067-4DB42B2D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Read the table's data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FEA64-7FD7-4238-7E29-7E84AEF2F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0CB708-DD33-6458-FE5A-82E74D46DF3E}"/>
              </a:ext>
            </a:extLst>
          </p:cNvPr>
          <p:cNvSpPr txBox="1"/>
          <p:nvPr/>
        </p:nvSpPr>
        <p:spPr>
          <a:xfrm>
            <a:off x="1016699" y="1930400"/>
            <a:ext cx="10625403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table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('table',{'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id':'degrees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'})[0]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heads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table.find_all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headers = []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item in heads: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headers.append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item.string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data = [[], [], [], [], []]   # make a list of 5 lists, one for each column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rows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table.find_all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('tr')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row in rows: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columns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row.find_all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("td")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index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col in columns: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data[index].append(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col.string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index +=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col in data: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print(col)</a:t>
            </a:r>
          </a:p>
        </p:txBody>
      </p:sp>
    </p:spTree>
    <p:extLst>
      <p:ext uri="{BB962C8B-B14F-4D97-AF65-F5344CB8AC3E}">
        <p14:creationId xmlns:p14="http://schemas.microsoft.com/office/powerpoint/2010/main" val="13697807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FB098-E147-0972-2F0D-F541E1155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2ADF8-4EA3-0023-25FE-216C16CDE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15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34E5B-FCCD-EA4B-20AA-B87956988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Images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F5E13-B64C-64C3-42D1-2CF25A244D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799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E4CB3-53AB-9E04-6019-AEE9EA1B9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Saving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ED5BE-E2E1-47A0-95A5-42434B1F3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you want to save all the images on the page to a local directory?</a:t>
            </a:r>
          </a:p>
          <a:p>
            <a:r>
              <a:rPr lang="en-US" dirty="0"/>
              <a:t>What information do you need to do this?</a:t>
            </a:r>
          </a:p>
          <a:p>
            <a:pPr lvl="1"/>
            <a:r>
              <a:rPr lang="en-US" dirty="0"/>
              <a:t>The URL to the image</a:t>
            </a:r>
          </a:p>
          <a:p>
            <a:pPr lvl="1"/>
            <a:r>
              <a:rPr lang="en-US" dirty="0"/>
              <a:t>The directory you want to save the image in</a:t>
            </a:r>
          </a:p>
          <a:p>
            <a:pPr lvl="1"/>
            <a:r>
              <a:rPr lang="en-US" dirty="0"/>
              <a:t>The output filename</a:t>
            </a:r>
          </a:p>
          <a:p>
            <a:r>
              <a:rPr lang="en-US" dirty="0"/>
              <a:t>How do we do this?</a:t>
            </a:r>
          </a:p>
        </p:txBody>
      </p:sp>
    </p:spTree>
    <p:extLst>
      <p:ext uri="{BB962C8B-B14F-4D97-AF65-F5344CB8AC3E}">
        <p14:creationId xmlns:p14="http://schemas.microsoft.com/office/powerpoint/2010/main" val="283334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30BB6-FCC5-7FC9-F1F6-A1832D577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URLs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4E982-4B42-B7BF-DE26-7BC530F89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would we find the URLs to all the images on a page?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these could be relative links so you'll need to construct the full URL from the current page/domain before you try to access the images.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611A2C-1C83-D674-4C79-A212236F1E89}"/>
              </a:ext>
            </a:extLst>
          </p:cNvPr>
          <p:cNvSpPr txBox="1"/>
          <p:nvPr/>
        </p:nvSpPr>
        <p:spPr>
          <a:xfrm>
            <a:off x="1016700" y="2321930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images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img_srcs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images: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img_srcs.append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src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'])</a:t>
            </a:r>
          </a:p>
        </p:txBody>
      </p:sp>
    </p:spTree>
    <p:extLst>
      <p:ext uri="{BB962C8B-B14F-4D97-AF65-F5344CB8AC3E}">
        <p14:creationId xmlns:p14="http://schemas.microsoft.com/office/powerpoint/2010/main" val="138434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0BBFB-814A-C170-2166-3B0BB3087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the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9232B-A400-1856-9E90-A7C2816DB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02374"/>
          </a:xfrm>
        </p:spPr>
        <p:txBody>
          <a:bodyPr>
            <a:normAutofit/>
          </a:bodyPr>
          <a:lstStyle/>
          <a:p>
            <a:r>
              <a:rPr lang="en-US" dirty="0"/>
              <a:t>Once you have the URL for the image, you can just make a GET request to have the server send it to you:</a:t>
            </a:r>
          </a:p>
          <a:p>
            <a:endParaRPr lang="en-US" dirty="0"/>
          </a:p>
          <a:p>
            <a:r>
              <a:rPr lang="en-US" dirty="0"/>
              <a:t>The .text attribute on the response object is not going to give us what we need.</a:t>
            </a:r>
          </a:p>
          <a:p>
            <a:r>
              <a:rPr lang="en-US" dirty="0"/>
              <a:t>There is another attribute, .raw, that gives us the raw bytes of the data in the response.</a:t>
            </a:r>
          </a:p>
          <a:p>
            <a:r>
              <a:rPr lang="en-US" dirty="0"/>
              <a:t>Note: to properly use the data via the .raw attribute, your GET request needs to include an additional parameter: </a:t>
            </a:r>
            <a:r>
              <a:rPr lang="en-US" b="1" dirty="0"/>
              <a:t>stream=True</a:t>
            </a:r>
          </a:p>
          <a:p>
            <a:endParaRPr lang="en-US" dirty="0"/>
          </a:p>
          <a:p>
            <a:r>
              <a:rPr lang="en-US" dirty="0"/>
              <a:t>We've got the raw data, what do we do with it?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FFCF2E-572F-1C46-B015-F5BAFE20587D}"/>
              </a:ext>
            </a:extLst>
          </p:cNvPr>
          <p:cNvSpPr txBox="1"/>
          <p:nvPr/>
        </p:nvSpPr>
        <p:spPr>
          <a:xfrm>
            <a:off x="1016700" y="267072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image_response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requests.get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imageURL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832670-07EA-4DBC-AC0D-1336FC03B3DC}"/>
              </a:ext>
            </a:extLst>
          </p:cNvPr>
          <p:cNvSpPr txBox="1"/>
          <p:nvPr/>
        </p:nvSpPr>
        <p:spPr>
          <a:xfrm>
            <a:off x="1016700" y="5289011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image_response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requests.get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imageURL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stream=True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427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F5FF5-0CA0-683C-EB0B-B614D93B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binary data to a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8685F-D62E-E846-252C-9790D4E75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To save binary data, we need to use the requests object’s </a:t>
            </a:r>
            <a:r>
              <a:rPr lang="en-US" i="1" dirty="0"/>
              <a:t>.content </a:t>
            </a:r>
            <a:r>
              <a:rPr lang="en-US" dirty="0"/>
              <a:t>attribute and write our file out in binary mode.</a:t>
            </a:r>
          </a:p>
          <a:p>
            <a:endParaRPr lang="en-US" dirty="0"/>
          </a:p>
          <a:p>
            <a:endParaRPr lang="en-US" sz="2400" dirty="0"/>
          </a:p>
          <a:p>
            <a:pPr lvl="1"/>
            <a:endParaRPr lang="en-US" i="1" dirty="0"/>
          </a:p>
          <a:p>
            <a:pPr lvl="1"/>
            <a:r>
              <a:rPr lang="en-US" i="1" dirty="0" err="1"/>
              <a:t>output_filename</a:t>
            </a:r>
            <a:r>
              <a:rPr lang="en-US" i="1" dirty="0"/>
              <a:t> </a:t>
            </a:r>
            <a:r>
              <a:rPr lang="en-US" dirty="0"/>
              <a:t>is the </a:t>
            </a:r>
            <a:r>
              <a:rPr lang="en-US" dirty="0" err="1"/>
              <a:t>path+filename</a:t>
            </a:r>
            <a:r>
              <a:rPr lang="en-US" dirty="0"/>
              <a:t> of the output file</a:t>
            </a:r>
          </a:p>
          <a:p>
            <a:pPr lvl="1"/>
            <a:r>
              <a:rPr lang="en-US" dirty="0"/>
              <a:t>The '</a:t>
            </a:r>
            <a:r>
              <a:rPr lang="en-US" b="1" dirty="0" err="1"/>
              <a:t>wb</a:t>
            </a:r>
            <a:r>
              <a:rPr lang="en-US" dirty="0"/>
              <a:t>' parameter says to open the file to write in binary format</a:t>
            </a:r>
          </a:p>
          <a:p>
            <a:pPr lvl="1"/>
            <a:r>
              <a:rPr lang="en-US" dirty="0"/>
              <a:t>The </a:t>
            </a:r>
            <a:r>
              <a:rPr lang="en-US" b="1" i="1" dirty="0"/>
              <a:t>del</a:t>
            </a:r>
            <a:r>
              <a:rPr lang="en-US" dirty="0"/>
              <a:t> command deletes the named object immediately instead of waiting for Python to do it. Can help to save memory.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B36754-2F50-1292-8D68-713D50436C36}"/>
              </a:ext>
            </a:extLst>
          </p:cNvPr>
          <p:cNvSpPr txBox="1"/>
          <p:nvPr/>
        </p:nvSpPr>
        <p:spPr>
          <a:xfrm>
            <a:off x="1016700" y="2774146"/>
            <a:ext cx="8257302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 open(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output_filename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wb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')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out_file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out_file.write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response.content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del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image_response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# this frees up the memory (optional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07928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0B04D-85B6-38D5-EE7A-CDD6A2D96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image in the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F8B6C-6520-FE32-1979-6A9249B4E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could also use the image directly in your program if you needed to.</a:t>
            </a:r>
          </a:p>
          <a:p>
            <a:r>
              <a:rPr lang="en-US" dirty="0"/>
              <a:t>You'd access it using the response object's </a:t>
            </a:r>
            <a:r>
              <a:rPr lang="en-US" i="1" dirty="0"/>
              <a:t>.content</a:t>
            </a:r>
            <a:r>
              <a:rPr lang="en-US" dirty="0"/>
              <a:t> attribute which allows you to access the content as binary data.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E16579-9EA7-4001-A7D9-18C08BC5C9F5}"/>
              </a:ext>
            </a:extLst>
          </p:cNvPr>
          <p:cNvSpPr txBox="1"/>
          <p:nvPr/>
        </p:nvSpPr>
        <p:spPr>
          <a:xfrm>
            <a:off x="1016700" y="3429000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PIL import Image    #PIL is the library under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byuimage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io 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BytesIO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#a built-in Python library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image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Image.open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BytesIO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image_response.content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))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62007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9BED4-3A2B-5371-35B5-CF3E7B9A5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0F986-B22D-08D5-0778-8AFD90A22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34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2AE6B-5F0E-F387-C39A-16513FDE31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4EE039-F26D-BAA5-2B80-B6F86B075A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574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303983-3DAC-D9AC-7DFA-0EBADE0E0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1A54F-360F-FFED-DAA4-117F68428A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10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02819-2E8C-7E68-9D02-72DF6ABB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40567-3259-1AFD-2782-8457D4D6A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very common to want to extract data from websites to use in some sort of analysis.</a:t>
            </a:r>
          </a:p>
          <a:p>
            <a:r>
              <a:rPr lang="en-US" dirty="0"/>
              <a:t>For a single page we might be able to do it by hand, but as the number of pages grows, or if it changes frequently, this can get tedious.</a:t>
            </a:r>
          </a:p>
          <a:p>
            <a:r>
              <a:rPr lang="en-US" dirty="0"/>
              <a:t>Downloading the HTML page gives you the data but has all the tags in it.</a:t>
            </a:r>
          </a:p>
          <a:p>
            <a:r>
              <a:rPr lang="en-US" dirty="0"/>
              <a:t>We need to be able to extract the data from the tags.</a:t>
            </a:r>
          </a:p>
          <a:p>
            <a:r>
              <a:rPr lang="en-US" dirty="0"/>
              <a:t>This process is generally known as web scraping or data scraping.</a:t>
            </a:r>
          </a:p>
        </p:txBody>
      </p:sp>
    </p:spTree>
    <p:extLst>
      <p:ext uri="{BB962C8B-B14F-4D97-AF65-F5344CB8AC3E}">
        <p14:creationId xmlns:p14="http://schemas.microsoft.com/office/powerpoint/2010/main" val="346124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6963-C307-E927-1E28-21A5B1CA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34860-99B5-B8A5-C8F4-7AC174BC2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are web scraping, you must understand the structure of the page you are trying to extract data from.</a:t>
            </a:r>
          </a:p>
          <a:p>
            <a:pPr lvl="1"/>
            <a:r>
              <a:rPr lang="en-US" dirty="0"/>
              <a:t>Download the page source and look at it</a:t>
            </a:r>
          </a:p>
          <a:p>
            <a:pPr lvl="1"/>
            <a:r>
              <a:rPr lang="en-US" dirty="0"/>
              <a:t>Get the page and use </a:t>
            </a:r>
            <a:r>
              <a:rPr lang="en-US" dirty="0" err="1"/>
              <a:t>BeautifulSoup's</a:t>
            </a:r>
            <a:r>
              <a:rPr lang="en-US" dirty="0"/>
              <a:t> prettify() function to make it more readable if necessary</a:t>
            </a:r>
          </a:p>
          <a:p>
            <a:r>
              <a:rPr lang="en-US" dirty="0"/>
              <a:t>Look at the tags and attributes on the data you want to extract</a:t>
            </a:r>
          </a:p>
          <a:p>
            <a:pPr lvl="1"/>
            <a:r>
              <a:rPr lang="en-US" dirty="0"/>
              <a:t>Are there patterns?</a:t>
            </a:r>
          </a:p>
          <a:p>
            <a:pPr lvl="1"/>
            <a:r>
              <a:rPr lang="en-US" dirty="0"/>
              <a:t>Are there specific tags or attributes used?</a:t>
            </a:r>
          </a:p>
          <a:p>
            <a:r>
              <a:rPr lang="en-US" dirty="0"/>
              <a:t>Understanding how the page is constructed will help you in writing a script to extract the data you need.</a:t>
            </a:r>
          </a:p>
        </p:txBody>
      </p:sp>
    </p:spTree>
    <p:extLst>
      <p:ext uri="{BB962C8B-B14F-4D97-AF65-F5344CB8AC3E}">
        <p14:creationId xmlns:p14="http://schemas.microsoft.com/office/powerpoint/2010/main" val="1071894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5970-C6FF-CAC3-E6D0-426D8BE75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1A3C4-974F-9C2E-F318-BB0F57F04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24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0E2558-4B25-E639-59DB-9BDFAEB39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Specific Tags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E11CB7-0B4E-59B2-739A-2DA0FA9DF1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70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C9E66-7DC6-A263-81A5-365B64E84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 with specific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CAB0E-91C8-D2B7-1910-C89CC0D61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81484"/>
          </a:xfrm>
        </p:spPr>
        <p:txBody>
          <a:bodyPr/>
          <a:lstStyle/>
          <a:p>
            <a:r>
              <a:rPr lang="en-US" dirty="0"/>
              <a:t>Previously we showed you how to find all instances of a tag within a document using the </a:t>
            </a:r>
            <a:r>
              <a:rPr lang="en-US" dirty="0" err="1"/>
              <a:t>find_all</a:t>
            </a:r>
            <a:r>
              <a:rPr lang="en-US" dirty="0"/>
              <a:t>() method. But it can do more</a:t>
            </a:r>
          </a:p>
          <a:p>
            <a:r>
              <a:rPr lang="en-US" dirty="0"/>
              <a:t>Often you don't want all the tags but rather ones with specific attributes or even attribute values.</a:t>
            </a:r>
          </a:p>
          <a:p>
            <a:r>
              <a:rPr lang="en-US" dirty="0"/>
              <a:t>To find all instances of a tag with a specific, known attribute name, you can use the </a:t>
            </a:r>
            <a:r>
              <a:rPr lang="en-US" dirty="0" err="1"/>
              <a:t>find_all</a:t>
            </a:r>
            <a:r>
              <a:rPr lang="en-US" dirty="0"/>
              <a:t>() function in this form</a:t>
            </a:r>
          </a:p>
          <a:p>
            <a:endParaRPr lang="en-US" dirty="0"/>
          </a:p>
          <a:p>
            <a:pPr lvl="1"/>
            <a:r>
              <a:rPr lang="en-US" dirty="0"/>
              <a:t>This finds all instances of &lt;tag&gt; that have the &lt;attribute&gt; attribute (regardless of its value) and ignores all others</a:t>
            </a:r>
          </a:p>
          <a:p>
            <a:pPr lvl="1"/>
            <a:r>
              <a:rPr lang="en-US" dirty="0"/>
              <a:t>It returns a list of Tag objects</a:t>
            </a:r>
          </a:p>
          <a:p>
            <a:r>
              <a:rPr lang="en-US" dirty="0"/>
              <a:t>The following would find all the images with a height attribute: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D461BC-545B-87DF-AB42-A01974B7A1E4}"/>
              </a:ext>
            </a:extLst>
          </p:cNvPr>
          <p:cNvSpPr txBox="1"/>
          <p:nvPr/>
        </p:nvSpPr>
        <p:spPr>
          <a:xfrm>
            <a:off x="1016700" y="411540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('&lt;tag&gt;',&lt;attribute&gt;=True)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44111B-6DE7-64F5-0F77-5299BB119E4C}"/>
              </a:ext>
            </a:extLst>
          </p:cNvPr>
          <p:cNvSpPr txBox="1"/>
          <p:nvPr/>
        </p:nvSpPr>
        <p:spPr>
          <a:xfrm>
            <a:off x="1016700" y="60637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tags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soup.find_all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',height=True)</a:t>
            </a:r>
          </a:p>
        </p:txBody>
      </p:sp>
    </p:spTree>
    <p:extLst>
      <p:ext uri="{BB962C8B-B14F-4D97-AF65-F5344CB8AC3E}">
        <p14:creationId xmlns:p14="http://schemas.microsoft.com/office/powerpoint/2010/main" val="1227979572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583</TotalTime>
  <Words>1870</Words>
  <Application>Microsoft Office PowerPoint</Application>
  <PresentationFormat>Widescreen</PresentationFormat>
  <Paragraphs>200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Aptos</vt:lpstr>
      <vt:lpstr>Arial</vt:lpstr>
      <vt:lpstr>Courier New</vt:lpstr>
      <vt:lpstr>Trebuchet MS</vt:lpstr>
      <vt:lpstr>Wingdings 3</vt:lpstr>
      <vt:lpstr>3_Facet</vt:lpstr>
      <vt:lpstr>2_Facet</vt:lpstr>
      <vt:lpstr>PowerPoint Presentation</vt:lpstr>
      <vt:lpstr>Share the Light of Christ</vt:lpstr>
      <vt:lpstr>Data Scraping</vt:lpstr>
      <vt:lpstr>Data Scraping</vt:lpstr>
      <vt:lpstr>Data Scraping</vt:lpstr>
      <vt:lpstr>Understanding the data</vt:lpstr>
      <vt:lpstr>PowerPoint Presentation</vt:lpstr>
      <vt:lpstr>Finding Specific Tags</vt:lpstr>
      <vt:lpstr>Finding Tags with specific attributes</vt:lpstr>
      <vt:lpstr>Finding tags with specific attribute values</vt:lpstr>
      <vt:lpstr>Searching multiple tags</vt:lpstr>
      <vt:lpstr>Searching for multiple attributes and values</vt:lpstr>
      <vt:lpstr>Using Regular Expressions</vt:lpstr>
      <vt:lpstr>Using Regular Expressions (examples)</vt:lpstr>
      <vt:lpstr>PowerPoint Presentation</vt:lpstr>
      <vt:lpstr>Reading Tables</vt:lpstr>
      <vt:lpstr>Reading Tables</vt:lpstr>
      <vt:lpstr>The table as HTML</vt:lpstr>
      <vt:lpstr>Exercise: Read the table's data</vt:lpstr>
      <vt:lpstr>Exercise: Read the table's data (solution)</vt:lpstr>
      <vt:lpstr>PowerPoint Presentation</vt:lpstr>
      <vt:lpstr>Handling Images</vt:lpstr>
      <vt:lpstr>Reading and Saving Images</vt:lpstr>
      <vt:lpstr>Finding the URLs</vt:lpstr>
      <vt:lpstr>Requesting the images</vt:lpstr>
      <vt:lpstr>Saving binary data to a file</vt:lpstr>
      <vt:lpstr>Using the image in the program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28</cp:revision>
  <dcterms:created xsi:type="dcterms:W3CDTF">2024-12-10T20:52:29Z</dcterms:created>
  <dcterms:modified xsi:type="dcterms:W3CDTF">2025-06-11T17:59:05Z</dcterms:modified>
</cp:coreProperties>
</file>