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</p:sldMasterIdLst>
  <p:notesMasterIdLst>
    <p:notesMasterId r:id="rId58"/>
  </p:notesMasterIdLst>
  <p:sldIdLst>
    <p:sldId id="279" r:id="rId3"/>
    <p:sldId id="4019" r:id="rId4"/>
    <p:sldId id="482" r:id="rId5"/>
    <p:sldId id="1066" r:id="rId6"/>
    <p:sldId id="1067" r:id="rId7"/>
    <p:sldId id="1068" r:id="rId8"/>
    <p:sldId id="1069" r:id="rId9"/>
    <p:sldId id="484" r:id="rId10"/>
    <p:sldId id="1070" r:id="rId11"/>
    <p:sldId id="1071" r:id="rId12"/>
    <p:sldId id="1072" r:id="rId13"/>
    <p:sldId id="1123" r:id="rId14"/>
    <p:sldId id="471" r:id="rId15"/>
    <p:sldId id="472" r:id="rId16"/>
    <p:sldId id="475" r:id="rId17"/>
    <p:sldId id="4018" r:id="rId18"/>
    <p:sldId id="476" r:id="rId19"/>
    <p:sldId id="485" r:id="rId20"/>
    <p:sldId id="824" r:id="rId21"/>
    <p:sldId id="825" r:id="rId22"/>
    <p:sldId id="826" r:id="rId23"/>
    <p:sldId id="827" r:id="rId24"/>
    <p:sldId id="828" r:id="rId25"/>
    <p:sldId id="829" r:id="rId26"/>
    <p:sldId id="830" r:id="rId27"/>
    <p:sldId id="831" r:id="rId28"/>
    <p:sldId id="832" r:id="rId29"/>
    <p:sldId id="833" r:id="rId30"/>
    <p:sldId id="834" r:id="rId31"/>
    <p:sldId id="835" r:id="rId32"/>
    <p:sldId id="836" r:id="rId33"/>
    <p:sldId id="837" r:id="rId34"/>
    <p:sldId id="838" r:id="rId35"/>
    <p:sldId id="839" r:id="rId36"/>
    <p:sldId id="840" r:id="rId37"/>
    <p:sldId id="841" r:id="rId38"/>
    <p:sldId id="842" r:id="rId39"/>
    <p:sldId id="843" r:id="rId40"/>
    <p:sldId id="844" r:id="rId41"/>
    <p:sldId id="845" r:id="rId42"/>
    <p:sldId id="846" r:id="rId43"/>
    <p:sldId id="847" r:id="rId44"/>
    <p:sldId id="848" r:id="rId45"/>
    <p:sldId id="849" r:id="rId46"/>
    <p:sldId id="850" r:id="rId47"/>
    <p:sldId id="851" r:id="rId48"/>
    <p:sldId id="852" r:id="rId49"/>
    <p:sldId id="853" r:id="rId50"/>
    <p:sldId id="854" r:id="rId51"/>
    <p:sldId id="855" r:id="rId52"/>
    <p:sldId id="856" r:id="rId53"/>
    <p:sldId id="857" r:id="rId54"/>
    <p:sldId id="858" r:id="rId55"/>
    <p:sldId id="859" r:id="rId56"/>
    <p:sldId id="860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97" d="100"/>
          <a:sy n="97" d="100"/>
        </p:scale>
        <p:origin x="4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an example of easier to read i.e. code with lots of if statements vs try/except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628F-D91A-465E-9D46-6AE0B5B82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9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80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5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04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7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4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3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7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1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4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8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6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4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11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2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458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0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69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functions.html#func-tuple" TargetMode="External"/><Relationship Id="rId2" Type="http://schemas.openxmlformats.org/officeDocument/2006/relationships/hyperlink" Target="https://docs.python.org/3/library/functions.html#func-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ython.org/3/library/functions.html#sorted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python.org/3/library/functions.html#filter" TargetMode="External"/><Relationship Id="rId3" Type="http://schemas.openxmlformats.org/officeDocument/2006/relationships/hyperlink" Target="http://pythontutor.com/visualize.html#code=chocolate_bars%20%3D%20%28%2290%25%22,%20%2270%25%22,%20%2255%25%22%29%0A%0Aworst_first%20%3D%20reversed%28chocolate_bars%29%0A%0Afor%20chocolate%20in%20worst_first%3A%0A%20%20%20%20print%28chocolate%29&amp;cumulative=true&amp;curInstr=0&amp;heapPrimitives=nevernest&amp;mode=display&amp;origin=opt-frontend.js&amp;py=3&amp;rawInputLstJSON=%5B%5D&amp;textReferences=false" TargetMode="External"/><Relationship Id="rId7" Type="http://schemas.openxmlformats.org/officeDocument/2006/relationships/hyperlink" Target="http://pythontutor.com/visualize.html#code=nums%20%3D%20%5B1,%202,%203,%204,%205%5D%0A%0A%23%20Map%20returns%20an%20iterator%0Asquares1%20%3D%20map%28lambda%20num%3A%20num%20**%202,%20nums%29%0A%0A%23%20Create%20a%20list%20of%20all%20the%20elements%20from%20the%20iterator%0Asquares1%20%3D%20list%28squares1%29%0A%0A%23%20Compare%20to...%0Asquares2%20%3D%20%5Bnum**2%20for%20num%20in%20nums%5D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hyperlink" Target="https://docs.python.org/3/library/functions.html#revers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thon.org/3/library/functions.html#map" TargetMode="External"/><Relationship Id="rId5" Type="http://schemas.openxmlformats.org/officeDocument/2006/relationships/hyperlink" Target="http://pythontutor.com/composingprograms.html#code=eng_nums%20%3D%20%5B%22one%22,%20%22two%22,%20%22three%22%5D%0Aesp_nums%20%3D%20%5B%22uno%22,%20%22dos%22,%20%22tres%22%5D%0A%0Azip_iter%20%3D%20zip%28eng_nums,%20esp_nums%29%0Aeng,%20esp%20%3D%20next%28zip_iter%29%0Aprint%28eng,%20esp%29%0A%0Afor%20eng,%20esp%20in%20zip%28eng_nums,%20esp_nums%29%3A%0A%20%20%20%20print%28eng,%20esp%29&amp;cumulative=true&amp;curInstr=0&amp;mode=display&amp;origin=composingprograms.js&amp;py=3&amp;rawInputLstJSON=%5B%5D" TargetMode="External"/><Relationship Id="rId4" Type="http://schemas.openxmlformats.org/officeDocument/2006/relationships/hyperlink" Target="https://docs.python.org/3/library/functions.html#zip" TargetMode="External"/><Relationship Id="rId9" Type="http://schemas.openxmlformats.org/officeDocument/2006/relationships/hyperlink" Target="http://pythontutor.com/visualize.html#code=nums%20%3D%20%5B1,%202,%203,%204,%205%5D%0A%0A%23%20Filter%20returns%20an%20iterator%0Aeven1%20%3D%20filter%28lambda%20num%3A%20num%20%25%202%20%3D%3D%200,%20nums%29%0A%0A%23%20Create%20a%20list%20of%20all%20the%20elements%20from%20the%20iterator%0Aeven1%20%3D%20list%28even1%29%0A%0A%23%20Compare%20to...%0Aeven2%20%3D%20%5Bnum%20for%20num%20in%20nums%20if%20num%20%25%202%20%3D%3D%200%5D&amp;cumulative=true&amp;curInstr=0&amp;heapPrimitives=nevernest&amp;mode=display&amp;origin=opt-frontend.js&amp;py=3&amp;rawInputLstJSON=%5B%5D&amp;textReferences=fals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evens%28%29%3A%0A%20%20%20%20num%20%3D%200%0A%20%20%20%20while%20num%20%3C%2010%3A%0A%20%20%20%20%20%20%20%20yield%20num%0A%20%20%20%20%20%20%20%20num%20%2B%3D%202%0A%20%20%20%20%20%20%20%20%0Aevengen%20%3D%20evens%28%29%0A%0Anext%28evengen%29%0Anext%28evengen%29%0Anext%28evengen%29&amp;cumulative=true&amp;curInstr=0&amp;mode=display&amp;origin=composingprograms.js&amp;py=3&amp;rawInputLstJSON=%5B%5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try%3A%0A%20%20%20%20quot%20%3D%2010/0%0Aexcept%20ZeroDivisionError%20as%20e%3A%0A%20%20%20%20print%28'handling%20a',%20type%28e%29%29%0A%20%20%20%20quot%20%3D%200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def%20div_numbers%28dividend,%20divisor%29%3A%0A%20%20%20%20try%3A%0A%20%20%20%20%20%20%20%20quotient%20%3D%20dividend/divisor%0A%20%20%20%20except%20ZeroDivisionError%3A%0A%20%20%20%20%20%20%20%20print%28%22Function%20was%20called%20with%200%20as%20divisor%22%29%0A%20%20%20%20%20%20%20%20quotient%20%3D%200%0A%20%20%20%20return%20quotient%0A%0Adiv_numbers%2810,%202%29%0Adiv_numbers%2810,%200%29%0Adiv_numbers%2810,%20-1%29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ic strip of a cartoon&#10;&#10;Description automatically generated">
            <a:extLst>
              <a:ext uri="{FF2B5EF4-FFF2-40B4-BE49-F238E27FC236}">
                <a16:creationId xmlns:a16="http://schemas.microsoft.com/office/drawing/2014/main" id="{E08E68FE-E76F-0DB5-F581-3C775DD11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4" y="0"/>
            <a:ext cx="6041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C22F-E1C1-0FA1-3082-6E5427E2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0180-6DB7-539F-F812-9D23B0DF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65367"/>
          </a:xfrm>
        </p:spPr>
        <p:txBody>
          <a:bodyPr/>
          <a:lstStyle/>
          <a:p>
            <a:r>
              <a:rPr lang="en-US" dirty="0"/>
              <a:t>Assert statements raise an exception of type </a:t>
            </a:r>
            <a:r>
              <a:rPr lang="en-US" b="1" i="1" dirty="0" err="1"/>
              <a:t>AssertionError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i="1" dirty="0"/>
              <a:t>&lt;expression&gt; </a:t>
            </a:r>
            <a:r>
              <a:rPr lang="en-US" dirty="0"/>
              <a:t>should evaluate to </a:t>
            </a:r>
            <a:r>
              <a:rPr lang="en-US" i="1" dirty="0"/>
              <a:t>True</a:t>
            </a:r>
            <a:r>
              <a:rPr lang="en-US" dirty="0"/>
              <a:t> and if it doesn't, </a:t>
            </a:r>
            <a:r>
              <a:rPr lang="en-US" i="1" dirty="0"/>
              <a:t>&lt;string&gt; </a:t>
            </a:r>
            <a:r>
              <a:rPr lang="en-US" dirty="0"/>
              <a:t>is the message passed with the </a:t>
            </a:r>
            <a:r>
              <a:rPr lang="en-US" i="1" dirty="0" err="1"/>
              <a:t>AssertionError</a:t>
            </a:r>
            <a:endParaRPr lang="en-US" i="1" dirty="0"/>
          </a:p>
          <a:p>
            <a:r>
              <a:rPr lang="en-US" dirty="0"/>
              <a:t>Assertions are designed to be used liberally. They can be ignored to increase efficiency by running Python with the "-O" flag; "O" stands for optimized.</a:t>
            </a:r>
          </a:p>
          <a:p>
            <a:endParaRPr lang="en-US" dirty="0"/>
          </a:p>
          <a:p>
            <a:r>
              <a:rPr lang="en-US" dirty="0"/>
              <a:t>Put assertions in your code wherever your code is checking input or conditions that </a:t>
            </a:r>
            <a:r>
              <a:rPr lang="en-US" b="1" dirty="0"/>
              <a:t>you as the programmer </a:t>
            </a:r>
            <a:r>
              <a:rPr lang="en-US" dirty="0"/>
              <a:t>have control over.  If an assertion is raised, it means you have a bug that you can fix.</a:t>
            </a:r>
          </a:p>
          <a:p>
            <a:r>
              <a:rPr lang="en-US" dirty="0"/>
              <a:t>If you don't have control over the input, raise an exception.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45653-EC0D-810B-3669-495393997F87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assert &lt;expression&gt;, &lt;string&gt;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15C8F-C97B-5B50-48C9-D507CED8B5CF}"/>
              </a:ext>
            </a:extLst>
          </p:cNvPr>
          <p:cNvSpPr txBox="1"/>
          <p:nvPr/>
        </p:nvSpPr>
        <p:spPr>
          <a:xfrm>
            <a:off x="1000542" y="4517224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python3 -O</a:t>
            </a:r>
          </a:p>
        </p:txBody>
      </p:sp>
    </p:spTree>
    <p:extLst>
      <p:ext uri="{BB962C8B-B14F-4D97-AF65-F5344CB8AC3E}">
        <p14:creationId xmlns:p14="http://schemas.microsoft.com/office/powerpoint/2010/main" val="368119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3F19-349C-0F88-548B-23CCD5B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1B98-0A8B-32F4-54EE-95759EE4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type of exception can be raised with a </a:t>
            </a:r>
            <a:r>
              <a:rPr lang="en-US" b="1" i="1" dirty="0"/>
              <a:t>raise</a:t>
            </a:r>
            <a:r>
              <a:rPr lang="en-US" dirty="0"/>
              <a:t> statement</a:t>
            </a:r>
          </a:p>
          <a:p>
            <a:endParaRPr lang="en-US" dirty="0"/>
          </a:p>
          <a:p>
            <a:r>
              <a:rPr lang="en-US" i="1" dirty="0"/>
              <a:t>&lt;expression&gt; </a:t>
            </a:r>
            <a:r>
              <a:rPr lang="en-US" dirty="0"/>
              <a:t>must evaluate to a subclass of </a:t>
            </a:r>
            <a:r>
              <a:rPr lang="en-US" b="1" i="1" dirty="0" err="1"/>
              <a:t>BaseException</a:t>
            </a:r>
            <a:r>
              <a:rPr lang="en-US" dirty="0"/>
              <a:t> or an instance of one</a:t>
            </a:r>
          </a:p>
          <a:p>
            <a:r>
              <a:rPr lang="en-US" dirty="0"/>
              <a:t>Exceptions are constructed like any other object. e.g.,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AC6FF-7E3F-D08C-3C79-A31DE70733D6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raise &lt;expression&gt;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EB6D-E6A8-86E4-99E8-620215C18ED5}"/>
              </a:ext>
            </a:extLst>
          </p:cNvPr>
          <p:cNvSpPr txBox="1"/>
          <p:nvPr/>
        </p:nvSpPr>
        <p:spPr>
          <a:xfrm>
            <a:off x="1000542" y="3925323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TypeError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('Bad argument!')</a:t>
            </a:r>
          </a:p>
        </p:txBody>
      </p:sp>
    </p:spTree>
    <p:extLst>
      <p:ext uri="{BB962C8B-B14F-4D97-AF65-F5344CB8AC3E}">
        <p14:creationId xmlns:p14="http://schemas.microsoft.com/office/powerpoint/2010/main" val="19881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DC77-F0BF-B3ED-CFE1-AA4AD1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Pytest</a:t>
            </a:r>
            <a:r>
              <a:rPr lang="en-US" dirty="0"/>
              <a:t> Note: Testing for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3A5D-83F5-3AE9-F2EA-3CF18CCF7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assertion is the most common thing we do in the tests, </a:t>
            </a:r>
            <a:r>
              <a:rPr lang="en-US" dirty="0" err="1"/>
              <a:t>pytest</a:t>
            </a:r>
            <a:r>
              <a:rPr lang="en-US" dirty="0"/>
              <a:t> provides a number of other checks we can make</a:t>
            </a:r>
          </a:p>
          <a:p>
            <a:r>
              <a:rPr lang="en-US" dirty="0"/>
              <a:t>A common one is to see if an exception is raised where it is expected</a:t>
            </a:r>
          </a:p>
          <a:p>
            <a:r>
              <a:rPr lang="en-US" dirty="0"/>
              <a:t>This uses the raises() function from </a:t>
            </a:r>
            <a:r>
              <a:rPr lang="en-US" dirty="0" err="1"/>
              <a:t>pytest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A38F7-2544-5328-7784-FCD681BB047F}"/>
              </a:ext>
            </a:extLst>
          </p:cNvPr>
          <p:cNvSpPr txBox="1"/>
          <p:nvPr/>
        </p:nvSpPr>
        <p:spPr>
          <a:xfrm>
            <a:off x="1000542" y="3462507"/>
            <a:ext cx="827346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square_root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x &lt;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raise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("Negative numbers not allowed")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sqrt(x)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test_square_root_raises_exception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pytest.raises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square_root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(-4)</a:t>
            </a:r>
          </a:p>
        </p:txBody>
      </p:sp>
    </p:spTree>
    <p:extLst>
      <p:ext uri="{BB962C8B-B14F-4D97-AF65-F5344CB8AC3E}">
        <p14:creationId xmlns:p14="http://schemas.microsoft.com/office/powerpoint/2010/main" val="169850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not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error event happens routinely and could be considered part of normal execution, handle without throwing exceptions.</a:t>
            </a:r>
          </a:p>
          <a:p>
            <a:pPr lvl="1"/>
            <a:r>
              <a:rPr lang="en-US" dirty="0"/>
              <a:t>Generate error codes or return values</a:t>
            </a:r>
          </a:p>
          <a:p>
            <a:pPr lvl="1"/>
            <a:r>
              <a:rPr lang="en-US" dirty="0"/>
              <a:t>Use if() statements to check and handle errors</a:t>
            </a:r>
          </a:p>
        </p:txBody>
      </p:sp>
    </p:spTree>
    <p:extLst>
      <p:ext uri="{BB962C8B-B14F-4D97-AF65-F5344CB8AC3E}">
        <p14:creationId xmlns:p14="http://schemas.microsoft.com/office/powerpoint/2010/main" val="19368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don't have control of the input or processing state, we should use exceptions to report errors</a:t>
            </a:r>
          </a:p>
          <a:p>
            <a:r>
              <a:rPr lang="en-US" dirty="0"/>
              <a:t>Use try-except blocks</a:t>
            </a:r>
          </a:p>
          <a:p>
            <a:pPr lvl="1"/>
            <a:r>
              <a:rPr lang="en-US" dirty="0"/>
              <a:t>Around code that can potentially (and unexpectedly) generate an exception.</a:t>
            </a:r>
          </a:p>
          <a:p>
            <a:pPr lvl="1"/>
            <a:r>
              <a:rPr lang="en-US" dirty="0"/>
              <a:t>Prevent and recover from application crashes.</a:t>
            </a:r>
          </a:p>
          <a:p>
            <a:pPr lvl="1"/>
            <a:r>
              <a:rPr lang="en-US" dirty="0"/>
              <a:t>Raise an exception when your program can identify an </a:t>
            </a:r>
            <a:r>
              <a:rPr lang="en-US" b="1" dirty="0"/>
              <a:t>external</a:t>
            </a:r>
            <a:r>
              <a:rPr lang="en-US" dirty="0"/>
              <a:t> problem that prevents execution.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9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error reporting via return-codes and if statements, using try / except / raise is likely to result in code</a:t>
            </a:r>
          </a:p>
          <a:p>
            <a:pPr lvl="1"/>
            <a:r>
              <a:rPr lang="en-US" dirty="0"/>
              <a:t>that is easier to read,</a:t>
            </a:r>
          </a:p>
          <a:p>
            <a:pPr lvl="1"/>
            <a:r>
              <a:rPr lang="en-US" dirty="0"/>
              <a:t>that has fewer bugs,</a:t>
            </a:r>
          </a:p>
          <a:p>
            <a:pPr lvl="1"/>
            <a:r>
              <a:rPr lang="en-US" dirty="0"/>
              <a:t>is less expensive to develop,</a:t>
            </a:r>
          </a:p>
          <a:p>
            <a:pPr lvl="1"/>
            <a:r>
              <a:rPr lang="en-US" dirty="0"/>
              <a:t>and has faster time-to-market (time-to-submission for students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366F-0C42-0216-EEF3-75526932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519"/>
          </a:xfrm>
        </p:spPr>
        <p:txBody>
          <a:bodyPr/>
          <a:lstStyle/>
          <a:p>
            <a:r>
              <a:rPr lang="en-US" dirty="0"/>
              <a:t>Code with and without </a:t>
            </a:r>
            <a:r>
              <a:rPr lang="en-US" dirty="0" err="1"/>
              <a:t>excpetions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4F25C-F988-ECCE-3881-ED698774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36E1D-51FA-5B61-FF73-2DE307E0B7F5}"/>
              </a:ext>
            </a:extLst>
          </p:cNvPr>
          <p:cNvSpPr txBox="1"/>
          <p:nvPr/>
        </p:nvSpPr>
        <p:spPr>
          <a:xfrm>
            <a:off x="677334" y="1560314"/>
            <a:ext cx="859666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sqrt(x):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if x &lt;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None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# code to compute square root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FBADC-B96F-4795-2DD0-4E165AB4A2CF}"/>
              </a:ext>
            </a:extLst>
          </p:cNvPr>
          <p:cNvSpPr txBox="1"/>
          <p:nvPr/>
        </p:nvSpPr>
        <p:spPr>
          <a:xfrm>
            <a:off x="677334" y="2852996"/>
            <a:ext cx="859666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open(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filename,”w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”) 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n in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root = sqrt(float(n))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root: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f”The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 root of {n} is {root}”)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f”Cannot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take the square root of {n}”)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66FC5-D07F-391E-D57B-639DF7B85045}"/>
              </a:ext>
            </a:extLst>
          </p:cNvPr>
          <p:cNvSpPr txBox="1"/>
          <p:nvPr/>
        </p:nvSpPr>
        <p:spPr>
          <a:xfrm>
            <a:off x="677334" y="4976674"/>
            <a:ext cx="859666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open(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filename,”w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”) 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n in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f”The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 root of {n} is {sqrt(float(n))}”)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except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ValueArgument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as 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f”Cannot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take the square root of {n}”, e)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9C6A9-FFC0-539D-1A1E-DE4EA203951E}"/>
              </a:ext>
            </a:extLst>
          </p:cNvPr>
          <p:cNvSpPr txBox="1"/>
          <p:nvPr/>
        </p:nvSpPr>
        <p:spPr>
          <a:xfrm>
            <a:off x="677334" y="1560314"/>
            <a:ext cx="859666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sqrt(x):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if x &lt;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raise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ValueArgument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("Negative numbers not allowed.")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# code to compute square root</a:t>
            </a:r>
          </a:p>
        </p:txBody>
      </p:sp>
    </p:spTree>
    <p:extLst>
      <p:ext uri="{BB962C8B-B14F-4D97-AF65-F5344CB8AC3E}">
        <p14:creationId xmlns:p14="http://schemas.microsoft.com/office/powerpoint/2010/main" val="110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C9BE-EF34-1C21-85F1-DB07E8FD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61E2-902E-9B35-12C2-DC02E95A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42119"/>
          </a:xfrm>
        </p:spPr>
        <p:txBody>
          <a:bodyPr>
            <a:normAutofit/>
          </a:bodyPr>
          <a:lstStyle/>
          <a:p>
            <a:r>
              <a:rPr lang="en-US" dirty="0"/>
              <a:t>Input validation is a form of </a:t>
            </a:r>
            <a:r>
              <a:rPr lang="en-US" b="1" dirty="0"/>
              <a:t>defensive programming</a:t>
            </a:r>
            <a:r>
              <a:rPr lang="en-US" dirty="0"/>
              <a:t>.</a:t>
            </a:r>
          </a:p>
          <a:p>
            <a:r>
              <a:rPr lang="en-US" dirty="0"/>
              <a:t>Whenever a function or method receives input from a user, it is a good practice to validate that the input provided is in the function's domain.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arguments are provided by the user, we should raise exceptions or return error codes.</a:t>
            </a:r>
          </a:p>
          <a:p>
            <a:r>
              <a:rPr lang="en-US" dirty="0"/>
              <a:t>If the arguments are provided by the developer, we should use assertions.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C508E-BD49-EA04-DA95-6E79C380D908}"/>
              </a:ext>
            </a:extLst>
          </p:cNvPr>
          <p:cNvSpPr txBox="1"/>
          <p:nvPr/>
        </p:nvSpPr>
        <p:spPr>
          <a:xfrm>
            <a:off x="1004907" y="3385717"/>
            <a:ext cx="848788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sqrt(x):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if x &lt;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raise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ValueArgument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("Negative numbers not allowed.")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# code to compute square root</a:t>
            </a:r>
          </a:p>
        </p:txBody>
      </p:sp>
    </p:spTree>
    <p:extLst>
      <p:ext uri="{BB962C8B-B14F-4D97-AF65-F5344CB8AC3E}">
        <p14:creationId xmlns:p14="http://schemas.microsoft.com/office/powerpoint/2010/main" val="307134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379-240D-DC07-BC56-FA49907B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F007-7BEB-429A-2BDC-025F895F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Iterators &amp; Generators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4302-A3EB-FE7F-6BC9-31F79BC0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holy places?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B9619-2AFC-1975-B9B5-4242ED378B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“But my disciples shall stand in holy places, and shall not be moved;”</a:t>
            </a:r>
          </a:p>
          <a:p>
            <a:pPr marL="460375" indent="0">
              <a:buNone/>
            </a:pPr>
            <a:r>
              <a:rPr lang="en-US" dirty="0"/>
              <a:t>- Doc. &amp; </a:t>
            </a:r>
            <a:r>
              <a:rPr lang="en-US" dirty="0" err="1"/>
              <a:t>Cov</a:t>
            </a:r>
            <a:r>
              <a:rPr lang="en-US" dirty="0"/>
              <a:t>. 45:32</a:t>
            </a:r>
          </a:p>
          <a:p>
            <a:endParaRPr lang="en-US" dirty="0"/>
          </a:p>
          <a:p>
            <a:r>
              <a:rPr lang="en-US" dirty="0"/>
              <a:t>What are the holy places in your life?</a:t>
            </a:r>
          </a:p>
        </p:txBody>
      </p:sp>
      <p:pic>
        <p:nvPicPr>
          <p:cNvPr id="6" name="Content Placeholder 5" descr="A white building with a statue on top&#10;&#10;AI-generated content may be incorrect.">
            <a:extLst>
              <a:ext uri="{FF2B5EF4-FFF2-40B4-BE49-F238E27FC236}">
                <a16:creationId xmlns:a16="http://schemas.microsoft.com/office/drawing/2014/main" id="{49DC096C-01E9-4418-9538-81DD96093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60589"/>
            <a:ext cx="5197472" cy="3248420"/>
          </a:xfrm>
        </p:spPr>
      </p:pic>
    </p:spTree>
    <p:extLst>
      <p:ext uri="{BB962C8B-B14F-4D97-AF65-F5344CB8AC3E}">
        <p14:creationId xmlns:p14="http://schemas.microsoft.com/office/powerpoint/2010/main" val="64678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039FE-CE43-6C1F-1D78-C2479C4B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024D1-717E-B265-E835-10F532AFC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A1EE1-E714-78CA-A302-2E25444C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 and </a:t>
            </a:r>
            <a:r>
              <a:rPr lang="en-US" dirty="0" err="1"/>
              <a:t>Iterable</a:t>
            </a:r>
            <a:r>
              <a:rPr lang="en-US" dirty="0"/>
              <a:t> objects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B9B17B-EBCC-7E62-522A-3554FE71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last few lectures, while talking about for loops and list comprehensions, we mentioned the concept of an iterator and that an object can be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r>
              <a:rPr lang="en-US" dirty="0"/>
              <a:t>Today, we'll talk about how to use Python's iterators.  Later in the course we'll talk about how to make our objects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r>
              <a:rPr lang="en-US" dirty="0"/>
              <a:t>In Python, an object is </a:t>
            </a:r>
            <a:r>
              <a:rPr lang="en-US" i="1" dirty="0" err="1"/>
              <a:t>iterable</a:t>
            </a:r>
            <a:r>
              <a:rPr lang="en-US" dirty="0"/>
              <a:t> if it supports the capability to be processed one element at a time.</a:t>
            </a:r>
          </a:p>
          <a:p>
            <a:pPr lvl="1"/>
            <a:r>
              <a:rPr lang="en-US" dirty="0"/>
              <a:t>Lists and strings are </a:t>
            </a:r>
            <a:r>
              <a:rPr lang="en-US" dirty="0" err="1"/>
              <a:t>iterable</a:t>
            </a:r>
            <a:endParaRPr lang="en-US" dirty="0"/>
          </a:p>
          <a:p>
            <a:pPr lvl="1"/>
            <a:r>
              <a:rPr lang="en-US" dirty="0"/>
              <a:t>numbers are not</a:t>
            </a:r>
          </a:p>
          <a:p>
            <a:r>
              <a:rPr lang="en-US" dirty="0"/>
              <a:t>We use iterators to access the individual elements of an </a:t>
            </a:r>
            <a:r>
              <a:rPr lang="en-US" dirty="0" err="1"/>
              <a:t>iterable</a:t>
            </a:r>
            <a:r>
              <a:rPr lang="en-US" dirty="0"/>
              <a:t> object, one at a time and in order</a:t>
            </a:r>
          </a:p>
        </p:txBody>
      </p:sp>
    </p:spTree>
    <p:extLst>
      <p:ext uri="{BB962C8B-B14F-4D97-AF65-F5344CB8AC3E}">
        <p14:creationId xmlns:p14="http://schemas.microsoft.com/office/powerpoint/2010/main" val="12737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A1EE1-E714-78CA-A302-2E25444C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B9B17B-EBCC-7E62-522A-3554FE71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iterator</a:t>
            </a:r>
            <a:r>
              <a:rPr lang="en-US" dirty="0"/>
              <a:t> is an object that provides sequential access to values, one by one.</a:t>
            </a:r>
          </a:p>
          <a:p>
            <a:pPr lvl="1"/>
            <a:r>
              <a:rPr lang="en-US" b="1" i="1" dirty="0"/>
              <a:t>                              </a:t>
            </a:r>
            <a:r>
              <a:rPr lang="en-US" dirty="0"/>
              <a:t>returns an iterator over the elements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                             returns the next element in an iterator.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0A9AE-8538-AFD2-2341-06DE714869BF}"/>
              </a:ext>
            </a:extLst>
          </p:cNvPr>
          <p:cNvSpPr txBox="1"/>
          <p:nvPr/>
        </p:nvSpPr>
        <p:spPr>
          <a:xfrm>
            <a:off x="1436741" y="2692115"/>
            <a:ext cx="2049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iterable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BFBF3-914F-B749-D4C1-C8C3003B78B7}"/>
              </a:ext>
            </a:extLst>
          </p:cNvPr>
          <p:cNvSpPr txBox="1"/>
          <p:nvPr/>
        </p:nvSpPr>
        <p:spPr>
          <a:xfrm>
            <a:off x="1436740" y="3065879"/>
            <a:ext cx="2049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next(iterator)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A52C6-8993-3C07-CA0A-7892C229906E}"/>
              </a:ext>
            </a:extLst>
          </p:cNvPr>
          <p:cNvSpPr txBox="1"/>
          <p:nvPr/>
        </p:nvSpPr>
        <p:spPr>
          <a:xfrm>
            <a:off x="1077384" y="3653336"/>
            <a:ext cx="956204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toppings = ["pineapple", "pepper", "mushroom", "roasted red pepper"]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topperator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(toppings)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topperator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topperator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topperator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topperator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topperator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77F4B-E8FD-6337-C628-31BD18D62438}"/>
              </a:ext>
            </a:extLst>
          </p:cNvPr>
          <p:cNvSpPr txBox="1"/>
          <p:nvPr/>
        </p:nvSpPr>
        <p:spPr>
          <a:xfrm>
            <a:off x="3566344" y="4484332"/>
            <a:ext cx="410128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'pineapple'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'pepper'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'mushroom'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'roasted red pepper'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❌ StopIteration exception</a:t>
            </a:r>
          </a:p>
        </p:txBody>
      </p:sp>
    </p:spTree>
    <p:extLst>
      <p:ext uri="{BB962C8B-B14F-4D97-AF65-F5344CB8AC3E}">
        <p14:creationId xmlns:p14="http://schemas.microsoft.com/office/powerpoint/2010/main" val="19565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8E26-F195-36B6-D48B-69B7A41D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17B8-513B-7AAF-2113-E99463C21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i="1" dirty="0" err="1"/>
              <a:t>iter</a:t>
            </a:r>
            <a:r>
              <a:rPr lang="en-US" i="1" dirty="0"/>
              <a:t>()</a:t>
            </a:r>
            <a:r>
              <a:rPr lang="en-US" dirty="0"/>
              <a:t> on an iterator just returns the iterator: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CDCE-51BD-0A3C-AE70-BFBF6383F0DF}"/>
              </a:ext>
            </a:extLst>
          </p:cNvPr>
          <p:cNvSpPr txBox="1"/>
          <p:nvPr/>
        </p:nvSpPr>
        <p:spPr>
          <a:xfrm>
            <a:off x="1105317" y="2366941"/>
            <a:ext cx="663170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numbers = ["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メイリオ" panose="020B0604030504040204" pitchFamily="34" charset="-128"/>
                <a:cs typeface="Courier New" panose="02070309020205020404" pitchFamily="49" charset="0"/>
              </a:rPr>
              <a:t>一つ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メイリオ" panose="020B0604030504040204" pitchFamily="34" charset="-128"/>
                <a:cs typeface="Courier New" panose="02070309020205020404" pitchFamily="49" charset="0"/>
              </a:rPr>
              <a:t>", "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メイリオ" panose="020B0604030504040204" pitchFamily="34" charset="-128"/>
                <a:cs typeface="Courier New" panose="02070309020205020404" pitchFamily="49" charset="0"/>
              </a:rPr>
              <a:t>二つ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メイリオ" panose="020B0604030504040204" pitchFamily="34" charset="-128"/>
                <a:cs typeface="Courier New" panose="02070309020205020404" pitchFamily="49" charset="0"/>
              </a:rPr>
              <a:t>", "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メイリオ" panose="020B0604030504040204" pitchFamily="34" charset="-128"/>
                <a:cs typeface="Courier New" panose="02070309020205020404" pitchFamily="49" charset="0"/>
              </a:rPr>
              <a:t>三つ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メイリオ" panose="020B0604030504040204" pitchFamily="34" charset="-128"/>
                <a:cs typeface="Courier New" panose="02070309020205020404" pitchFamily="49" charset="0"/>
              </a:rPr>
              <a:t>"]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(numbers)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num_iter2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is num_iter2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90F80-29D8-078D-76E0-8F3C08C53978}"/>
              </a:ext>
            </a:extLst>
          </p:cNvPr>
          <p:cNvSpPr txBox="1"/>
          <p:nvPr/>
        </p:nvSpPr>
        <p:spPr>
          <a:xfrm>
            <a:off x="4632096" y="3474937"/>
            <a:ext cx="15744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True</a:t>
            </a:r>
          </a:p>
        </p:txBody>
      </p:sp>
    </p:spTree>
    <p:extLst>
      <p:ext uri="{BB962C8B-B14F-4D97-AF65-F5344CB8AC3E}">
        <p14:creationId xmlns:p14="http://schemas.microsoft.com/office/powerpoint/2010/main" val="256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F63B-C43F-F1B9-E66A-475F2460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with iterator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5553F-A818-56C4-4F02-36AD653C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used in a for loop, Python will call </a:t>
            </a:r>
            <a:r>
              <a:rPr lang="en-US" i="1" dirty="0"/>
              <a:t>next()</a:t>
            </a:r>
            <a:r>
              <a:rPr lang="en-US" dirty="0"/>
              <a:t> on the iterator in each iteration: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53DD9-C40F-EDB9-4CD4-5D3520A8A0C4}"/>
              </a:ext>
            </a:extLst>
          </p:cNvPr>
          <p:cNvSpPr txBox="1"/>
          <p:nvPr/>
        </p:nvSpPr>
        <p:spPr>
          <a:xfrm>
            <a:off x="1086845" y="2693220"/>
            <a:ext cx="663170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nums = range(1,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 = iter(nums)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num in num_iter: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print(num)</a:t>
            </a:r>
          </a:p>
        </p:txBody>
      </p:sp>
    </p:spTree>
    <p:extLst>
      <p:ext uri="{BB962C8B-B14F-4D97-AF65-F5344CB8AC3E}">
        <p14:creationId xmlns:p14="http://schemas.microsoft.com/office/powerpoint/2010/main" val="288378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CA5E-364E-10A6-765F-CBBEC30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4EC5-5963-6B63-C5FC-EDF0F439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Lists, tuples, dictionaries, strings, and ranges are all </a:t>
            </a:r>
            <a:r>
              <a:rPr lang="en-US" b="1" dirty="0" err="1"/>
              <a:t>iterable</a:t>
            </a:r>
            <a:r>
              <a:rPr lang="en-US" dirty="0"/>
              <a:t>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5D956-5713-7850-8423-FD8663B1763A}"/>
              </a:ext>
            </a:extLst>
          </p:cNvPr>
          <p:cNvSpPr txBox="1"/>
          <p:nvPr/>
        </p:nvSpPr>
        <p:spPr>
          <a:xfrm>
            <a:off x="1077385" y="2340827"/>
            <a:ext cx="909413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["Yuca Shepherds Pie", 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de queijo", 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Guaraná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best_topping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"pineapple"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scores = range(1, 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prices = {"pineapple": 9.99, "pen": 2.99, "pineapple-pen": 19.99}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2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80FB-A79E-2FAF-4D97-9EF38FFC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iterators for </a:t>
            </a:r>
            <a:r>
              <a:rPr lang="en-US" dirty="0" err="1"/>
              <a:t>iterables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41E4-D52E-1426-E7E7-5D7B30CF0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iter</a:t>
            </a:r>
            <a:r>
              <a:rPr lang="en-US" i="1" dirty="0"/>
              <a:t>() </a:t>
            </a:r>
            <a:r>
              <a:rPr lang="en-US" dirty="0"/>
              <a:t>can return an iterator for any </a:t>
            </a:r>
            <a:r>
              <a:rPr lang="en-US" dirty="0" err="1"/>
              <a:t>iterable</a:t>
            </a:r>
            <a:r>
              <a:rPr lang="en-US" dirty="0"/>
              <a:t> object.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ED761-FC11-3382-CC62-D7BBC2FEC6F4}"/>
              </a:ext>
            </a:extLst>
          </p:cNvPr>
          <p:cNvSpPr txBox="1"/>
          <p:nvPr/>
        </p:nvSpPr>
        <p:spPr>
          <a:xfrm>
            <a:off x="1077385" y="2340827"/>
            <a:ext cx="8698211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my_order = ["Yuca Shepherds Pie", "Pão de queijo", "Guaraná"]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order_iter = iter(my_order)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next(order_iter)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best_topping = "pineapple"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topping_iter = iter(best_topping)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next(topping_iter)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scores = range(1, 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score_iter = iter(scores)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next(score_iter)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65DF7-1B95-3F8B-D824-1AF9C71A2270}"/>
              </a:ext>
            </a:extLst>
          </p:cNvPr>
          <p:cNvSpPr txBox="1"/>
          <p:nvPr/>
        </p:nvSpPr>
        <p:spPr>
          <a:xfrm>
            <a:off x="4625820" y="2909256"/>
            <a:ext cx="3265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"Yuca Shepherds Pie"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DCC91-A254-E487-C40C-B0413F93E047}"/>
              </a:ext>
            </a:extLst>
          </p:cNvPr>
          <p:cNvSpPr txBox="1"/>
          <p:nvPr/>
        </p:nvSpPr>
        <p:spPr>
          <a:xfrm>
            <a:off x="4625820" y="4010036"/>
            <a:ext cx="3265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"p"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3D77D-6D8C-1C8B-25B8-AE684C2A9F31}"/>
              </a:ext>
            </a:extLst>
          </p:cNvPr>
          <p:cNvSpPr txBox="1"/>
          <p:nvPr/>
        </p:nvSpPr>
        <p:spPr>
          <a:xfrm>
            <a:off x="4625820" y="5110816"/>
            <a:ext cx="3265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12153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DD42-8A0F-E423-CCDF-B97F3898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iterators for 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FF66-45B2-1E2B-63B7-434AD489E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 3.6+, items in a </a:t>
            </a:r>
            <a:r>
              <a:rPr lang="en-US" dirty="0" err="1"/>
              <a:t>dict</a:t>
            </a:r>
            <a:r>
              <a:rPr lang="en-US" dirty="0"/>
              <a:t> are ordered according to when they were added.</a:t>
            </a:r>
          </a:p>
          <a:p>
            <a:endParaRPr lang="en-US" sz="1400" dirty="0"/>
          </a:p>
          <a:p>
            <a:r>
              <a:rPr lang="en-US" dirty="0"/>
              <a:t>An iterator for the keys:</a:t>
            </a:r>
          </a:p>
          <a:p>
            <a:endParaRPr lang="en-US" sz="3200" dirty="0"/>
          </a:p>
          <a:p>
            <a:r>
              <a:rPr lang="en-US" dirty="0"/>
              <a:t>An iterator for the values:</a:t>
            </a:r>
          </a:p>
          <a:p>
            <a:endParaRPr lang="en-US" sz="3200" dirty="0"/>
          </a:p>
          <a:p>
            <a:r>
              <a:rPr lang="en-US" dirty="0"/>
              <a:t>An iterator for key/value tuples: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6B52D-F911-347C-7F93-D59F9D8548C0}"/>
              </a:ext>
            </a:extLst>
          </p:cNvPr>
          <p:cNvSpPr txBox="1"/>
          <p:nvPr/>
        </p:nvSpPr>
        <p:spPr>
          <a:xfrm>
            <a:off x="1000541" y="2627984"/>
            <a:ext cx="918040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prices = {"pineapple": 9.99, "pen": 2.99, "pineapple-pen": 19.99}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4DA66-53C6-2B48-A7B4-FF604F81DE96}"/>
              </a:ext>
            </a:extLst>
          </p:cNvPr>
          <p:cNvSpPr txBox="1"/>
          <p:nvPr/>
        </p:nvSpPr>
        <p:spPr>
          <a:xfrm>
            <a:off x="1000541" y="3381160"/>
            <a:ext cx="827346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prices.keys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86CE4-A4D2-AEFB-E27C-344CE71B5639}"/>
              </a:ext>
            </a:extLst>
          </p:cNvPr>
          <p:cNvSpPr txBox="1"/>
          <p:nvPr/>
        </p:nvSpPr>
        <p:spPr>
          <a:xfrm>
            <a:off x="1000541" y="4420762"/>
            <a:ext cx="827346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prices.values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CF7C1-44D5-5AEA-92CA-649D6417CBEB}"/>
              </a:ext>
            </a:extLst>
          </p:cNvPr>
          <p:cNvSpPr txBox="1"/>
          <p:nvPr/>
        </p:nvSpPr>
        <p:spPr>
          <a:xfrm>
            <a:off x="1000540" y="5488645"/>
            <a:ext cx="827346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prices.items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price_iter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45066-1B0C-9FBC-E512-148011674BC7}"/>
              </a:ext>
            </a:extLst>
          </p:cNvPr>
          <p:cNvSpPr txBox="1"/>
          <p:nvPr/>
        </p:nvSpPr>
        <p:spPr>
          <a:xfrm>
            <a:off x="3438043" y="3655988"/>
            <a:ext cx="3265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"pineapple"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FF405-063D-7BFE-2BC8-949F94315590}"/>
              </a:ext>
            </a:extLst>
          </p:cNvPr>
          <p:cNvSpPr txBox="1"/>
          <p:nvPr/>
        </p:nvSpPr>
        <p:spPr>
          <a:xfrm>
            <a:off x="3438043" y="4697761"/>
            <a:ext cx="3265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9.99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4E6FE-BDA6-0FCA-D27C-795CCCD3CD87}"/>
              </a:ext>
            </a:extLst>
          </p:cNvPr>
          <p:cNvSpPr txBox="1"/>
          <p:nvPr/>
        </p:nvSpPr>
        <p:spPr>
          <a:xfrm>
            <a:off x="3438043" y="5765644"/>
            <a:ext cx="3265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("pineapple", 9.99)</a:t>
            </a:r>
          </a:p>
        </p:txBody>
      </p:sp>
    </p:spTree>
    <p:extLst>
      <p:ext uri="{BB962C8B-B14F-4D97-AF65-F5344CB8AC3E}">
        <p14:creationId xmlns:p14="http://schemas.microsoft.com/office/powerpoint/2010/main" val="20655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CEB8-4E08-B3BD-9766-4252D8ED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 with used-up iterators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3D09D-24AC-615C-36EE-B5F507BD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61456"/>
            <a:ext cx="8596668" cy="2356637"/>
          </a:xfrm>
        </p:spPr>
        <p:txBody>
          <a:bodyPr/>
          <a:lstStyle/>
          <a:p>
            <a:r>
              <a:rPr lang="en-US" dirty="0"/>
              <a:t>Iterators are mutable! Once the iterator moves forward, it won't return the values that came before.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C30C0-C45A-62D0-0DAD-2C5F5D7A8E2D}"/>
              </a:ext>
            </a:extLst>
          </p:cNvPr>
          <p:cNvSpPr txBox="1"/>
          <p:nvPr/>
        </p:nvSpPr>
        <p:spPr>
          <a:xfrm>
            <a:off x="1021463" y="1607131"/>
            <a:ext cx="663170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nums = range(1,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 = iter(nums)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first = next(num_iter)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num in num_iter: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print(num)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348F5-E9B0-2F19-B438-487F55BB6547}"/>
              </a:ext>
            </a:extLst>
          </p:cNvPr>
          <p:cNvSpPr txBox="1"/>
          <p:nvPr/>
        </p:nvSpPr>
        <p:spPr>
          <a:xfrm>
            <a:off x="1021463" y="4050149"/>
            <a:ext cx="6631709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nums = range(1,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num_iter = iter(nums)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num in num_iter: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print(num)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num in num_iter: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+= num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print(sum)</a:t>
            </a:r>
          </a:p>
        </p:txBody>
      </p:sp>
    </p:spTree>
    <p:extLst>
      <p:ext uri="{BB962C8B-B14F-4D97-AF65-F5344CB8AC3E}">
        <p14:creationId xmlns:p14="http://schemas.microsoft.com/office/powerpoint/2010/main" val="114782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EE43-F0BE-C829-8A49-81C7F931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over </a:t>
            </a:r>
            <a:r>
              <a:rPr lang="en-US" dirty="0" err="1"/>
              <a:t>iterables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DED5-B61E-7288-E72C-43B745F41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all the items from start to finish, it's better to use a for-in loop.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4FE5A-DA90-3F4C-3BFE-E4F6107BF55D}"/>
              </a:ext>
            </a:extLst>
          </p:cNvPr>
          <p:cNvSpPr txBox="1"/>
          <p:nvPr/>
        </p:nvSpPr>
        <p:spPr>
          <a:xfrm>
            <a:off x="1040663" y="2693220"/>
            <a:ext cx="8596668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["Yuca Shepherds Pie", 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de queijo", 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Guaraná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item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print(item)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lowered = 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item.lower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 for item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ranked_chocolates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("Dark", "Milk", "White")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chocolate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ranked_chocolates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print(chocolate)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best_topping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"pineapple"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letter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best_topping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print(letter)</a:t>
            </a:r>
          </a:p>
        </p:txBody>
      </p:sp>
    </p:spTree>
    <p:extLst>
      <p:ext uri="{BB962C8B-B14F-4D97-AF65-F5344CB8AC3E}">
        <p14:creationId xmlns:p14="http://schemas.microsoft.com/office/powerpoint/2010/main" val="235360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4D346-AE97-D5FE-3F34-91E4E0FA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892D-5649-B735-8CCE-F840CD134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3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04C0-502B-0A02-E9D3-B3BCD6B3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0691-0379-798B-2117-E3F8CC8A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that processes an iterator using </a:t>
            </a:r>
            <a:r>
              <a:rPr lang="en-US" i="1" dirty="0" err="1"/>
              <a:t>iter</a:t>
            </a:r>
            <a:r>
              <a:rPr lang="en-US" i="1" dirty="0"/>
              <a:t>() </a:t>
            </a:r>
            <a:r>
              <a:rPr lang="en-US" dirty="0"/>
              <a:t>or </a:t>
            </a:r>
            <a:r>
              <a:rPr lang="en-US" i="1" dirty="0"/>
              <a:t>next() </a:t>
            </a:r>
            <a:r>
              <a:rPr lang="en-US" b="1" dirty="0"/>
              <a:t>makes few assumptions about the data itself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Changing the data storage from a list to a tuple, map, or </a:t>
            </a:r>
            <a:r>
              <a:rPr lang="en-US" dirty="0" err="1"/>
              <a:t>dict</a:t>
            </a:r>
            <a:r>
              <a:rPr lang="en-US" dirty="0"/>
              <a:t> doesn't require rewriting code.</a:t>
            </a:r>
          </a:p>
          <a:p>
            <a:pPr lvl="1"/>
            <a:r>
              <a:rPr lang="en-US" dirty="0"/>
              <a:t>Others are more likely to be able to use your code on their data.</a:t>
            </a:r>
          </a:p>
          <a:p>
            <a:r>
              <a:rPr lang="en-US" dirty="0"/>
              <a:t>An iterator </a:t>
            </a:r>
            <a:r>
              <a:rPr lang="en-US" b="1" dirty="0"/>
              <a:t>bundles together a sequence and a position </a:t>
            </a:r>
            <a:r>
              <a:rPr lang="en-US" dirty="0"/>
              <a:t>within the sequence in a single object.</a:t>
            </a:r>
          </a:p>
          <a:p>
            <a:pPr lvl="1"/>
            <a:r>
              <a:rPr lang="en-US" dirty="0"/>
              <a:t>Passing that iterator to another function always retains its position.</a:t>
            </a:r>
          </a:p>
          <a:p>
            <a:pPr lvl="1"/>
            <a:r>
              <a:rPr lang="en-US" dirty="0"/>
              <a:t>Ensures that each element of the sequence is only processed once.</a:t>
            </a:r>
          </a:p>
          <a:p>
            <a:pPr lvl="1"/>
            <a:r>
              <a:rPr lang="en-US" dirty="0"/>
              <a:t>Limits the operations that can be performed to only calling </a:t>
            </a:r>
            <a:r>
              <a:rPr lang="en-US" i="1" dirty="0"/>
              <a:t>next()</a:t>
            </a:r>
            <a:r>
              <a:rPr lang="en-US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0290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F9A7-4FE5-2B45-DFCE-90EC18D5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6B6D-CB38-91CB-73EF-1CE8F0C9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869D8D-DF78-D008-8F25-A4D5DC28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built-in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BACB2-CB53-F5A7-55DF-FD05C165D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1840-758E-A621-BF80-A254936F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return </a:t>
            </a:r>
            <a:r>
              <a:rPr lang="en-US" dirty="0" err="1"/>
              <a:t>iterables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04E3E5-120E-BD73-D059-196EBAC3EA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1930400"/>
          <a:ext cx="8596312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72">
                  <a:extLst>
                    <a:ext uri="{9D8B030D-6E8A-4147-A177-3AD203B41FA5}">
                      <a16:colId xmlns:a16="http://schemas.microsoft.com/office/drawing/2014/main" val="733249839"/>
                    </a:ext>
                  </a:extLst>
                </a:gridCol>
                <a:gridCol w="5955940">
                  <a:extLst>
                    <a:ext uri="{9D8B030D-6E8A-4147-A177-3AD203B41FA5}">
                      <a16:colId xmlns:a16="http://schemas.microsoft.com/office/drawing/2014/main" val="2701007554"/>
                    </a:ext>
                  </a:extLst>
                </a:gridCol>
              </a:tblGrid>
              <a:tr h="334550">
                <a:tc>
                  <a:txBody>
                    <a:bodyPr/>
                    <a:lstStyle/>
                    <a:p>
                      <a:r>
                        <a:rPr lang="en-US" sz="2400" b="1" dirty="0"/>
                        <a:t>Function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580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2"/>
                        </a:rPr>
                        <a:t>list(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2"/>
                        </a:rPr>
                        <a:t>iterable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2"/>
                        </a:rPr>
                        <a:t>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list containing all items in </a:t>
                      </a:r>
                      <a:r>
                        <a:rPr lang="en-US" dirty="0" err="1"/>
                        <a:t>iterable</a:t>
                      </a:r>
                      <a:endParaRPr lang="en-US" dirty="0"/>
                    </a:p>
                  </a:txBody>
                  <a:tcPr marT="182880" marB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9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tuple(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iterable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tuple containing all items in </a:t>
                      </a:r>
                      <a:r>
                        <a:rPr lang="en-US" dirty="0" err="1"/>
                        <a:t>iterable</a:t>
                      </a:r>
                      <a:endParaRPr lang="en-US" dirty="0"/>
                    </a:p>
                  </a:txBody>
                  <a:tcPr marT="182880" marB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323146"/>
                  </a:ext>
                </a:extLst>
              </a:tr>
              <a:tr h="49495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/>
                        </a:rPr>
                        <a:t>sorted(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/>
                        </a:rPr>
                        <a:t>iterable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/>
                        </a:rPr>
                        <a:t>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Returns a sorted list containing all items in </a:t>
                      </a:r>
                      <a:r>
                        <a:rPr lang="en-US" dirty="0" err="1">
                          <a:effectLst/>
                        </a:rPr>
                        <a:t>iterable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</a:p>
                  </a:txBody>
                  <a:tcPr marT="182880" marB="1828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7771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5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B840-C54E-B4E6-683F-A833494E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return iterators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25910A-A9FB-3F72-32C4-B67B824F00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1930400"/>
          <a:ext cx="8596312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5037">
                  <a:extLst>
                    <a:ext uri="{9D8B030D-6E8A-4147-A177-3AD203B41FA5}">
                      <a16:colId xmlns:a16="http://schemas.microsoft.com/office/drawing/2014/main" val="4282443925"/>
                    </a:ext>
                  </a:extLst>
                </a:gridCol>
                <a:gridCol w="5121275">
                  <a:extLst>
                    <a:ext uri="{9D8B030D-6E8A-4147-A177-3AD203B41FA5}">
                      <a16:colId xmlns:a16="http://schemas.microsoft.com/office/drawing/2014/main" val="3412908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Function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02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2"/>
                        </a:rPr>
                        <a:t>reversed(sequence)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Iterate over item in sequence in reverse order 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  <a:hlinkClick r:id="rId3"/>
                        </a:rPr>
                        <a:t>(See example in PythonTutor)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marB="228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0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/>
                        </a:rPr>
                        <a:t>zip(*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/>
                        </a:rPr>
                        <a:t>iterables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/>
                        </a:rPr>
                        <a:t>)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Iterate over co-indexed tuples with elements from each of the </a:t>
                      </a:r>
                      <a:r>
                        <a:rPr lang="en-US" dirty="0" err="1">
                          <a:effectLst/>
                        </a:rPr>
                        <a:t>iterables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  <a:hlinkClick r:id="rId5"/>
                        </a:rPr>
                        <a:t>(See example in PythonTutor)</a:t>
                      </a:r>
                      <a:r>
                        <a:rPr lang="en-US" dirty="0">
                          <a:effectLst/>
                        </a:rPr>
                        <a:t> </a:t>
                      </a:r>
                    </a:p>
                  </a:txBody>
                  <a:tcPr marB="228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8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6"/>
                        </a:rPr>
                        <a:t>map(func, iterable, ...)</a:t>
                      </a:r>
                      <a:r>
                        <a:rPr lang="en-US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Iterate over </a:t>
                      </a:r>
                      <a:r>
                        <a:rPr lang="en-US" dirty="0" err="1">
                          <a:effectLst/>
                        </a:rPr>
                        <a:t>func</a:t>
                      </a:r>
                      <a:r>
                        <a:rPr lang="en-US" dirty="0">
                          <a:effectLst/>
                        </a:rPr>
                        <a:t>(x) for x in </a:t>
                      </a:r>
                      <a:r>
                        <a:rPr lang="en-US" dirty="0" err="1">
                          <a:effectLst/>
                        </a:rPr>
                        <a:t>iterable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Same as [</a:t>
                      </a:r>
                      <a:r>
                        <a:rPr lang="en-US" dirty="0" err="1">
                          <a:effectLst/>
                        </a:rPr>
                        <a:t>func</a:t>
                      </a:r>
                      <a:r>
                        <a:rPr lang="en-US" dirty="0">
                          <a:effectLst/>
                        </a:rPr>
                        <a:t>(x) for x in </a:t>
                      </a:r>
                      <a:r>
                        <a:rPr lang="en-US" dirty="0" err="1">
                          <a:effectLst/>
                        </a:rPr>
                        <a:t>iterable</a:t>
                      </a:r>
                      <a:r>
                        <a:rPr lang="en-US" dirty="0">
                          <a:effectLst/>
                        </a:rPr>
                        <a:t>]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  <a:hlinkClick r:id="rId7"/>
                        </a:rPr>
                        <a:t>(See example in PythonTutor)</a:t>
                      </a:r>
                      <a:r>
                        <a:rPr lang="en-US" dirty="0">
                          <a:effectLst/>
                        </a:rPr>
                        <a:t> </a:t>
                      </a:r>
                    </a:p>
                  </a:txBody>
                  <a:tcPr marB="228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07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/>
                        </a:rPr>
                        <a:t>filter(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/>
                        </a:rPr>
                        <a:t>func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/>
                        </a:rPr>
                        <a:t>,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/>
                        </a:rPr>
                        <a:t>iterable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/>
                        </a:rPr>
                        <a:t>)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Iterate over x in </a:t>
                      </a:r>
                      <a:r>
                        <a:rPr lang="en-US" dirty="0" err="1">
                          <a:effectLst/>
                        </a:rPr>
                        <a:t>iterable</a:t>
                      </a:r>
                      <a:r>
                        <a:rPr lang="en-US" dirty="0">
                          <a:effectLst/>
                        </a:rPr>
                        <a:t> if </a:t>
                      </a:r>
                      <a:r>
                        <a:rPr lang="en-US" dirty="0" err="1">
                          <a:effectLst/>
                        </a:rPr>
                        <a:t>func</a:t>
                      </a:r>
                      <a:r>
                        <a:rPr lang="en-US" dirty="0">
                          <a:effectLst/>
                        </a:rPr>
                        <a:t>(x)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Same as [x for x in </a:t>
                      </a:r>
                      <a:r>
                        <a:rPr lang="en-US" dirty="0" err="1">
                          <a:effectLst/>
                        </a:rPr>
                        <a:t>iterable</a:t>
                      </a:r>
                      <a:r>
                        <a:rPr lang="en-US" dirty="0">
                          <a:effectLst/>
                        </a:rPr>
                        <a:t> if </a:t>
                      </a:r>
                      <a:r>
                        <a:rPr lang="en-US" dirty="0" err="1">
                          <a:effectLst/>
                        </a:rPr>
                        <a:t>func</a:t>
                      </a:r>
                      <a:r>
                        <a:rPr lang="en-US" dirty="0">
                          <a:effectLst/>
                        </a:rPr>
                        <a:t>(x)]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  <a:hlinkClick r:id="rId9"/>
                        </a:rPr>
                        <a:t>(See example in PythonTutor)</a:t>
                      </a:r>
                      <a:endParaRPr lang="en-US" dirty="0">
                        <a:effectLst/>
                      </a:endParaRPr>
                    </a:p>
                  </a:txBody>
                  <a:tcPr marB="228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940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5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ACB4-1D14-6A8B-4CC5-49B03FBB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9512-35A1-2E96-AA03-C2189DF4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03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ED65C-7D3B-35D8-A4B0-13DB114DC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805F-D44E-09DA-5082-D7BC4705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9BEDB-8252-1089-46AB-6E1CFEFE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7277"/>
            <a:ext cx="8596668" cy="41109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generator function</a:t>
            </a:r>
            <a:r>
              <a:rPr lang="en-US" dirty="0"/>
              <a:t> uses </a:t>
            </a:r>
            <a:r>
              <a:rPr lang="en-US" i="1" dirty="0"/>
              <a:t>yield</a:t>
            </a:r>
            <a:r>
              <a:rPr lang="en-US" dirty="0"/>
              <a:t> instead of </a:t>
            </a:r>
            <a:r>
              <a:rPr lang="en-US" i="1" dirty="0"/>
              <a:t>return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generator</a:t>
            </a:r>
            <a:r>
              <a:rPr lang="en-US" dirty="0"/>
              <a:t> is a type of iterator that yields results from a generator function.</a:t>
            </a:r>
          </a:p>
          <a:p>
            <a:r>
              <a:rPr lang="en-US" dirty="0"/>
              <a:t>Just call the generator function to get back a generator: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A073B-14FD-A734-5EBB-88449BE1FF74}"/>
              </a:ext>
            </a:extLst>
          </p:cNvPr>
          <p:cNvSpPr txBox="1"/>
          <p:nvPr/>
        </p:nvSpPr>
        <p:spPr>
          <a:xfrm>
            <a:off x="1000541" y="2232055"/>
            <a:ext cx="8273461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evens():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num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while num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num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num += 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F56D7-E1DC-60DD-3D2E-A399ADC47B41}"/>
              </a:ext>
            </a:extLst>
          </p:cNvPr>
          <p:cNvSpPr txBox="1"/>
          <p:nvPr/>
        </p:nvSpPr>
        <p:spPr>
          <a:xfrm>
            <a:off x="1000541" y="4661416"/>
            <a:ext cx="8273461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evens()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 #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 #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 #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 #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 #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evengen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 # ❌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StopIteration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exception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5CA1D-3402-C8FF-2D41-11D8B15D6860}"/>
              </a:ext>
            </a:extLst>
          </p:cNvPr>
          <p:cNvSpPr txBox="1"/>
          <p:nvPr/>
        </p:nvSpPr>
        <p:spPr>
          <a:xfrm>
            <a:off x="2917998" y="5143409"/>
            <a:ext cx="635600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❌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StopIteration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exception</a:t>
            </a:r>
          </a:p>
        </p:txBody>
      </p:sp>
    </p:spTree>
    <p:extLst>
      <p:ext uri="{BB962C8B-B14F-4D97-AF65-F5344CB8AC3E}">
        <p14:creationId xmlns:p14="http://schemas.microsoft.com/office/powerpoint/2010/main" val="24631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C68F-EA1D-919E-8D39-9CC3B148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generators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A910-64FC-8963-FA3F-9DED3BC7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484945"/>
            <a:ext cx="8596668" cy="23023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the function is called, Python immediately returns an iterator without entering the function.</a:t>
            </a:r>
          </a:p>
          <a:p>
            <a:r>
              <a:rPr lang="en-US" dirty="0"/>
              <a:t>When next()is called on the iterator, it executes the body of the generator from the last stopping point up to the next yield statement.</a:t>
            </a:r>
          </a:p>
          <a:p>
            <a:r>
              <a:rPr lang="en-US" dirty="0"/>
              <a:t>If it finds a yield statement, it pauses on the next statement and returns the value of the yielded expression.</a:t>
            </a:r>
          </a:p>
          <a:p>
            <a:r>
              <a:rPr lang="en-US" dirty="0"/>
              <a:t>If it doesn't reach a yield statement, it stops at the end of the function and raises a </a:t>
            </a:r>
            <a:r>
              <a:rPr lang="en-US" dirty="0" err="1"/>
              <a:t>StopIteration</a:t>
            </a:r>
            <a:r>
              <a:rPr lang="en-US" dirty="0"/>
              <a:t> exception.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D9329-C830-B4EC-D6F2-6AAE6439ADD5}"/>
              </a:ext>
            </a:extLst>
          </p:cNvPr>
          <p:cNvSpPr txBox="1"/>
          <p:nvPr/>
        </p:nvSpPr>
        <p:spPr>
          <a:xfrm>
            <a:off x="1000541" y="1930400"/>
            <a:ext cx="8273461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evens():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num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while num &lt; 2: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num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num +=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gen = evens()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next(gen)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E622B1-7257-A269-F463-2020C3CAE2B1}"/>
              </a:ext>
            </a:extLst>
          </p:cNvPr>
          <p:cNvGrpSpPr/>
          <p:nvPr/>
        </p:nvGrpSpPr>
        <p:grpSpPr>
          <a:xfrm>
            <a:off x="6395616" y="3804009"/>
            <a:ext cx="2878386" cy="680936"/>
            <a:chOff x="797434" y="5567464"/>
            <a:chExt cx="2878386" cy="680936"/>
          </a:xfrm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EE6B1828-EB97-29C0-2D30-9A8E11F64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CD2E45-CF04-7E5E-044A-E5D171234AE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70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C6B5-6B7A-7271-29C1-7AB12716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over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ACA3-87B4-7280-952E-CF43D59C3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for loops on generators, since generators are just special types of iterators.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Looks a lot like: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2E4BD-A6ED-9CB7-2400-5A34F2724A9B}"/>
              </a:ext>
            </a:extLst>
          </p:cNvPr>
          <p:cNvSpPr txBox="1"/>
          <p:nvPr/>
        </p:nvSpPr>
        <p:spPr>
          <a:xfrm>
            <a:off x="1052791" y="2609130"/>
            <a:ext cx="8273461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evens(start, end):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num = start + (start %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while num &lt; end: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num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num +=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num in evens(12, 60):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print(num)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3A967-2E2F-17C3-9346-A0BBB1DBE20B}"/>
              </a:ext>
            </a:extLst>
          </p:cNvPr>
          <p:cNvSpPr txBox="1"/>
          <p:nvPr/>
        </p:nvSpPr>
        <p:spPr>
          <a:xfrm>
            <a:off x="1052791" y="5240780"/>
            <a:ext cx="827346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evens = [num for num in range(12, 60) if num % 2 ==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num in evens: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print(num)</a:t>
            </a:r>
          </a:p>
        </p:txBody>
      </p:sp>
    </p:spTree>
    <p:extLst>
      <p:ext uri="{BB962C8B-B14F-4D97-AF65-F5344CB8AC3E}">
        <p14:creationId xmlns:p14="http://schemas.microsoft.com/office/powerpoint/2010/main" val="36798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2671-222E-2751-E2D5-14520135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4FDB-5A3C-93AC-70BE-C7CC40BE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50521"/>
          </a:xfrm>
        </p:spPr>
        <p:txBody>
          <a:bodyPr>
            <a:normAutofit/>
          </a:bodyPr>
          <a:lstStyle/>
          <a:p>
            <a:r>
              <a:rPr lang="en-US" dirty="0"/>
              <a:t>To handle an exception (keep the program running), use a </a:t>
            </a:r>
            <a:r>
              <a:rPr lang="en-US" b="1" i="1" dirty="0"/>
              <a:t>try</a:t>
            </a:r>
            <a:r>
              <a:rPr lang="en-US" dirty="0"/>
              <a:t> statement.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The </a:t>
            </a:r>
            <a:r>
              <a:rPr lang="en-US" i="1" dirty="0"/>
              <a:t>&lt;try suite&gt; </a:t>
            </a:r>
            <a:r>
              <a:rPr lang="en-US" dirty="0"/>
              <a:t>is executed first. If, during the course of executing the </a:t>
            </a:r>
            <a:r>
              <a:rPr lang="en-US" i="1" dirty="0"/>
              <a:t>&lt;try suite&gt;,</a:t>
            </a:r>
            <a:r>
              <a:rPr lang="en-US" dirty="0"/>
              <a:t> an exception is raised that is not handled otherwise, and If the class of the exception inherits from &lt;exception class&gt;, then the </a:t>
            </a:r>
            <a:r>
              <a:rPr lang="en-US" i="1" dirty="0"/>
              <a:t>&lt;except suite&gt; </a:t>
            </a:r>
            <a:r>
              <a:rPr lang="en-US" dirty="0"/>
              <a:t>is executed, with </a:t>
            </a:r>
            <a:r>
              <a:rPr lang="en-US" i="1" dirty="0"/>
              <a:t>&lt;name&gt; </a:t>
            </a:r>
            <a:r>
              <a:rPr lang="en-US" dirty="0"/>
              <a:t>bound to the exception.</a:t>
            </a:r>
          </a:p>
          <a:p>
            <a:r>
              <a:rPr lang="en-US" dirty="0"/>
              <a:t>Note that when an exception is raised, the try suite ends immediately and none of the later code is executed.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FC1E-4044-7325-16A9-6030DE3EB7B7}"/>
              </a:ext>
            </a:extLst>
          </p:cNvPr>
          <p:cNvSpPr txBox="1"/>
          <p:nvPr/>
        </p:nvSpPr>
        <p:spPr>
          <a:xfrm>
            <a:off x="1000542" y="2612396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&lt;try suite&gt;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except &lt;exception class&gt; as &lt;name&gt;: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&lt;except suite&gt;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232022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2FE-F1D6-37D8-B7B8-89965155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generators?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2682-B1BE-37AD-95E4-C1B3BC43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927599"/>
          </a:xfrm>
        </p:spPr>
        <p:txBody>
          <a:bodyPr/>
          <a:lstStyle/>
          <a:p>
            <a:r>
              <a:rPr lang="en-US" dirty="0"/>
              <a:t>Generators are lazy: they only generate the next item when needed.</a:t>
            </a:r>
          </a:p>
          <a:p>
            <a:r>
              <a:rPr lang="en-US" dirty="0"/>
              <a:t>Why generate the whole sequence...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if you only want some elements?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A large list can cause your program to run out of memory!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C355D-8310-6317-0213-CE44C7D3FAD0}"/>
              </a:ext>
            </a:extLst>
          </p:cNvPr>
          <p:cNvSpPr txBox="1"/>
          <p:nvPr/>
        </p:nvSpPr>
        <p:spPr>
          <a:xfrm>
            <a:off x="1000541" y="2750531"/>
            <a:ext cx="8273461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find_matches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(filename, match):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matched = []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line in open(filename):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if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line.find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(match) &gt; -1: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matched.append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(line)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matched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matched_lines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find_matches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('frankenstein.txt', "!")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matched_lines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matched_lines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CBFF2-68A3-A1F0-A69D-9B852B5A2421}"/>
              </a:ext>
            </a:extLst>
          </p:cNvPr>
          <p:cNvSpPr txBox="1"/>
          <p:nvPr/>
        </p:nvSpPr>
        <p:spPr>
          <a:xfrm>
            <a:off x="1000540" y="4901414"/>
            <a:ext cx="8273461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find_matches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(filename, match):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line in open(filename):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if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line.find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(match) &gt; -1: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yield line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line_iter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find_matches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('frankenstein.txt', "!")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line_iter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next(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line_iter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444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44A2-990F-0AD8-2B8D-BF463C7D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792AC-0811-FC20-A0C5-95099DC29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0649F-F9E1-1A10-43DA-890DE2DA02A4}"/>
              </a:ext>
            </a:extLst>
          </p:cNvPr>
          <p:cNvSpPr txBox="1"/>
          <p:nvPr/>
        </p:nvSpPr>
        <p:spPr>
          <a:xfrm>
            <a:off x="1000541" y="1930400"/>
            <a:ext cx="8273461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countdown(n):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Generate a countdown of numbers from n down to 'blast off!'.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c = countdown(3)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'blast off!'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020829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44A2-990F-0AD8-2B8D-BF463C7D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Countdown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792AC-0811-FC20-A0C5-95099DC29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0649F-F9E1-1A10-43DA-890DE2DA02A4}"/>
              </a:ext>
            </a:extLst>
          </p:cNvPr>
          <p:cNvSpPr txBox="1"/>
          <p:nvPr/>
        </p:nvSpPr>
        <p:spPr>
          <a:xfrm>
            <a:off x="1000541" y="1930400"/>
            <a:ext cx="8273461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countdown(n):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Generate a countdown of numbers from n down to 'blast off!'.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c = countdown(3)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'blast off!'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while n &gt;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n -=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"blast off!"</a:t>
            </a:r>
          </a:p>
        </p:txBody>
      </p:sp>
    </p:spTree>
    <p:extLst>
      <p:ext uri="{BB962C8B-B14F-4D97-AF65-F5344CB8AC3E}">
        <p14:creationId xmlns:p14="http://schemas.microsoft.com/office/powerpoint/2010/main" val="1584097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973C-3A37-DB08-3A5C-C220F02A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Virahanka</a:t>
            </a:r>
            <a:r>
              <a:rPr lang="en-US" dirty="0"/>
              <a:t>-Fibonacci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5251E-CD39-2C40-3D17-10409205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transform this function...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into a generator function!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B69DC-8FF0-D4B0-0C00-ABDF0FCD20BC}"/>
              </a:ext>
            </a:extLst>
          </p:cNvPr>
          <p:cNvSpPr txBox="1"/>
          <p:nvPr/>
        </p:nvSpPr>
        <p:spPr>
          <a:xfrm>
            <a:off x="1000541" y="2339277"/>
            <a:ext cx="8273461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"""Compute the nth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Virahanka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-Fibonacci number, for n &gt;= 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  # First Fibonacci number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1  # Second Fibonacci number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k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while k &lt; 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=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k +=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65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AF88-81A3-B22F-3D2A-F6AA9A66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Virahanka</a:t>
            </a:r>
            <a:r>
              <a:rPr lang="en-US" dirty="0"/>
              <a:t>-Fibonacci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59C5-E2E4-4A14-CD36-C9168851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2A308-FB09-A5CB-1781-68EDBC134605}"/>
              </a:ext>
            </a:extLst>
          </p:cNvPr>
          <p:cNvSpPr txBox="1"/>
          <p:nvPr/>
        </p:nvSpPr>
        <p:spPr>
          <a:xfrm>
            <a:off x="1000541" y="1930400"/>
            <a:ext cx="8273461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generate_virfib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"""Generate the next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Virahanka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-Fibonacci number.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g =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generate_virfib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353272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AF88-81A3-B22F-3D2A-F6AA9A66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Virahanka</a:t>
            </a:r>
            <a:r>
              <a:rPr lang="en-US" dirty="0"/>
              <a:t>-Fibonacci generator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59C5-E2E4-4A14-CD36-C9168851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2A308-FB09-A5CB-1781-68EDBC134605}"/>
              </a:ext>
            </a:extLst>
          </p:cNvPr>
          <p:cNvSpPr txBox="1"/>
          <p:nvPr/>
        </p:nvSpPr>
        <p:spPr>
          <a:xfrm>
            <a:off x="1000541" y="1930400"/>
            <a:ext cx="8273461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generate_virfib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"""Generate the next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Virahanka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-Fibonacci number.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g =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generate_virfib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next(g)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  # First Fibonacci number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1  # Second Fibonacci number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while True: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=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49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642C-28A9-1EC1-A09A-FE258A40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6E28-A3D3-1872-AD0F-CE44E0C47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2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7F8D-18FE-892F-8788-5A036F11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from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51B4-8466-EF81-85C6-B52A69E83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7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74DD-8556-D125-0F9C-E5A1A286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from </a:t>
            </a:r>
            <a:r>
              <a:rPr lang="en-US" dirty="0" err="1"/>
              <a:t>iterables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2F37-FF16-B69B-BB93-B5D317E1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yield from </a:t>
            </a:r>
            <a:r>
              <a:rPr lang="en-US" dirty="0"/>
              <a:t>statement can be used to yield the values from an </a:t>
            </a:r>
            <a:r>
              <a:rPr lang="en-US" dirty="0" err="1"/>
              <a:t>iterable</a:t>
            </a:r>
            <a:r>
              <a:rPr lang="en-US" dirty="0"/>
              <a:t> one at a time.</a:t>
            </a:r>
          </a:p>
          <a:p>
            <a:r>
              <a:rPr lang="en-US" dirty="0"/>
              <a:t>Instead of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write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7AC79-2632-2772-0EB9-783890D85933}"/>
              </a:ext>
            </a:extLst>
          </p:cNvPr>
          <p:cNvSpPr txBox="1"/>
          <p:nvPr/>
        </p:nvSpPr>
        <p:spPr>
          <a:xfrm>
            <a:off x="1000541" y="3023910"/>
            <a:ext cx="827346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a_then_b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item in 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item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item in b: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item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a_then_b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(["Apples", "Aardvarks"], ["Bananas", "BEARS"]))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E11E4-F487-C46E-E9B2-B13004443D42}"/>
              </a:ext>
            </a:extLst>
          </p:cNvPr>
          <p:cNvSpPr txBox="1"/>
          <p:nvPr/>
        </p:nvSpPr>
        <p:spPr>
          <a:xfrm>
            <a:off x="1000541" y="5203072"/>
            <a:ext cx="827346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a_then_b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from 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from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a_then_b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(["Apples", "Aardvarks"], ["Bananas", "BEARS"]))</a:t>
            </a:r>
          </a:p>
        </p:txBody>
      </p:sp>
    </p:spTree>
    <p:extLst>
      <p:ext uri="{BB962C8B-B14F-4D97-AF65-F5344CB8AC3E}">
        <p14:creationId xmlns:p14="http://schemas.microsoft.com/office/powerpoint/2010/main" val="36108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8129-4EE3-9BEA-3407-62A3CF58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from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E6DF-8C2B-A612-5B14-5CA94663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yield from</a:t>
            </a:r>
            <a:r>
              <a:rPr lang="en-US" dirty="0"/>
              <a:t> can also yield the results of another generator function (which could be itself).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B001C-E5B9-0238-C9CF-BF3937B54CEE}"/>
              </a:ext>
            </a:extLst>
          </p:cNvPr>
          <p:cNvSpPr txBox="1"/>
          <p:nvPr/>
        </p:nvSpPr>
        <p:spPr>
          <a:xfrm>
            <a:off x="1000541" y="2627984"/>
            <a:ext cx="827346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countdown(k):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k &gt;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yield from countdown(k - 1)</a:t>
            </a:r>
          </a:p>
        </p:txBody>
      </p:sp>
    </p:spTree>
    <p:extLst>
      <p:ext uri="{BB962C8B-B14F-4D97-AF65-F5344CB8AC3E}">
        <p14:creationId xmlns:p14="http://schemas.microsoft.com/office/powerpoint/2010/main" val="11294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statement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36148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10/0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except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as 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print('handling a', type(e))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4252737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988B-B6A7-2399-E76F-C7BB864A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countdown()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21E0C556-CFF5-66D1-EF55-91488222340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7863" y="1454150"/>
            <a:ext cx="978535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EF4C7989-F436-3883-A73F-3664A153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1" y="1501775"/>
            <a:ext cx="27670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F02DE219-BFD2-0DDD-2E6F-DBBC1F4F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501775"/>
            <a:ext cx="37655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903BC7A1-A351-988C-3469-056AE4AAD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1501775"/>
            <a:ext cx="14255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7A156E43-9219-6060-833F-2E7D0922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1501775"/>
            <a:ext cx="18192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642ADBB2-9DA5-7986-DFF3-E55C0B0E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1" y="1958975"/>
            <a:ext cx="2767013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7D02DCC5-19F2-03BA-6F26-B158D337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958975"/>
            <a:ext cx="37655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3A454E90-543A-B414-A19F-D2A50D9F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1958975"/>
            <a:ext cx="14255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95EFEC13-4AF6-0637-5219-B3B9C3E7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1958975"/>
            <a:ext cx="18192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930C89F5-B084-68FF-A547-E8C51911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1" y="2328863"/>
            <a:ext cx="2767013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0" name="Rectangle 87">
            <a:extLst>
              <a:ext uri="{FF2B5EF4-FFF2-40B4-BE49-F238E27FC236}">
                <a16:creationId xmlns:a16="http://schemas.microsoft.com/office/drawing/2014/main" id="{C9D74D1C-BE46-C191-9ABA-A3542CB54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2328863"/>
            <a:ext cx="3765550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2D68BE56-FCE9-A2A8-007C-372E1947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2328863"/>
            <a:ext cx="1425575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2" name="Rectangle 89">
            <a:extLst>
              <a:ext uri="{FF2B5EF4-FFF2-40B4-BE49-F238E27FC236}">
                <a16:creationId xmlns:a16="http://schemas.microsoft.com/office/drawing/2014/main" id="{47A31C58-B874-440D-A9B4-7379E9F09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2328863"/>
            <a:ext cx="1819275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5CDA40C9-800A-243B-923B-1A1E5221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1" y="2878138"/>
            <a:ext cx="2767013" cy="10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4" name="Rectangle 91">
            <a:extLst>
              <a:ext uri="{FF2B5EF4-FFF2-40B4-BE49-F238E27FC236}">
                <a16:creationId xmlns:a16="http://schemas.microsoft.com/office/drawing/2014/main" id="{F810BD97-CA70-939A-58CE-C47267FD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2878138"/>
            <a:ext cx="3765550" cy="1006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5" name="Rectangle 92">
            <a:extLst>
              <a:ext uri="{FF2B5EF4-FFF2-40B4-BE49-F238E27FC236}">
                <a16:creationId xmlns:a16="http://schemas.microsoft.com/office/drawing/2014/main" id="{9C45D9E8-07AF-BF13-200E-62A9A5C3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2878138"/>
            <a:ext cx="1425575" cy="1006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E737DD4C-8706-68CC-1546-F743C56B8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2878138"/>
            <a:ext cx="1819275" cy="1006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CEEFDD43-BBB2-EF8D-52B9-F998D27C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1" y="3883025"/>
            <a:ext cx="2767013" cy="1006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8" name="Rectangle 95">
            <a:extLst>
              <a:ext uri="{FF2B5EF4-FFF2-40B4-BE49-F238E27FC236}">
                <a16:creationId xmlns:a16="http://schemas.microsoft.com/office/drawing/2014/main" id="{3B7AF819-1856-DD80-9976-2E4EEBD6E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884613"/>
            <a:ext cx="3765550" cy="10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B40119CE-DBCA-69A0-1357-DA93C4EE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3884613"/>
            <a:ext cx="1425575" cy="10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0" name="Rectangle 97">
            <a:extLst>
              <a:ext uri="{FF2B5EF4-FFF2-40B4-BE49-F238E27FC236}">
                <a16:creationId xmlns:a16="http://schemas.microsoft.com/office/drawing/2014/main" id="{F9499584-F0AF-D774-D6D2-11961B10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3884613"/>
            <a:ext cx="1819275" cy="10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4E25AA5C-BFC8-BB1C-494C-A7E1000F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1" y="4889500"/>
            <a:ext cx="2767013" cy="1463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FD8E7F3E-2BD3-65FB-15F3-F4EDC8950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889500"/>
            <a:ext cx="3765550" cy="1463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C5550F2D-9EFC-95AE-DE7D-2200EC9A8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4889500"/>
            <a:ext cx="1425575" cy="1463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0BC484BC-78F7-8CEA-A35D-3F8E4538D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4889500"/>
            <a:ext cx="1819275" cy="1463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5" name="Line 102">
            <a:extLst>
              <a:ext uri="{FF2B5EF4-FFF2-40B4-BE49-F238E27FC236}">
                <a16:creationId xmlns:a16="http://schemas.microsoft.com/office/drawing/2014/main" id="{A45244AA-1AAA-6189-1796-2FF9FB8CE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1" y="1958975"/>
            <a:ext cx="97774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DE277790-8E3F-BFBA-6E27-2E7D36BA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543050"/>
            <a:ext cx="80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Calls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D489D18C-CB86-6AA0-33CB-471F7292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1543050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Executed Code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E331F951-6776-8711-0220-1C49F43D1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1543050"/>
            <a:ext cx="132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Bindings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60A2DC73-9CF6-3262-E7C0-F5346B0D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1543050"/>
            <a:ext cx="99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Yields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88DA3301-5B06-4F31-A9C6-C7165572B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2011363"/>
            <a:ext cx="2400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&gt;&gt;&gt; c = countdown(3)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EB987F1B-7872-3FEB-B0F0-E48DE0C6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2011363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def countdown(k)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141B0A42-D900-4861-2302-41715B2E3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1" y="2011363"/>
            <a:ext cx="687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k = 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1CFE7383-F73B-661B-5DCC-69EBC29E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2382838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&gt;&gt;&gt; next(c)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71DABFA6-9B8A-6057-EAC8-E1A686C8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2382838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k &gt; 0: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EF248C3D-F9AA-2FE8-96C2-24AD12FB6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611438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2C13D977-64F2-F18C-8E7D-37CFD139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3" y="26114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BC8BDC44-E9DA-3BE2-5121-2625FF0C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2932113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&gt;&gt;&gt; next(c)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0991DD15-A3E9-2D52-13F4-2DD29DC8E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932113"/>
            <a:ext cx="2628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from countdown(k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4EFA2A45-C90A-3374-7E77-9C2C5E0E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932113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AEDDFAF4-0891-78EB-A54C-D3EADEBD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932113"/>
            <a:ext cx="34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" name="Freeform 118">
            <a:extLst>
              <a:ext uri="{FF2B5EF4-FFF2-40B4-BE49-F238E27FC236}">
                <a16:creationId xmlns:a16="http://schemas.microsoft.com/office/drawing/2014/main" id="{56066561-4397-2323-B848-44D99A13D468}"/>
              </a:ext>
            </a:extLst>
          </p:cNvPr>
          <p:cNvSpPr>
            <a:spLocks/>
          </p:cNvSpPr>
          <p:nvPr/>
        </p:nvSpPr>
        <p:spPr bwMode="auto">
          <a:xfrm>
            <a:off x="3538538" y="3132138"/>
            <a:ext cx="3314700" cy="20638"/>
          </a:xfrm>
          <a:custGeom>
            <a:avLst/>
            <a:gdLst>
              <a:gd name="T0" fmla="*/ 0 w 2088"/>
              <a:gd name="T1" fmla="*/ 0 h 13"/>
              <a:gd name="T2" fmla="*/ 522 w 2088"/>
              <a:gd name="T3" fmla="*/ 0 h 13"/>
              <a:gd name="T4" fmla="*/ 1044 w 2088"/>
              <a:gd name="T5" fmla="*/ 0 h 13"/>
              <a:gd name="T6" fmla="*/ 1566 w 2088"/>
              <a:gd name="T7" fmla="*/ 0 h 13"/>
              <a:gd name="T8" fmla="*/ 2088 w 2088"/>
              <a:gd name="T9" fmla="*/ 0 h 13"/>
              <a:gd name="T10" fmla="*/ 2088 w 2088"/>
              <a:gd name="T11" fmla="*/ 13 h 13"/>
              <a:gd name="T12" fmla="*/ 1566 w 2088"/>
              <a:gd name="T13" fmla="*/ 13 h 13"/>
              <a:gd name="T14" fmla="*/ 1044 w 2088"/>
              <a:gd name="T15" fmla="*/ 13 h 13"/>
              <a:gd name="T16" fmla="*/ 522 w 2088"/>
              <a:gd name="T17" fmla="*/ 13 h 13"/>
              <a:gd name="T18" fmla="*/ 0 w 2088"/>
              <a:gd name="T19" fmla="*/ 13 h 13"/>
              <a:gd name="T20" fmla="*/ 0 w 2088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8" h="13">
                <a:moveTo>
                  <a:pt x="0" y="0"/>
                </a:moveTo>
                <a:lnTo>
                  <a:pt x="522" y="0"/>
                </a:lnTo>
                <a:lnTo>
                  <a:pt x="1044" y="0"/>
                </a:lnTo>
                <a:lnTo>
                  <a:pt x="1566" y="0"/>
                </a:lnTo>
                <a:lnTo>
                  <a:pt x="2088" y="0"/>
                </a:lnTo>
                <a:lnTo>
                  <a:pt x="2088" y="13"/>
                </a:lnTo>
                <a:lnTo>
                  <a:pt x="1566" y="13"/>
                </a:lnTo>
                <a:lnTo>
                  <a:pt x="1044" y="13"/>
                </a:lnTo>
                <a:lnTo>
                  <a:pt x="522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2E9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DEF54EA0-E16E-CD42-E733-EF67F978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160713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Def countdown(k):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7B8EA6CD-BA2E-D1AD-9810-9319DAA9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3389313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k &gt; 0: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Rectangle 121">
            <a:extLst>
              <a:ext uri="{FF2B5EF4-FFF2-40B4-BE49-F238E27FC236}">
                <a16:creationId xmlns:a16="http://schemas.microsoft.com/office/drawing/2014/main" id="{46F02C69-C657-5F4F-40F5-A238BC1A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617913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4E4F523E-7663-9DB4-3FFF-DC3E04F9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1" y="3160713"/>
            <a:ext cx="687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k = 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19C2766D-C6A9-E6FB-01A3-C362B4084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3" y="3617913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" name="Rectangle 124">
            <a:extLst>
              <a:ext uri="{FF2B5EF4-FFF2-40B4-BE49-F238E27FC236}">
                <a16:creationId xmlns:a16="http://schemas.microsoft.com/office/drawing/2014/main" id="{B83A5E3C-2C93-0AB5-EC83-68F8E838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39370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&gt;&gt;&gt; next(c)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125">
            <a:extLst>
              <a:ext uri="{FF2B5EF4-FFF2-40B4-BE49-F238E27FC236}">
                <a16:creationId xmlns:a16="http://schemas.microsoft.com/office/drawing/2014/main" id="{CC2BAD95-5CC9-283F-0FCC-AF8DA0A6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937000"/>
            <a:ext cx="262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from countdown(k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Rectangle 126">
            <a:extLst>
              <a:ext uri="{FF2B5EF4-FFF2-40B4-BE49-F238E27FC236}">
                <a16:creationId xmlns:a16="http://schemas.microsoft.com/office/drawing/2014/main" id="{60302A32-BD2B-BC47-4530-BA404B76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39370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Rectangle 127">
            <a:extLst>
              <a:ext uri="{FF2B5EF4-FFF2-40B4-BE49-F238E27FC236}">
                <a16:creationId xmlns:a16="http://schemas.microsoft.com/office/drawing/2014/main" id="{9FFCD9E7-05E3-DC9D-3CB2-22D6DB29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3937000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" name="Freeform 128">
            <a:extLst>
              <a:ext uri="{FF2B5EF4-FFF2-40B4-BE49-F238E27FC236}">
                <a16:creationId xmlns:a16="http://schemas.microsoft.com/office/drawing/2014/main" id="{3FA6645F-66E1-DB14-ACE8-FAC8FD0A075E}"/>
              </a:ext>
            </a:extLst>
          </p:cNvPr>
          <p:cNvSpPr>
            <a:spLocks/>
          </p:cNvSpPr>
          <p:nvPr/>
        </p:nvSpPr>
        <p:spPr bwMode="auto">
          <a:xfrm>
            <a:off x="3538538" y="4138613"/>
            <a:ext cx="3314700" cy="19050"/>
          </a:xfrm>
          <a:custGeom>
            <a:avLst/>
            <a:gdLst>
              <a:gd name="T0" fmla="*/ 0 w 2088"/>
              <a:gd name="T1" fmla="*/ 0 h 12"/>
              <a:gd name="T2" fmla="*/ 522 w 2088"/>
              <a:gd name="T3" fmla="*/ 0 h 12"/>
              <a:gd name="T4" fmla="*/ 1044 w 2088"/>
              <a:gd name="T5" fmla="*/ 0 h 12"/>
              <a:gd name="T6" fmla="*/ 1566 w 2088"/>
              <a:gd name="T7" fmla="*/ 0 h 12"/>
              <a:gd name="T8" fmla="*/ 2088 w 2088"/>
              <a:gd name="T9" fmla="*/ 0 h 12"/>
              <a:gd name="T10" fmla="*/ 2088 w 2088"/>
              <a:gd name="T11" fmla="*/ 12 h 12"/>
              <a:gd name="T12" fmla="*/ 1566 w 2088"/>
              <a:gd name="T13" fmla="*/ 12 h 12"/>
              <a:gd name="T14" fmla="*/ 1044 w 2088"/>
              <a:gd name="T15" fmla="*/ 12 h 12"/>
              <a:gd name="T16" fmla="*/ 522 w 2088"/>
              <a:gd name="T17" fmla="*/ 12 h 12"/>
              <a:gd name="T18" fmla="*/ 0 w 2088"/>
              <a:gd name="T19" fmla="*/ 12 h 12"/>
              <a:gd name="T20" fmla="*/ 0 w 2088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8" h="12">
                <a:moveTo>
                  <a:pt x="0" y="0"/>
                </a:moveTo>
                <a:lnTo>
                  <a:pt x="522" y="0"/>
                </a:lnTo>
                <a:lnTo>
                  <a:pt x="1044" y="0"/>
                </a:lnTo>
                <a:lnTo>
                  <a:pt x="1566" y="0"/>
                </a:lnTo>
                <a:lnTo>
                  <a:pt x="2088" y="0"/>
                </a:lnTo>
                <a:lnTo>
                  <a:pt x="2088" y="12"/>
                </a:lnTo>
                <a:lnTo>
                  <a:pt x="1566" y="12"/>
                </a:lnTo>
                <a:lnTo>
                  <a:pt x="1044" y="12"/>
                </a:lnTo>
                <a:lnTo>
                  <a:pt x="522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2" name="Rectangle 129">
            <a:extLst>
              <a:ext uri="{FF2B5EF4-FFF2-40B4-BE49-F238E27FC236}">
                <a16:creationId xmlns:a16="http://schemas.microsoft.com/office/drawing/2014/main" id="{767E8C27-3B37-537B-1837-1B253902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4165600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Def countdown(k):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" name="Rectangle 130">
            <a:extLst>
              <a:ext uri="{FF2B5EF4-FFF2-40B4-BE49-F238E27FC236}">
                <a16:creationId xmlns:a16="http://schemas.microsoft.com/office/drawing/2014/main" id="{C61AAE89-B8BB-8570-7474-7602B48F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43942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k &gt; 0: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4" name="Rectangle 131">
            <a:extLst>
              <a:ext uri="{FF2B5EF4-FFF2-40B4-BE49-F238E27FC236}">
                <a16:creationId xmlns:a16="http://schemas.microsoft.com/office/drawing/2014/main" id="{75458415-23CE-3B2B-A68F-6B7B3878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62280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5" name="Rectangle 132">
            <a:extLst>
              <a:ext uri="{FF2B5EF4-FFF2-40B4-BE49-F238E27FC236}">
                <a16:creationId xmlns:a16="http://schemas.microsoft.com/office/drawing/2014/main" id="{4E0AFCF0-967C-67CD-96ED-D66D6E65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1" y="4165600"/>
            <a:ext cx="687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k = 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" name="Rectangle 133">
            <a:extLst>
              <a:ext uri="{FF2B5EF4-FFF2-40B4-BE49-F238E27FC236}">
                <a16:creationId xmlns:a16="http://schemas.microsoft.com/office/drawing/2014/main" id="{746E5EEF-1160-7C1F-ED97-AA6237FD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3" y="46228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" name="Rectangle 134">
            <a:extLst>
              <a:ext uri="{FF2B5EF4-FFF2-40B4-BE49-F238E27FC236}">
                <a16:creationId xmlns:a16="http://schemas.microsoft.com/office/drawing/2014/main" id="{07A480E3-84D3-3593-F4C9-70901A613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4943475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&gt;&gt;&gt; next(c)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" name="Rectangle 135">
            <a:extLst>
              <a:ext uri="{FF2B5EF4-FFF2-40B4-BE49-F238E27FC236}">
                <a16:creationId xmlns:a16="http://schemas.microsoft.com/office/drawing/2014/main" id="{0D699F44-6D37-4CEA-B60C-97433B20D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943475"/>
            <a:ext cx="262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from countdown(k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9" name="Rectangle 136">
            <a:extLst>
              <a:ext uri="{FF2B5EF4-FFF2-40B4-BE49-F238E27FC236}">
                <a16:creationId xmlns:a16="http://schemas.microsoft.com/office/drawing/2014/main" id="{F2EE925B-4E1B-9597-F49A-D34D638E2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494347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0" name="Rectangle 137">
            <a:extLst>
              <a:ext uri="{FF2B5EF4-FFF2-40B4-BE49-F238E27FC236}">
                <a16:creationId xmlns:a16="http://schemas.microsoft.com/office/drawing/2014/main" id="{C794EE21-0230-CEF9-3B19-4B23F5979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943475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Freeform 138">
            <a:extLst>
              <a:ext uri="{FF2B5EF4-FFF2-40B4-BE49-F238E27FC236}">
                <a16:creationId xmlns:a16="http://schemas.microsoft.com/office/drawing/2014/main" id="{C19469BB-DBC9-64F3-8B86-528B2CBA53A0}"/>
              </a:ext>
            </a:extLst>
          </p:cNvPr>
          <p:cNvSpPr>
            <a:spLocks/>
          </p:cNvSpPr>
          <p:nvPr/>
        </p:nvSpPr>
        <p:spPr bwMode="auto">
          <a:xfrm>
            <a:off x="3538538" y="5143500"/>
            <a:ext cx="3314700" cy="20638"/>
          </a:xfrm>
          <a:custGeom>
            <a:avLst/>
            <a:gdLst>
              <a:gd name="T0" fmla="*/ 0 w 2088"/>
              <a:gd name="T1" fmla="*/ 0 h 13"/>
              <a:gd name="T2" fmla="*/ 522 w 2088"/>
              <a:gd name="T3" fmla="*/ 0 h 13"/>
              <a:gd name="T4" fmla="*/ 1044 w 2088"/>
              <a:gd name="T5" fmla="*/ 0 h 13"/>
              <a:gd name="T6" fmla="*/ 1566 w 2088"/>
              <a:gd name="T7" fmla="*/ 0 h 13"/>
              <a:gd name="T8" fmla="*/ 2088 w 2088"/>
              <a:gd name="T9" fmla="*/ 0 h 13"/>
              <a:gd name="T10" fmla="*/ 2088 w 2088"/>
              <a:gd name="T11" fmla="*/ 13 h 13"/>
              <a:gd name="T12" fmla="*/ 1566 w 2088"/>
              <a:gd name="T13" fmla="*/ 13 h 13"/>
              <a:gd name="T14" fmla="*/ 1044 w 2088"/>
              <a:gd name="T15" fmla="*/ 13 h 13"/>
              <a:gd name="T16" fmla="*/ 522 w 2088"/>
              <a:gd name="T17" fmla="*/ 13 h 13"/>
              <a:gd name="T18" fmla="*/ 0 w 2088"/>
              <a:gd name="T19" fmla="*/ 13 h 13"/>
              <a:gd name="T20" fmla="*/ 0 w 2088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8" h="13">
                <a:moveTo>
                  <a:pt x="0" y="0"/>
                </a:moveTo>
                <a:lnTo>
                  <a:pt x="522" y="0"/>
                </a:lnTo>
                <a:lnTo>
                  <a:pt x="1044" y="0"/>
                </a:lnTo>
                <a:lnTo>
                  <a:pt x="1566" y="0"/>
                </a:lnTo>
                <a:lnTo>
                  <a:pt x="2088" y="0"/>
                </a:lnTo>
                <a:lnTo>
                  <a:pt x="2088" y="13"/>
                </a:lnTo>
                <a:lnTo>
                  <a:pt x="1566" y="13"/>
                </a:lnTo>
                <a:lnTo>
                  <a:pt x="1044" y="13"/>
                </a:lnTo>
                <a:lnTo>
                  <a:pt x="522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2" name="Rectangle 139">
            <a:extLst>
              <a:ext uri="{FF2B5EF4-FFF2-40B4-BE49-F238E27FC236}">
                <a16:creationId xmlns:a16="http://schemas.microsoft.com/office/drawing/2014/main" id="{98D71EF1-D7A8-E034-B9A6-B20EBE31B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5172075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Def countdown(k):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Rectangle 140">
            <a:extLst>
              <a:ext uri="{FF2B5EF4-FFF2-40B4-BE49-F238E27FC236}">
                <a16:creationId xmlns:a16="http://schemas.microsoft.com/office/drawing/2014/main" id="{F914CA6C-13D1-8881-FCC8-CACC7F2A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5400675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k &gt; 0: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4" name="Rectangle 141">
            <a:extLst>
              <a:ext uri="{FF2B5EF4-FFF2-40B4-BE49-F238E27FC236}">
                <a16:creationId xmlns:a16="http://schemas.microsoft.com/office/drawing/2014/main" id="{F49B58FF-F616-3C11-0F18-91A59218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629275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" name="Rectangle 142">
            <a:extLst>
              <a:ext uri="{FF2B5EF4-FFF2-40B4-BE49-F238E27FC236}">
                <a16:creationId xmlns:a16="http://schemas.microsoft.com/office/drawing/2014/main" id="{8016798D-318A-3815-5C5C-7C91757F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857875"/>
            <a:ext cx="262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yield from countdown(k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" name="Rectangle 143">
            <a:extLst>
              <a:ext uri="{FF2B5EF4-FFF2-40B4-BE49-F238E27FC236}">
                <a16:creationId xmlns:a16="http://schemas.microsoft.com/office/drawing/2014/main" id="{03853C77-2120-9A03-F15C-D85C706C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585787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Rectangle 144">
            <a:extLst>
              <a:ext uri="{FF2B5EF4-FFF2-40B4-BE49-F238E27FC236}">
                <a16:creationId xmlns:a16="http://schemas.microsoft.com/office/drawing/2014/main" id="{FC91F8F7-ACC6-425B-6FE2-51248138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857875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Freeform 145">
            <a:extLst>
              <a:ext uri="{FF2B5EF4-FFF2-40B4-BE49-F238E27FC236}">
                <a16:creationId xmlns:a16="http://schemas.microsoft.com/office/drawing/2014/main" id="{8831A059-DB3E-C2B3-1142-15D39A891E4E}"/>
              </a:ext>
            </a:extLst>
          </p:cNvPr>
          <p:cNvSpPr>
            <a:spLocks/>
          </p:cNvSpPr>
          <p:nvPr/>
        </p:nvSpPr>
        <p:spPr bwMode="auto">
          <a:xfrm>
            <a:off x="3538538" y="6059488"/>
            <a:ext cx="3314700" cy="19050"/>
          </a:xfrm>
          <a:custGeom>
            <a:avLst/>
            <a:gdLst>
              <a:gd name="T0" fmla="*/ 0 w 2088"/>
              <a:gd name="T1" fmla="*/ 0 h 12"/>
              <a:gd name="T2" fmla="*/ 522 w 2088"/>
              <a:gd name="T3" fmla="*/ 0 h 12"/>
              <a:gd name="T4" fmla="*/ 1044 w 2088"/>
              <a:gd name="T5" fmla="*/ 0 h 12"/>
              <a:gd name="T6" fmla="*/ 1566 w 2088"/>
              <a:gd name="T7" fmla="*/ 0 h 12"/>
              <a:gd name="T8" fmla="*/ 2088 w 2088"/>
              <a:gd name="T9" fmla="*/ 0 h 12"/>
              <a:gd name="T10" fmla="*/ 2088 w 2088"/>
              <a:gd name="T11" fmla="*/ 12 h 12"/>
              <a:gd name="T12" fmla="*/ 1566 w 2088"/>
              <a:gd name="T13" fmla="*/ 12 h 12"/>
              <a:gd name="T14" fmla="*/ 1044 w 2088"/>
              <a:gd name="T15" fmla="*/ 12 h 12"/>
              <a:gd name="T16" fmla="*/ 522 w 2088"/>
              <a:gd name="T17" fmla="*/ 12 h 12"/>
              <a:gd name="T18" fmla="*/ 0 w 2088"/>
              <a:gd name="T19" fmla="*/ 12 h 12"/>
              <a:gd name="T20" fmla="*/ 0 w 2088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8" h="12">
                <a:moveTo>
                  <a:pt x="0" y="0"/>
                </a:moveTo>
                <a:lnTo>
                  <a:pt x="522" y="0"/>
                </a:lnTo>
                <a:lnTo>
                  <a:pt x="1044" y="0"/>
                </a:lnTo>
                <a:lnTo>
                  <a:pt x="1566" y="0"/>
                </a:lnTo>
                <a:lnTo>
                  <a:pt x="2088" y="0"/>
                </a:lnTo>
                <a:lnTo>
                  <a:pt x="2088" y="12"/>
                </a:lnTo>
                <a:lnTo>
                  <a:pt x="1566" y="12"/>
                </a:lnTo>
                <a:lnTo>
                  <a:pt x="1044" y="12"/>
                </a:lnTo>
                <a:lnTo>
                  <a:pt x="522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9" name="Rectangle 146">
            <a:extLst>
              <a:ext uri="{FF2B5EF4-FFF2-40B4-BE49-F238E27FC236}">
                <a16:creationId xmlns:a16="http://schemas.microsoft.com/office/drawing/2014/main" id="{CA40F418-A426-A53D-8FEE-918C35D17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1" y="5172075"/>
            <a:ext cx="687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k = 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0" name="Rectangle 147">
            <a:extLst>
              <a:ext uri="{FF2B5EF4-FFF2-40B4-BE49-F238E27FC236}">
                <a16:creationId xmlns:a16="http://schemas.microsoft.com/office/drawing/2014/main" id="{D118C81E-5481-BA67-3967-8C5727DC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76" y="6086475"/>
            <a:ext cx="1601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StopIteration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 animBg="1"/>
      <p:bldP spid="142" grpId="0"/>
      <p:bldP spid="143" grpId="0"/>
      <p:bldP spid="144" grpId="0"/>
      <p:bldP spid="145" grpId="0"/>
      <p:bldP spid="146" grpId="0"/>
      <p:bldP spid="147" grpId="0"/>
      <p:bldP spid="148" grpId="0" animBg="1"/>
      <p:bldP spid="149" grpId="0"/>
      <p:bldP spid="1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1A6A-5CF3-0B7C-B3AC-50E956E8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69E9F-B53D-4003-FF0B-3685EA1D3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7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1F0DF9-F3E8-71A0-E830-A216FFE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functions with returns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B771E-946E-EAD8-9F01-0FFB89DAF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54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2CAB-B376-3B6B-5583-18187079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function with a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B1B68-BDA1-947F-CF9F-65298AA2A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generator function executes a return statement, it exits and cannot yield more values.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9CA0C-2E2E-DE35-CD61-DAB2B9D65AD2}"/>
              </a:ext>
            </a:extLst>
          </p:cNvPr>
          <p:cNvSpPr txBox="1"/>
          <p:nvPr/>
        </p:nvSpPr>
        <p:spPr>
          <a:xfrm>
            <a:off x="1000541" y="2627985"/>
            <a:ext cx="8273461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f(x):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x + 1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x 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326D4-304B-853E-F500-66FF22B646F0}"/>
              </a:ext>
            </a:extLst>
          </p:cNvPr>
          <p:cNvSpPr txBox="1"/>
          <p:nvPr/>
        </p:nvSpPr>
        <p:spPr>
          <a:xfrm>
            <a:off x="1000540" y="4241540"/>
            <a:ext cx="82734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list(f(2))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B873F-00A1-DEDB-7970-B91E39648AB8}"/>
              </a:ext>
            </a:extLst>
          </p:cNvPr>
          <p:cNvSpPr txBox="1"/>
          <p:nvPr/>
        </p:nvSpPr>
        <p:spPr>
          <a:xfrm>
            <a:off x="2843884" y="4234530"/>
            <a:ext cx="39434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[2, 3]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8AC4-1CAD-3B00-75D5-57B82B89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functions with 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D145-DC21-F9E0-648B-6BB277279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allows you to specify a value to be returned, but this value is not yielded.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It is possible to access that return value, with this one weird trick. But you won't ever need this in CS 111!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8D572-6E42-6514-F50A-476D9B2A31EE}"/>
              </a:ext>
            </a:extLst>
          </p:cNvPr>
          <p:cNvSpPr txBox="1"/>
          <p:nvPr/>
        </p:nvSpPr>
        <p:spPr>
          <a:xfrm>
            <a:off x="1000541" y="2627985"/>
            <a:ext cx="8273461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g(x):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x + 1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x + 2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x 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E8D74-3180-82C0-A8B3-FDB8CB3D16FC}"/>
              </a:ext>
            </a:extLst>
          </p:cNvPr>
          <p:cNvSpPr txBox="1"/>
          <p:nvPr/>
        </p:nvSpPr>
        <p:spPr>
          <a:xfrm>
            <a:off x="1000540" y="4241540"/>
            <a:ext cx="82734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list(g(2))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6D7C3-DDB1-05A8-E503-70EC674016CC}"/>
              </a:ext>
            </a:extLst>
          </p:cNvPr>
          <p:cNvSpPr txBox="1"/>
          <p:nvPr/>
        </p:nvSpPr>
        <p:spPr>
          <a:xfrm>
            <a:off x="2843884" y="4234530"/>
            <a:ext cx="39434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[2, 3]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070D0-6924-2D58-6776-A30CC9A7B625}"/>
              </a:ext>
            </a:extLst>
          </p:cNvPr>
          <p:cNvSpPr txBox="1"/>
          <p:nvPr/>
        </p:nvSpPr>
        <p:spPr>
          <a:xfrm>
            <a:off x="1000540" y="5309709"/>
            <a:ext cx="827346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h(x):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 = yield from g(x)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yield 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278F9-67BF-32B6-7097-E464F9140033}"/>
              </a:ext>
            </a:extLst>
          </p:cNvPr>
          <p:cNvSpPr txBox="1"/>
          <p:nvPr/>
        </p:nvSpPr>
        <p:spPr>
          <a:xfrm>
            <a:off x="1000540" y="6363363"/>
            <a:ext cx="82734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list(h(2))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BFFD2-4597-A29A-19AB-4803F67162CC}"/>
              </a:ext>
            </a:extLst>
          </p:cNvPr>
          <p:cNvSpPr txBox="1"/>
          <p:nvPr/>
        </p:nvSpPr>
        <p:spPr>
          <a:xfrm>
            <a:off x="2843884" y="6356353"/>
            <a:ext cx="39434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[2, 3, 4]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3CB0-C65C-7AAC-A85D-EA3253C5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762E-7CDD-8503-600F-7594BFC0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inside a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52150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(dividend, divisor):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try: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quotient =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except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print("Function was called with 0 as divisor")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quotient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quotient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-1)</a:t>
            </a:r>
          </a:p>
        </p:txBody>
      </p:sp>
    </p:spTree>
    <p:extLst>
      <p:ext uri="{BB962C8B-B14F-4D97-AF65-F5344CB8AC3E}">
        <p14:creationId xmlns:p14="http://schemas.microsoft.com/office/powerpoint/2010/main" val="171855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Python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273175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invert(x):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inverse = 1/x # Raises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if x is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print('Never printed if x is 0')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inverse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invert_safe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try: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invert(x)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except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as 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print('Handled', 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2611F-D76F-D153-366E-DB29CBD4C613}"/>
              </a:ext>
            </a:extLst>
          </p:cNvPr>
          <p:cNvSpPr txBox="1"/>
          <p:nvPr/>
        </p:nvSpPr>
        <p:spPr>
          <a:xfrm>
            <a:off x="1000542" y="448945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invert_safe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(1/0)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0C58-735F-4183-E50C-B24BAF0656E1}"/>
              </a:ext>
            </a:extLst>
          </p:cNvPr>
          <p:cNvSpPr txBox="1"/>
          <p:nvPr/>
        </p:nvSpPr>
        <p:spPr>
          <a:xfrm>
            <a:off x="1000542" y="4935736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invert_safe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except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as 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print('Handled!')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70A33-4EE6-9BCD-53DF-F2170CA343D9}"/>
              </a:ext>
            </a:extLst>
          </p:cNvPr>
          <p:cNvSpPr txBox="1"/>
          <p:nvPr/>
        </p:nvSpPr>
        <p:spPr>
          <a:xfrm>
            <a:off x="1000542" y="621301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inverrrrt_safe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(1/0)</a:t>
            </a:r>
          </a:p>
        </p:txBody>
      </p:sp>
    </p:spTree>
    <p:extLst>
      <p:ext uri="{BB962C8B-B14F-4D97-AF65-F5344CB8AC3E}">
        <p14:creationId xmlns:p14="http://schemas.microsoft.com/office/powerpoint/2010/main" val="2124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3E2D-01A5-ADB6-3839-D574841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4677-397A-9706-C0D8-E6C72E45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0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5787-DC1C-CE97-26CF-EB5F75DF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exceptions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7F0E2-E294-7DFC-B386-9E9E97079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200"/>
      </p:ext>
    </p:extLst>
  </p:cSld>
  <p:clrMapOvr>
    <a:masterClrMapping/>
  </p:clrMapOvr>
</p:sld>
</file>

<file path=ppt/theme/theme1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BEDF641-2F32-4D7C-9695-E5F8E71B145A}" vid="{F20241CA-4DDE-438A-8FCF-1E19560B6D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261</TotalTime>
  <Words>3599</Words>
  <Application>Microsoft Office PowerPoint</Application>
  <PresentationFormat>Widescreen</PresentationFormat>
  <Paragraphs>563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Aptos</vt:lpstr>
      <vt:lpstr>Arial</vt:lpstr>
      <vt:lpstr>Courier New</vt:lpstr>
      <vt:lpstr>Trebuchet MS</vt:lpstr>
      <vt:lpstr>Wingdings</vt:lpstr>
      <vt:lpstr>Wingdings 3</vt:lpstr>
      <vt:lpstr>2_Facet</vt:lpstr>
      <vt:lpstr>Facet</vt:lpstr>
      <vt:lpstr>PowerPoint Presentation</vt:lpstr>
      <vt:lpstr>What are your holy places?</vt:lpstr>
      <vt:lpstr>The try Statement</vt:lpstr>
      <vt:lpstr>The try statement</vt:lpstr>
      <vt:lpstr>Try statement example</vt:lpstr>
      <vt:lpstr>Try inside a function</vt:lpstr>
      <vt:lpstr>What would Python do?</vt:lpstr>
      <vt:lpstr>PowerPoint Presentation</vt:lpstr>
      <vt:lpstr>Raising exceptions</vt:lpstr>
      <vt:lpstr>Assert statements</vt:lpstr>
      <vt:lpstr>Raise Statements</vt:lpstr>
      <vt:lpstr>Pytest Note: Testing for exceptions</vt:lpstr>
      <vt:lpstr>When we should not use exceptions</vt:lpstr>
      <vt:lpstr>When we should use exceptions</vt:lpstr>
      <vt:lpstr>Advantages of using exceptions</vt:lpstr>
      <vt:lpstr>Code with and without excpetions</vt:lpstr>
      <vt:lpstr>Input validation</vt:lpstr>
      <vt:lpstr>PowerPoint Presentation</vt:lpstr>
      <vt:lpstr>Iterators &amp; Generators</vt:lpstr>
      <vt:lpstr>Iterators</vt:lpstr>
      <vt:lpstr>Iterators and Iterable objects</vt:lpstr>
      <vt:lpstr>Iterators</vt:lpstr>
      <vt:lpstr>A useful detail</vt:lpstr>
      <vt:lpstr>For loop with iterator</vt:lpstr>
      <vt:lpstr>Iterables</vt:lpstr>
      <vt:lpstr>Making iterators for iterables</vt:lpstr>
      <vt:lpstr>Making iterators for dictionaries</vt:lpstr>
      <vt:lpstr>For loops with used-up iterators</vt:lpstr>
      <vt:lpstr>Iterating over iterables</vt:lpstr>
      <vt:lpstr>Reasons for using iterators</vt:lpstr>
      <vt:lpstr>PowerPoint Presentation</vt:lpstr>
      <vt:lpstr>Useful built-in functions</vt:lpstr>
      <vt:lpstr>Functions that return iterables</vt:lpstr>
      <vt:lpstr>Functions that return iterators</vt:lpstr>
      <vt:lpstr>PowerPoint Presentation</vt:lpstr>
      <vt:lpstr>Generators</vt:lpstr>
      <vt:lpstr>Generators</vt:lpstr>
      <vt:lpstr>How generators work</vt:lpstr>
      <vt:lpstr>Looping over generators</vt:lpstr>
      <vt:lpstr>Why use generators?</vt:lpstr>
      <vt:lpstr>Exercise: Countdown</vt:lpstr>
      <vt:lpstr>Exercise: Countdown (solution)</vt:lpstr>
      <vt:lpstr>Virahanka-Fibonacci generator</vt:lpstr>
      <vt:lpstr>Virahanka-Fibonacci generator</vt:lpstr>
      <vt:lpstr>Virahanka-Fibonacci generator (solution)</vt:lpstr>
      <vt:lpstr>PowerPoint Presentation</vt:lpstr>
      <vt:lpstr>Yield from</vt:lpstr>
      <vt:lpstr>Yielding from iterables</vt:lpstr>
      <vt:lpstr>Yielding from generators</vt:lpstr>
      <vt:lpstr>Visualizing countdown()</vt:lpstr>
      <vt:lpstr>PowerPoint Presentation</vt:lpstr>
      <vt:lpstr>Generator functions with returns</vt:lpstr>
      <vt:lpstr>Generator function with a return</vt:lpstr>
      <vt:lpstr>Generator functions with return values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9</cp:revision>
  <dcterms:created xsi:type="dcterms:W3CDTF">2024-12-10T20:52:29Z</dcterms:created>
  <dcterms:modified xsi:type="dcterms:W3CDTF">2025-05-12T05:52:41Z</dcterms:modified>
</cp:coreProperties>
</file>