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notesMasterIdLst>
    <p:notesMasterId r:id="rId37"/>
  </p:notes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87" r:id="rId10"/>
    <p:sldId id="263" r:id="rId11"/>
    <p:sldId id="264" r:id="rId12"/>
    <p:sldId id="265" r:id="rId13"/>
    <p:sldId id="266" r:id="rId14"/>
    <p:sldId id="289" r:id="rId15"/>
    <p:sldId id="273" r:id="rId16"/>
    <p:sldId id="274" r:id="rId17"/>
    <p:sldId id="275" r:id="rId18"/>
    <p:sldId id="276" r:id="rId19"/>
    <p:sldId id="290" r:id="rId20"/>
    <p:sldId id="291" r:id="rId21"/>
    <p:sldId id="278" r:id="rId22"/>
    <p:sldId id="269" r:id="rId23"/>
    <p:sldId id="292" r:id="rId24"/>
    <p:sldId id="293" r:id="rId25"/>
    <p:sldId id="272" r:id="rId26"/>
    <p:sldId id="294" r:id="rId27"/>
    <p:sldId id="295" r:id="rId28"/>
    <p:sldId id="296" r:id="rId29"/>
    <p:sldId id="297" r:id="rId30"/>
    <p:sldId id="277" r:id="rId31"/>
    <p:sldId id="298" r:id="rId32"/>
    <p:sldId id="270" r:id="rId33"/>
    <p:sldId id="299" r:id="rId34"/>
    <p:sldId id="300" r:id="rId35"/>
    <p:sldId id="268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8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2BA05-2227-48BF-B622-AD7FC8DB5DCE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A6A8F-32DA-43A9-AE3A-497537179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11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7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10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9027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78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8891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81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80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5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69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4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9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56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01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7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4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8/27/2025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1930401"/>
            <a:ext cx="8596668" cy="4110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4101E-AF47-432D-AFD7-8E25F071F89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5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catalog.byu.edu/physical-and-mathematical-sciences/computer-science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mic of a person and a dog&#10;&#10;Description automatically generated">
            <a:extLst>
              <a:ext uri="{FF2B5EF4-FFF2-40B4-BE49-F238E27FC236}">
                <a16:creationId xmlns:a16="http://schemas.microsoft.com/office/drawing/2014/main" id="{3A2762A9-DE5A-DC4A-7B0D-D1D24C490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56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EE35AE-430A-82A3-7EB3-2358CB43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What's next?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7BAA1B-CE1D-1B9D-56C4-23498FC0F2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short term</a:t>
            </a:r>
          </a:p>
        </p:txBody>
      </p:sp>
    </p:spTree>
    <p:extLst>
      <p:ext uri="{BB962C8B-B14F-4D97-AF65-F5344CB8AC3E}">
        <p14:creationId xmlns:p14="http://schemas.microsoft.com/office/powerpoint/2010/main" val="1938636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FE4AA6-CD71-61C7-429D-867ECC608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CS Classes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B20BBE-C631-1CF6-05EC-01D40917D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passing CS 111, you can now take the following CS courses:</a:t>
            </a:r>
          </a:p>
          <a:p>
            <a:pPr lvl="1"/>
            <a:r>
              <a:rPr lang="en-US" dirty="0"/>
              <a:t>CS 235: Data Structures</a:t>
            </a:r>
          </a:p>
          <a:p>
            <a:pPr lvl="2"/>
            <a:r>
              <a:rPr lang="en-US" dirty="0"/>
              <a:t>Next course needed for CS major or minor</a:t>
            </a:r>
          </a:p>
          <a:p>
            <a:pPr lvl="2"/>
            <a:r>
              <a:rPr lang="en-US" dirty="0"/>
              <a:t>Language: C++</a:t>
            </a:r>
          </a:p>
          <a:p>
            <a:pPr lvl="1"/>
            <a:r>
              <a:rPr lang="en-US" dirty="0"/>
              <a:t>CS 260: Web Programming</a:t>
            </a:r>
          </a:p>
          <a:p>
            <a:pPr lvl="2"/>
            <a:r>
              <a:rPr lang="en-US" dirty="0"/>
              <a:t>Required for CS major, elective for CS minor</a:t>
            </a:r>
          </a:p>
          <a:p>
            <a:pPr lvl="2"/>
            <a:r>
              <a:rPr lang="en-US" dirty="0"/>
              <a:t>Language: JavaScript (similar to Python)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6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6785E-CB65-94C7-3280-253A74CC7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Specialized CS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04496-1597-DC58-4A34-961035F16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are some other CS courses you could take:</a:t>
            </a:r>
          </a:p>
          <a:p>
            <a:pPr lvl="1"/>
            <a:r>
              <a:rPr lang="en-US" dirty="0"/>
              <a:t>CS 202: Software Engineering Lab 1</a:t>
            </a:r>
          </a:p>
          <a:p>
            <a:pPr lvl="2"/>
            <a:r>
              <a:rPr lang="en-US" dirty="0"/>
              <a:t>1 credit course for Software Engineering Emphasis</a:t>
            </a:r>
          </a:p>
          <a:p>
            <a:pPr lvl="2"/>
            <a:r>
              <a:rPr lang="en-US" dirty="0"/>
              <a:t>Language: Java</a:t>
            </a:r>
          </a:p>
          <a:p>
            <a:pPr lvl="1"/>
            <a:r>
              <a:rPr lang="en-US" dirty="0"/>
              <a:t>CS 180: Intro to Data Science</a:t>
            </a:r>
          </a:p>
          <a:p>
            <a:pPr lvl="2"/>
            <a:r>
              <a:rPr lang="en-US" dirty="0"/>
              <a:t>Language: Python</a:t>
            </a:r>
          </a:p>
          <a:p>
            <a:pPr lvl="1"/>
            <a:r>
              <a:rPr lang="en-US" altLang="en-US" dirty="0"/>
              <a:t>CS 270: Intro to Machine Learning</a:t>
            </a:r>
          </a:p>
          <a:p>
            <a:pPr lvl="2"/>
            <a:r>
              <a:rPr lang="en-US" altLang="en-US" dirty="0"/>
              <a:t>Neural networks, decision trees, data mining, clustering, deep learning</a:t>
            </a:r>
          </a:p>
          <a:p>
            <a:pPr lvl="2"/>
            <a:r>
              <a:rPr lang="en-US" altLang="en-US" dirty="0"/>
              <a:t>Language: Python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91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4E1CD-8C0B-91DE-486C-8126032D5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 Courses Prerequisites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224CA-3540-B834-0CAF-7DB7E8B0B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072379"/>
            <a:ext cx="8596668" cy="196898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(All these courses are required for the CS Major. CS Minor requires 236 and 240. See BYU catalog for more course details: </a:t>
            </a:r>
            <a:r>
              <a:rPr lang="en-US" dirty="0">
                <a:hlinkClick r:id="rId2"/>
              </a:rPr>
              <a:t>https://catalog.byu.edu/physical-and-mathematical-sciences/computer-science/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3AC4AE-EC66-4C49-5487-9DCE090174E9}"/>
              </a:ext>
            </a:extLst>
          </p:cNvPr>
          <p:cNvSpPr/>
          <p:nvPr/>
        </p:nvSpPr>
        <p:spPr>
          <a:xfrm>
            <a:off x="4504748" y="1630837"/>
            <a:ext cx="1348034" cy="6693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 235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6BC4E0-7152-9046-C02B-0291626910F0}"/>
              </a:ext>
            </a:extLst>
          </p:cNvPr>
          <p:cNvSpPr/>
          <p:nvPr/>
        </p:nvSpPr>
        <p:spPr>
          <a:xfrm>
            <a:off x="2556850" y="2994193"/>
            <a:ext cx="1348034" cy="6693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 224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452D19-2054-B234-8DD9-23349CC1C68B}"/>
              </a:ext>
            </a:extLst>
          </p:cNvPr>
          <p:cNvSpPr/>
          <p:nvPr/>
        </p:nvSpPr>
        <p:spPr>
          <a:xfrm>
            <a:off x="4500035" y="2994193"/>
            <a:ext cx="1348034" cy="6693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 236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CC33B0-7A5E-989F-09D9-A5AE6E09B3CC}"/>
              </a:ext>
            </a:extLst>
          </p:cNvPr>
          <p:cNvSpPr/>
          <p:nvPr/>
        </p:nvSpPr>
        <p:spPr>
          <a:xfrm>
            <a:off x="6443220" y="2994193"/>
            <a:ext cx="1348034" cy="6693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 240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7CF911DC-7C3E-2F48-7355-E36FCE33E466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rot="5400000">
            <a:off x="4829383" y="2644810"/>
            <a:ext cx="694053" cy="4713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8137680C-D6A6-0E1F-C103-80055A805B70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rot="5400000">
            <a:off x="3857790" y="1673217"/>
            <a:ext cx="694053" cy="1947898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B82E428C-F843-F95C-069D-5E041F147FCA}"/>
              </a:ext>
            </a:extLst>
          </p:cNvPr>
          <p:cNvCxnSpPr>
            <a:stCxn id="6" idx="2"/>
            <a:endCxn id="9" idx="0"/>
          </p:cNvCxnSpPr>
          <p:nvPr/>
        </p:nvCxnSpPr>
        <p:spPr>
          <a:xfrm rot="16200000" flipH="1">
            <a:off x="5800975" y="1677930"/>
            <a:ext cx="694053" cy="1938472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48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70A60-CC52-FA2C-54D4-EA983B93A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Emphases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426AA-1037-A710-7B21-CF453CF50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engineering</a:t>
            </a:r>
          </a:p>
          <a:p>
            <a:r>
              <a:rPr lang="en-US" dirty="0"/>
              <a:t>Machine learning</a:t>
            </a:r>
          </a:p>
          <a:p>
            <a:r>
              <a:rPr lang="en-US" dirty="0"/>
              <a:t>Security</a:t>
            </a:r>
          </a:p>
          <a:p>
            <a:r>
              <a:rPr lang="en-US" dirty="0"/>
              <a:t>Graphics</a:t>
            </a:r>
          </a:p>
          <a:p>
            <a:r>
              <a:rPr lang="en-US" dirty="0"/>
              <a:t>HCI</a:t>
            </a:r>
          </a:p>
          <a:p>
            <a:r>
              <a:rPr lang="en-US" dirty="0"/>
              <a:t>Programming languages</a:t>
            </a:r>
          </a:p>
          <a:p>
            <a:r>
              <a:rPr lang="en-US" dirty="0"/>
              <a:t>Systems engineering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8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C77FE958-C3D1-FB02-B11D-43D434FEAB6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CS Emphases</a:t>
            </a:r>
          </a:p>
        </p:txBody>
      </p:sp>
      <p:pic>
        <p:nvPicPr>
          <p:cNvPr id="13315" name="90.png" descr="90.png">
            <a:extLst>
              <a:ext uri="{FF2B5EF4-FFF2-40B4-BE49-F238E27FC236}">
                <a16:creationId xmlns:a16="http://schemas.microsoft.com/office/drawing/2014/main" id="{5466661D-C22E-2E59-E96D-89C67EF48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1639888"/>
            <a:ext cx="2468562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316" name="Animation and Games">
            <a:extLst>
              <a:ext uri="{FF2B5EF4-FFF2-40B4-BE49-F238E27FC236}">
                <a16:creationId xmlns:a16="http://schemas.microsoft.com/office/drawing/2014/main" id="{E856A1C2-E2B3-B26B-DFCE-8ADE206EA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3509963"/>
            <a:ext cx="23336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rebuchet MS" panose="020B0603020202020204" pitchFamily="34" charset="0"/>
                <a:sym typeface="Trebuchet MS" panose="020B0603020202020204" pitchFamily="34" charset="0"/>
              </a:rPr>
              <a:t>Animation and Games</a:t>
            </a:r>
          </a:p>
        </p:txBody>
      </p:sp>
      <p:pic>
        <p:nvPicPr>
          <p:cNvPr id="13317" name="se-cs-emphasis.original.width-500.jpg" descr="se-cs-emphasis.original.width-500.jpg">
            <a:extLst>
              <a:ext uri="{FF2B5EF4-FFF2-40B4-BE49-F238E27FC236}">
                <a16:creationId xmlns:a16="http://schemas.microsoft.com/office/drawing/2014/main" id="{24F3C2CD-40E5-5483-B887-CC1F9CC74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9" b="25903"/>
          <a:stretch>
            <a:fillRect/>
          </a:stretch>
        </p:blipFill>
        <p:spPr bwMode="auto">
          <a:xfrm>
            <a:off x="4100513" y="1638300"/>
            <a:ext cx="286385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318" name="Software Engineering">
            <a:extLst>
              <a:ext uri="{FF2B5EF4-FFF2-40B4-BE49-F238E27FC236}">
                <a16:creationId xmlns:a16="http://schemas.microsoft.com/office/drawing/2014/main" id="{5A1E8DA4-FDA8-D2CB-3B4C-5C6C15807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25" y="3509963"/>
            <a:ext cx="2279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rebuchet MS" panose="020B0603020202020204" pitchFamily="34" charset="0"/>
                <a:sym typeface="Trebuchet MS" panose="020B0603020202020204" pitchFamily="34" charset="0"/>
              </a:rPr>
              <a:t>Software Engineering</a:t>
            </a:r>
          </a:p>
        </p:txBody>
      </p:sp>
      <p:pic>
        <p:nvPicPr>
          <p:cNvPr id="13319" name="data-analysis.jpg" descr="data-analysis.jpg">
            <a:extLst>
              <a:ext uri="{FF2B5EF4-FFF2-40B4-BE49-F238E27FC236}">
                <a16:creationId xmlns:a16="http://schemas.microsoft.com/office/drawing/2014/main" id="{7804BF10-37CA-4D37-CA5E-89AB6DF88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r="2216"/>
          <a:stretch>
            <a:fillRect/>
          </a:stretch>
        </p:blipFill>
        <p:spPr bwMode="auto">
          <a:xfrm>
            <a:off x="1071563" y="4132263"/>
            <a:ext cx="27432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320" name="Bioinformatics">
            <a:extLst>
              <a:ext uri="{FF2B5EF4-FFF2-40B4-BE49-F238E27FC236}">
                <a16:creationId xmlns:a16="http://schemas.microsoft.com/office/drawing/2014/main" id="{7DB26894-5676-D817-A008-3446E829A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6042025"/>
            <a:ext cx="15779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rebuchet MS" panose="020B0603020202020204" pitchFamily="34" charset="0"/>
                <a:sym typeface="Trebuchet MS" panose="020B0603020202020204" pitchFamily="34" charset="0"/>
              </a:rPr>
              <a:t>Bioinformatics</a:t>
            </a:r>
          </a:p>
        </p:txBody>
      </p:sp>
      <p:sp>
        <p:nvSpPr>
          <p:cNvPr id="13321" name="Computer Science">
            <a:extLst>
              <a:ext uri="{FF2B5EF4-FFF2-40B4-BE49-F238E27FC236}">
                <a16:creationId xmlns:a16="http://schemas.microsoft.com/office/drawing/2014/main" id="{E897073D-BBF5-6E55-CD09-358754D1E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538" y="6042025"/>
            <a:ext cx="195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rebuchet MS" panose="020B0603020202020204" pitchFamily="34" charset="0"/>
                <a:sym typeface="Trebuchet MS" panose="020B0603020202020204" pitchFamily="34" charset="0"/>
              </a:rPr>
              <a:t>Computer Science</a:t>
            </a:r>
          </a:p>
        </p:txBody>
      </p:sp>
      <p:sp>
        <p:nvSpPr>
          <p:cNvPr id="13322" name="Machine Learning">
            <a:extLst>
              <a:ext uri="{FF2B5EF4-FFF2-40B4-BE49-F238E27FC236}">
                <a16:creationId xmlns:a16="http://schemas.microsoft.com/office/drawing/2014/main" id="{DFD9C0E7-B80B-646B-1E3A-607A2D68D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3508" y="3499406"/>
            <a:ext cx="25481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rebuchet MS" panose="020B0603020202020204" pitchFamily="34" charset="0"/>
                <a:sym typeface="Trebuchet MS" panose="020B0603020202020204" pitchFamily="34" charset="0"/>
              </a:rPr>
              <a:t>Machine Learning Major</a:t>
            </a:r>
          </a:p>
        </p:txBody>
      </p:sp>
      <p:grpSp>
        <p:nvGrpSpPr>
          <p:cNvPr id="13323" name="Group">
            <a:extLst>
              <a:ext uri="{FF2B5EF4-FFF2-40B4-BE49-F238E27FC236}">
                <a16:creationId xmlns:a16="http://schemas.microsoft.com/office/drawing/2014/main" id="{AFF5145A-A8FA-1CD7-FAB9-B25CE7223FC9}"/>
              </a:ext>
            </a:extLst>
          </p:cNvPr>
          <p:cNvGrpSpPr>
            <a:grpSpLocks/>
          </p:cNvGrpSpPr>
          <p:nvPr/>
        </p:nvGrpSpPr>
        <p:grpSpPr bwMode="auto">
          <a:xfrm>
            <a:off x="7227888" y="4108450"/>
            <a:ext cx="3141662" cy="2047875"/>
            <a:chOff x="0" y="0"/>
            <a:chExt cx="3140385" cy="2048378"/>
          </a:xfrm>
        </p:grpSpPr>
        <p:pic>
          <p:nvPicPr>
            <p:cNvPr id="13329" name="attractive-smart-creative-asian-business-women-smart-casual-wear-working-laptop-while-sitting.jpg" descr="attractive-smart-creative-asian-business-women-smart-casual-wear-working-laptop-while-sitting.jpg">
              <a:extLst>
                <a:ext uri="{FF2B5EF4-FFF2-40B4-BE49-F238E27FC236}">
                  <a16:creationId xmlns:a16="http://schemas.microsoft.com/office/drawing/2014/main" id="{0BB6B599-86D6-BBC1-E054-B49B112BBA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08" r="4594"/>
            <a:stretch>
              <a:fillRect/>
            </a:stretch>
          </p:blipFill>
          <p:spPr bwMode="auto">
            <a:xfrm>
              <a:off x="148789" y="0"/>
              <a:ext cx="2660591" cy="1899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13330" name="Image" descr="Image">
              <a:extLst>
                <a:ext uri="{FF2B5EF4-FFF2-40B4-BE49-F238E27FC236}">
                  <a16:creationId xmlns:a16="http://schemas.microsoft.com/office/drawing/2014/main" id="{32B0B5E8-98E8-31EC-420C-9B1DBB2E86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246" y="43793"/>
              <a:ext cx="1780140" cy="1764233"/>
            </a:xfrm>
            <a:prstGeom prst="rect">
              <a:avLst/>
            </a:prstGeom>
            <a:noFill/>
            <a:ln>
              <a:noFill/>
            </a:ln>
            <a:effectLst>
              <a:outerShdw dist="21294" dir="2529721" rotWithShape="0">
                <a:srgbClr val="000000">
                  <a:alpha val="2224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13331" name="Image" descr="Image">
              <a:extLst>
                <a:ext uri="{FF2B5EF4-FFF2-40B4-BE49-F238E27FC236}">
                  <a16:creationId xmlns:a16="http://schemas.microsoft.com/office/drawing/2014/main" id="{C75FE596-5BAE-E2C0-610E-A7A0C361FA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72" b="34705"/>
            <a:stretch>
              <a:fillRect/>
            </a:stretch>
          </p:blipFill>
          <p:spPr bwMode="auto">
            <a:xfrm>
              <a:off x="0" y="1026661"/>
              <a:ext cx="720405" cy="1021718"/>
            </a:xfrm>
            <a:prstGeom prst="rect">
              <a:avLst/>
            </a:prstGeom>
            <a:noFill/>
            <a:ln>
              <a:noFill/>
            </a:ln>
            <a:effectLst>
              <a:outerShdw dist="3984" dir="2327674" rotWithShape="0">
                <a:srgbClr val="000000">
                  <a:alpha val="12444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13324" name="Computer/Human Interaction">
            <a:extLst>
              <a:ext uri="{FF2B5EF4-FFF2-40B4-BE49-F238E27FC236}">
                <a16:creationId xmlns:a16="http://schemas.microsoft.com/office/drawing/2014/main" id="{B222AB8A-8ADC-250A-4AEA-2A7568560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4713" y="6018213"/>
            <a:ext cx="31384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rebuchet MS" panose="020B0603020202020204" pitchFamily="34" charset="0"/>
                <a:sym typeface="Trebuchet MS" panose="020B0603020202020204" pitchFamily="34" charset="0"/>
              </a:rPr>
              <a:t>Computer/Human Interaction</a:t>
            </a:r>
          </a:p>
        </p:txBody>
      </p:sp>
      <p:grpSp>
        <p:nvGrpSpPr>
          <p:cNvPr id="13325" name="Group">
            <a:extLst>
              <a:ext uri="{FF2B5EF4-FFF2-40B4-BE49-F238E27FC236}">
                <a16:creationId xmlns:a16="http://schemas.microsoft.com/office/drawing/2014/main" id="{CF5DD173-1962-15DA-6019-78689427E1F6}"/>
              </a:ext>
            </a:extLst>
          </p:cNvPr>
          <p:cNvGrpSpPr>
            <a:grpSpLocks/>
          </p:cNvGrpSpPr>
          <p:nvPr/>
        </p:nvGrpSpPr>
        <p:grpSpPr bwMode="auto">
          <a:xfrm>
            <a:off x="7339013" y="1641475"/>
            <a:ext cx="2833687" cy="1849438"/>
            <a:chOff x="0" y="0"/>
            <a:chExt cx="2833298" cy="1848982"/>
          </a:xfrm>
        </p:grpSpPr>
        <p:pic>
          <p:nvPicPr>
            <p:cNvPr id="13327" name="3d-abstract-data-technology-background-with-low-poly-plexus-design_1048-17287.jpg" descr="3d-abstract-data-technology-background-with-low-poly-plexus-design_1048-17287.jpg">
              <a:extLst>
                <a:ext uri="{FF2B5EF4-FFF2-40B4-BE49-F238E27FC236}">
                  <a16:creationId xmlns:a16="http://schemas.microsoft.com/office/drawing/2014/main" id="{A3D361BD-0C97-3DCE-07C2-7725A970E3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26"/>
            <a:stretch>
              <a:fillRect/>
            </a:stretch>
          </p:blipFill>
          <p:spPr bwMode="auto">
            <a:xfrm>
              <a:off x="17049" y="0"/>
              <a:ext cx="2799187" cy="1848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13328" name="ai-nuclear-energy-background-future-innovation-disruptive-technology_53876-129783.avif" descr="ai-nuclear-energy-background-future-innovation-disruptive-technology_53876-129783.avif">
              <a:extLst>
                <a:ext uri="{FF2B5EF4-FFF2-40B4-BE49-F238E27FC236}">
                  <a16:creationId xmlns:a16="http://schemas.microsoft.com/office/drawing/2014/main" id="{C9D93750-05B5-711C-B8AC-B4605A17DE6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23815"/>
              <a:ext cx="2833299" cy="1796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sym typeface="Trebuchet MS" panose="020B0603020202020204" pitchFamily="34" charset="0"/>
              </a:endParaRPr>
            </a:p>
          </p:txBody>
        </p:sp>
      </p:grpSp>
      <p:pic>
        <p:nvPicPr>
          <p:cNvPr id="13326" name="html-css-collage-concept-with-person_23-2150061986.jpg" descr="html-css-collage-concept-with-person_23-2150061986.jpg">
            <a:extLst>
              <a:ext uri="{FF2B5EF4-FFF2-40B4-BE49-F238E27FC236}">
                <a16:creationId xmlns:a16="http://schemas.microsoft.com/office/drawing/2014/main" id="{FF1C078D-03EA-BF39-2164-CDB5667E1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8" y="4108450"/>
            <a:ext cx="2847975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907C1B38-0231-8D0C-C125-E9CDEBEF8D8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Other CS Areas</a:t>
            </a:r>
          </a:p>
        </p:txBody>
      </p:sp>
      <p:sp>
        <p:nvSpPr>
          <p:cNvPr id="14339" name="Programming Languages">
            <a:extLst>
              <a:ext uri="{FF2B5EF4-FFF2-40B4-BE49-F238E27FC236}">
                <a16:creationId xmlns:a16="http://schemas.microsoft.com/office/drawing/2014/main" id="{D1C90FF7-2D55-603C-A551-8F975A5C9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650" y="3327400"/>
            <a:ext cx="25622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rebuchet MS" panose="020B0603020202020204" pitchFamily="34" charset="0"/>
                <a:sym typeface="Trebuchet MS" panose="020B0603020202020204" pitchFamily="34" charset="0"/>
              </a:rPr>
              <a:t>Programming Languages</a:t>
            </a:r>
          </a:p>
        </p:txBody>
      </p:sp>
      <p:sp>
        <p:nvSpPr>
          <p:cNvPr id="14340" name="Graphics/Vision">
            <a:extLst>
              <a:ext uri="{FF2B5EF4-FFF2-40B4-BE49-F238E27FC236}">
                <a16:creationId xmlns:a16="http://schemas.microsoft.com/office/drawing/2014/main" id="{3172E4F8-7B3A-E064-C1D5-A22A9F53C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475" y="3327400"/>
            <a:ext cx="17113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rebuchet MS" panose="020B0603020202020204" pitchFamily="34" charset="0"/>
                <a:sym typeface="Trebuchet MS" panose="020B0603020202020204" pitchFamily="34" charset="0"/>
              </a:rPr>
              <a:t>Graphics/Vision</a:t>
            </a:r>
          </a:p>
        </p:txBody>
      </p:sp>
      <p:pic>
        <p:nvPicPr>
          <p:cNvPr id="14341" name="what-is-cybersecurity-1024x631.jpg" descr="what-is-cybersecurity-1024x631.jpg">
            <a:extLst>
              <a:ext uri="{FF2B5EF4-FFF2-40B4-BE49-F238E27FC236}">
                <a16:creationId xmlns:a16="http://schemas.microsoft.com/office/drawing/2014/main" id="{08EB5E1E-9CED-AAC7-A8FB-2DECB4798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r="4749"/>
          <a:stretch>
            <a:fillRect/>
          </a:stretch>
        </p:blipFill>
        <p:spPr bwMode="auto">
          <a:xfrm>
            <a:off x="7505700" y="1595438"/>
            <a:ext cx="2573338" cy="1751012"/>
          </a:xfrm>
          <a:prstGeom prst="rect">
            <a:avLst/>
          </a:prstGeom>
          <a:noFill/>
          <a:ln w="12700">
            <a:solidFill>
              <a:srgbClr val="387B94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Security">
            <a:extLst>
              <a:ext uri="{FF2B5EF4-FFF2-40B4-BE49-F238E27FC236}">
                <a16:creationId xmlns:a16="http://schemas.microsoft.com/office/drawing/2014/main" id="{AEBDDB9C-76BA-DEF9-ACD1-F15C6A561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4850" y="3327400"/>
            <a:ext cx="9350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rebuchet MS" panose="020B0603020202020204" pitchFamily="34" charset="0"/>
                <a:sym typeface="Trebuchet MS" panose="020B0603020202020204" pitchFamily="34" charset="0"/>
              </a:rPr>
              <a:t>Security</a:t>
            </a:r>
          </a:p>
        </p:txBody>
      </p:sp>
      <p:sp>
        <p:nvSpPr>
          <p:cNvPr id="14343" name="Data Science">
            <a:extLst>
              <a:ext uri="{FF2B5EF4-FFF2-40B4-BE49-F238E27FC236}">
                <a16:creationId xmlns:a16="http://schemas.microsoft.com/office/drawing/2014/main" id="{E4235460-24A9-8DCB-A736-F84A73211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400" y="5886450"/>
            <a:ext cx="14208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rebuchet MS" panose="020B0603020202020204" pitchFamily="34" charset="0"/>
                <a:sym typeface="Trebuchet MS" panose="020B0603020202020204" pitchFamily="34" charset="0"/>
              </a:rPr>
              <a:t>Data Science</a:t>
            </a:r>
          </a:p>
        </p:txBody>
      </p:sp>
      <p:sp>
        <p:nvSpPr>
          <p:cNvPr id="14344" name="Computational Linguistics">
            <a:extLst>
              <a:ext uri="{FF2B5EF4-FFF2-40B4-BE49-F238E27FC236}">
                <a16:creationId xmlns:a16="http://schemas.microsoft.com/office/drawing/2014/main" id="{05C7A41A-84FB-8064-E971-0FC29D6B5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25" y="5886450"/>
            <a:ext cx="27400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rebuchet MS" panose="020B0603020202020204" pitchFamily="34" charset="0"/>
                <a:sym typeface="Trebuchet MS" panose="020B0603020202020204" pitchFamily="34" charset="0"/>
              </a:rPr>
              <a:t>Computational Linguistics</a:t>
            </a:r>
          </a:p>
        </p:txBody>
      </p:sp>
      <p:sp>
        <p:nvSpPr>
          <p:cNvPr id="14345" name="Systems Engineering">
            <a:extLst>
              <a:ext uri="{FF2B5EF4-FFF2-40B4-BE49-F238E27FC236}">
                <a16:creationId xmlns:a16="http://schemas.microsoft.com/office/drawing/2014/main" id="{447B27B4-3BFC-6039-7609-B061E6CA4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4450" y="5886450"/>
            <a:ext cx="21812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rebuchet MS" panose="020B0603020202020204" pitchFamily="34" charset="0"/>
                <a:sym typeface="Trebuchet MS" panose="020B0603020202020204" pitchFamily="34" charset="0"/>
              </a:rPr>
              <a:t>Systems Engineering</a:t>
            </a:r>
          </a:p>
        </p:txBody>
      </p:sp>
      <p:pic>
        <p:nvPicPr>
          <p:cNvPr id="242" name="website-html-code-browser-view-printed-white-paper-closeup-view_211682-164.jpg" descr="website-html-code-browser-view-printed-white-paper-closeup-view_211682-164.jpg">
            <a:extLst>
              <a:ext uri="{FF2B5EF4-FFF2-40B4-BE49-F238E27FC236}">
                <a16:creationId xmlns:a16="http://schemas.microsoft.com/office/drawing/2014/main" id="{FF07E5DA-A0A4-D61A-F8E5-A4DB3FEDF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0" y="1616075"/>
            <a:ext cx="2689225" cy="1709738"/>
          </a:xfrm>
          <a:prstGeom prst="rect">
            <a:avLst/>
          </a:prstGeom>
          <a:ln w="12700">
            <a:miter lim="400000"/>
          </a:ln>
          <a:effectLst>
            <a:outerShdw blurRad="190500" dist="12700" dir="12086737" rotWithShape="0">
              <a:srgbClr val="000000">
                <a:alpha val="30071"/>
              </a:srgbClr>
            </a:outerShdw>
          </a:effectLst>
        </p:spPr>
      </p:pic>
      <p:pic>
        <p:nvPicPr>
          <p:cNvPr id="14347" name="two-colleagues-working-late-office-blue-light-night-view_482257-32812.jpg" descr="two-colleagues-working-late-office-blue-light-night-view_482257-32812.jpg">
            <a:extLst>
              <a:ext uri="{FF2B5EF4-FFF2-40B4-BE49-F238E27FC236}">
                <a16:creationId xmlns:a16="http://schemas.microsoft.com/office/drawing/2014/main" id="{0B39C8E2-2389-E463-F180-3589ADFEC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" r="7492"/>
          <a:stretch>
            <a:fillRect/>
          </a:stretch>
        </p:blipFill>
        <p:spPr bwMode="auto">
          <a:xfrm>
            <a:off x="4298950" y="4081463"/>
            <a:ext cx="2778125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4348" name="Kites01.max-1200x800_rHIaWfI.jpg" descr="Kites01.max-1200x800_rHIaWfI.jpg">
            <a:extLst>
              <a:ext uri="{FF2B5EF4-FFF2-40B4-BE49-F238E27FC236}">
                <a16:creationId xmlns:a16="http://schemas.microsoft.com/office/drawing/2014/main" id="{295CABB7-29A8-7FFC-7008-CDB337B50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614488"/>
            <a:ext cx="2571750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4349" name="welcome-composition-background-differente-languages_23-2147871526.jpg" descr="welcome-composition-background-differente-languages_23-2147871526.jpg">
            <a:extLst>
              <a:ext uri="{FF2B5EF4-FFF2-40B4-BE49-F238E27FC236}">
                <a16:creationId xmlns:a16="http://schemas.microsoft.com/office/drawing/2014/main" id="{DAB41832-E75E-3677-7052-D30C82F5F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" t="16582" r="3082" b="19823"/>
          <a:stretch>
            <a:fillRect/>
          </a:stretch>
        </p:blipFill>
        <p:spPr bwMode="auto">
          <a:xfrm>
            <a:off x="1343025" y="4081463"/>
            <a:ext cx="2616200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4350" name="440px-Systems_engineering_application_projects_collage.jpg" descr="440px-Systems_engineering_application_projects_collage.jpg">
            <a:extLst>
              <a:ext uri="{FF2B5EF4-FFF2-40B4-BE49-F238E27FC236}">
                <a16:creationId xmlns:a16="http://schemas.microsoft.com/office/drawing/2014/main" id="{064B01FF-D0DD-79C0-EB18-2CACD3A11E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49"/>
          <a:stretch>
            <a:fillRect/>
          </a:stretch>
        </p:blipFill>
        <p:spPr bwMode="auto">
          <a:xfrm>
            <a:off x="7416800" y="4079875"/>
            <a:ext cx="2674938" cy="1778000"/>
          </a:xfrm>
          <a:prstGeom prst="rect">
            <a:avLst/>
          </a:prstGeom>
          <a:noFill/>
          <a:ln w="12700">
            <a:solidFill>
              <a:srgbClr val="D6D6D6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>
            <a:extLst>
              <a:ext uri="{FF2B5EF4-FFF2-40B4-BE49-F238E27FC236}">
                <a16:creationId xmlns:a16="http://schemas.microsoft.com/office/drawing/2014/main" id="{F8BD37B2-AE5C-2788-C72E-B6BF6896F0A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What’s next?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5FDD40-C86D-76C4-0431-7CF863D362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long term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Internships!">
            <a:extLst>
              <a:ext uri="{FF2B5EF4-FFF2-40B4-BE49-F238E27FC236}">
                <a16:creationId xmlns:a16="http://schemas.microsoft.com/office/drawing/2014/main" id="{8C09092E-E4DC-F34D-0691-FFEAB428362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/>
              <a:t>Internships!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3B006-F8AC-4D6A-DC50-29AE0D5F1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7" name="istockphoto-623886972-612x612.png" descr="istockphoto-623886972-612x612.png">
            <a:extLst>
              <a:ext uri="{FF2B5EF4-FFF2-40B4-BE49-F238E27FC236}">
                <a16:creationId xmlns:a16="http://schemas.microsoft.com/office/drawing/2014/main" id="{2F35AD6A-9EF5-DB5E-9C80-DCD056EEF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93" y="1355725"/>
            <a:ext cx="7775575" cy="55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C66E7-9581-2633-ED9C-F0E7E838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Internships!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97EC1-1B92-9FBF-8ABC-1395CE8BB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5E5E5E"/>
                </a:solidFill>
              </a:rPr>
              <a:t>Why apply for an internship?</a:t>
            </a:r>
          </a:p>
          <a:p>
            <a:pPr lvl="1" eaLnBrk="1" hangingPunct="1"/>
            <a:r>
              <a:rPr lang="en-US" altLang="en-US" dirty="0">
                <a:solidFill>
                  <a:srgbClr val="5E5E5E"/>
                </a:solidFill>
              </a:rPr>
              <a:t>$$$</a:t>
            </a:r>
          </a:p>
          <a:p>
            <a:pPr lvl="1" eaLnBrk="1" hangingPunct="1"/>
            <a:r>
              <a:rPr lang="en-US" altLang="en-US" dirty="0">
                <a:solidFill>
                  <a:srgbClr val="5E5E5E"/>
                </a:solidFill>
              </a:rPr>
              <a:t>Experience</a:t>
            </a:r>
          </a:p>
          <a:p>
            <a:pPr lvl="1" eaLnBrk="1" hangingPunct="1"/>
            <a:r>
              <a:rPr lang="en-US" altLang="en-US" dirty="0">
                <a:solidFill>
                  <a:srgbClr val="5E5E5E"/>
                </a:solidFill>
              </a:rPr>
              <a:t>Resume</a:t>
            </a:r>
          </a:p>
          <a:p>
            <a:pPr lvl="1" eaLnBrk="1" hangingPunct="1"/>
            <a:r>
              <a:rPr lang="en-US" altLang="en-US" dirty="0">
                <a:solidFill>
                  <a:srgbClr val="5E5E5E"/>
                </a:solidFill>
              </a:rPr>
              <a:t>Perspective (would you like this job?)</a:t>
            </a:r>
          </a:p>
          <a:p>
            <a:pPr lvl="1" eaLnBrk="1" hangingPunct="1"/>
            <a:r>
              <a:rPr lang="en-US" altLang="en-US" dirty="0">
                <a:solidFill>
                  <a:srgbClr val="5E5E5E"/>
                </a:solidFill>
              </a:rPr>
              <a:t>First step toward a full-time position</a:t>
            </a:r>
          </a:p>
          <a:p>
            <a:endParaRPr lang="en-US" dirty="0"/>
          </a:p>
        </p:txBody>
      </p:sp>
      <p:pic>
        <p:nvPicPr>
          <p:cNvPr id="17412" name="istockphoto-623886972-612x612.png" descr="istockphoto-623886972-612x612.png">
            <a:extLst>
              <a:ext uri="{FF2B5EF4-FFF2-40B4-BE49-F238E27FC236}">
                <a16:creationId xmlns:a16="http://schemas.microsoft.com/office/drawing/2014/main" id="{AB69085F-FBC5-99FA-322A-D6F03060C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5" y="3576638"/>
            <a:ext cx="4894263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778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3CB0C-B1F0-84C2-69C4-5E14111E35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FD59BC-C82B-9350-7716-F96F9C6993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03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3AA2-5C5C-9C53-2C49-12DE2CA15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if I don’t plan to work full-time?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0BB8E-474C-6D00-0CCE-4E2A7848D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481263"/>
            <a:ext cx="8596668" cy="35601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5E5E5E"/>
                </a:solidFill>
              </a:rPr>
              <a:t>An internship might still be a good idea!</a:t>
            </a:r>
          </a:p>
          <a:p>
            <a:pPr marL="800100" lvl="1" indent="-342900" eaLnBrk="1" hangingPunct="1"/>
            <a:r>
              <a:rPr lang="en-US" altLang="en-US" dirty="0">
                <a:solidFill>
                  <a:srgbClr val="5E5E5E"/>
                </a:solidFill>
              </a:rPr>
              <a:t>Keeps doors open</a:t>
            </a:r>
          </a:p>
          <a:p>
            <a:pPr marL="800100" lvl="1" indent="-342900" eaLnBrk="1" hangingPunct="1"/>
            <a:r>
              <a:rPr lang="en-US" altLang="en-US" dirty="0">
                <a:solidFill>
                  <a:srgbClr val="5E5E5E"/>
                </a:solidFill>
              </a:rPr>
              <a:t>Augments your education</a:t>
            </a:r>
          </a:p>
          <a:p>
            <a:pPr marL="800100" lvl="1" indent="-342900" eaLnBrk="1" hangingPunct="1"/>
            <a:r>
              <a:rPr lang="en-US" altLang="en-US" dirty="0">
                <a:solidFill>
                  <a:srgbClr val="5E5E5E"/>
                </a:solidFill>
              </a:rPr>
              <a:t>$$$</a:t>
            </a:r>
          </a:p>
          <a:p>
            <a:endParaRPr lang="en-US" dirty="0"/>
          </a:p>
        </p:txBody>
      </p:sp>
      <p:sp>
        <p:nvSpPr>
          <p:cNvPr id="4" name="Maybe you are planning to start a business…">
            <a:extLst>
              <a:ext uri="{FF2B5EF4-FFF2-40B4-BE49-F238E27FC236}">
                <a16:creationId xmlns:a16="http://schemas.microsoft.com/office/drawing/2014/main" id="{18438F32-6337-48FD-C420-355DBC30D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160463"/>
            <a:ext cx="613251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9A9A9"/>
                </a:solidFill>
                <a:effectLst/>
                <a:uLnTx/>
                <a:uFillTx/>
                <a:latin typeface="Trebuchet MS" panose="020B0603020202020204" pitchFamily="34" charset="0"/>
                <a:sym typeface="Trebuchet MS" panose="020B0603020202020204" pitchFamily="34" charset="0"/>
              </a:rPr>
              <a:t>Maybe you are planning to start a business…</a:t>
            </a:r>
          </a:p>
        </p:txBody>
      </p:sp>
      <p:sp>
        <p:nvSpPr>
          <p:cNvPr id="5" name="Maybe you are planning to start a family…">
            <a:extLst>
              <a:ext uri="{FF2B5EF4-FFF2-40B4-BE49-F238E27FC236}">
                <a16:creationId xmlns:a16="http://schemas.microsoft.com/office/drawing/2014/main" id="{977FAADB-8C6B-EA9F-FFFC-BBA60FBA1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0663" y="1600200"/>
            <a:ext cx="5859462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9A9A9"/>
                </a:solidFill>
                <a:effectLst/>
                <a:uLnTx/>
                <a:uFillTx/>
                <a:latin typeface="Trebuchet MS" panose="020B0603020202020204" pitchFamily="34" charset="0"/>
                <a:sym typeface="Trebuchet MS" panose="020B0603020202020204" pitchFamily="34" charset="0"/>
              </a:rPr>
              <a:t>Maybe you are planning to start a family…</a:t>
            </a:r>
          </a:p>
        </p:txBody>
      </p:sp>
      <p:grpSp>
        <p:nvGrpSpPr>
          <p:cNvPr id="6" name="Group">
            <a:extLst>
              <a:ext uri="{FF2B5EF4-FFF2-40B4-BE49-F238E27FC236}">
                <a16:creationId xmlns:a16="http://schemas.microsoft.com/office/drawing/2014/main" id="{4E4194A6-E127-DC36-AC4A-F701871B8D0F}"/>
              </a:ext>
            </a:extLst>
          </p:cNvPr>
          <p:cNvGrpSpPr>
            <a:grpSpLocks/>
          </p:cNvGrpSpPr>
          <p:nvPr/>
        </p:nvGrpSpPr>
        <p:grpSpPr bwMode="auto">
          <a:xfrm>
            <a:off x="3916363" y="4148138"/>
            <a:ext cx="4359275" cy="2336800"/>
            <a:chOff x="0" y="0"/>
            <a:chExt cx="4359709" cy="2336924"/>
          </a:xfrm>
        </p:grpSpPr>
        <p:pic>
          <p:nvPicPr>
            <p:cNvPr id="7" name="fun.png" descr="fun.png">
              <a:extLst>
                <a:ext uri="{FF2B5EF4-FFF2-40B4-BE49-F238E27FC236}">
                  <a16:creationId xmlns:a16="http://schemas.microsoft.com/office/drawing/2014/main" id="{1CCD7F4A-D6A8-B6A8-EFCB-6FECBD576A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7004" y="0"/>
              <a:ext cx="2322706" cy="2336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8" name="Also, it might be fun!">
              <a:extLst>
                <a:ext uri="{FF2B5EF4-FFF2-40B4-BE49-F238E27FC236}">
                  <a16:creationId xmlns:a16="http://schemas.microsoft.com/office/drawing/2014/main" id="{D356947F-844A-0151-5AEE-DAE6D16F33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860517"/>
              <a:ext cx="2292360" cy="358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45719" tIns="45719" rIns="45719" bIns="45719">
              <a:spAutoFit/>
            </a:bodyPr>
            <a:lstStyle/>
            <a:p>
              <a:pPr marL="0" marR="0" lvl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929292"/>
                  </a:solidFill>
                  <a:effectLst/>
                  <a:uLnTx/>
                  <a:uFillTx/>
                  <a:latin typeface="Trebuchet MS" panose="020B0603020202020204" pitchFamily="34" charset="0"/>
                  <a:sym typeface="Trebuchet MS" panose="020B0603020202020204" pitchFamily="34" charset="0"/>
                </a:rPr>
                <a:t>Also, it might be fun!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483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>
            <a:extLst>
              <a:ext uri="{FF2B5EF4-FFF2-40B4-BE49-F238E27FC236}">
                <a16:creationId xmlns:a16="http://schemas.microsoft.com/office/drawing/2014/main" id="{E15CC1A4-124F-BF90-B7F0-8C3770C16BA7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do I get an internship?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B36A9-C0B8-50D2-E2A2-E5227AEA94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tep 1: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Step 1: </a:t>
            </a:r>
          </a:p>
          <a:p>
            <a:r>
              <a:rPr dirty="0"/>
              <a:t>Build a portfolio of personal projects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4948F4-2B64-CA1F-3F19-E8116620A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343468"/>
            <a:ext cx="8596668" cy="36978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The number 1 comment we hear from recruiters is,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0000"/>
                </a:solidFill>
              </a:rPr>
              <a:t> “Students need to work on something real”.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Assignments are artificial and we all know it. </a:t>
            </a:r>
          </a:p>
          <a:p>
            <a:r>
              <a:rPr lang="en-US" dirty="0"/>
              <a:t>Recruiters want students who know how to deal with real problems and all the messiness that goes with them.</a:t>
            </a:r>
          </a:p>
          <a:p>
            <a:endParaRPr lang="en-US" dirty="0"/>
          </a:p>
        </p:txBody>
      </p:sp>
      <p:sp>
        <p:nvSpPr>
          <p:cNvPr id="269" name="Assignments are artificial and we all know it.…"/>
          <p:cNvSpPr txBox="1"/>
          <p:nvPr/>
        </p:nvSpPr>
        <p:spPr>
          <a:xfrm>
            <a:off x="734362" y="4271735"/>
            <a:ext cx="862866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919191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endParaRPr dirty="0"/>
          </a:p>
        </p:txBody>
      </p:sp>
      <p:pic>
        <p:nvPicPr>
          <p:cNvPr id="270" name="Screenshot 2024-12-03 at 2.51.56 PM.png" descr="Screenshot 2024-12-03 at 2.51.56 PM.png"/>
          <p:cNvPicPr>
            <a:picLocks noChangeAspect="1"/>
          </p:cNvPicPr>
          <p:nvPr/>
        </p:nvPicPr>
        <p:blipFill>
          <a:blip r:embed="rId2"/>
          <a:srcRect l="2724" r="2724" b="1553"/>
          <a:stretch>
            <a:fillRect/>
          </a:stretch>
        </p:blipFill>
        <p:spPr>
          <a:xfrm>
            <a:off x="9138647" y="4514532"/>
            <a:ext cx="2989989" cy="18629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tep 1:…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9462626" cy="1320800"/>
          </a:xfrm>
          <a:prstGeom prst="rect">
            <a:avLst/>
          </a:prstGeom>
        </p:spPr>
        <p:txBody>
          <a:bodyPr/>
          <a:lstStyle/>
          <a:p>
            <a:r>
              <a:t>Step 1: </a:t>
            </a:r>
          </a:p>
          <a:p>
            <a:r>
              <a:t>Build a portfolio of personal projects</a:t>
            </a:r>
          </a:p>
        </p:txBody>
      </p:sp>
      <p:sp>
        <p:nvSpPr>
          <p:cNvPr id="273" name="DON’T post solutions to class assignments…"/>
          <p:cNvSpPr txBox="1">
            <a:spLocks noGrp="1"/>
          </p:cNvSpPr>
          <p:nvPr>
            <p:ph type="body" sz="half" idx="1"/>
          </p:nvPr>
        </p:nvSpPr>
        <p:spPr>
          <a:xfrm>
            <a:off x="864567" y="2131302"/>
            <a:ext cx="8067351" cy="393139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25755" indent="-325755" defTabSz="434340">
              <a:spcBef>
                <a:spcPts val="900"/>
              </a:spcBef>
              <a:defRPr sz="2280">
                <a:solidFill>
                  <a:srgbClr val="5E5E5E"/>
                </a:solidFill>
              </a:defRPr>
            </a:pPr>
            <a:r>
              <a:t>DON’T post solutions to class assignments</a:t>
            </a:r>
          </a:p>
          <a:p>
            <a:pPr marL="760094" lvl="1" indent="-325754" defTabSz="434340">
              <a:spcBef>
                <a:spcPts val="900"/>
              </a:spcBef>
              <a:defRPr sz="1900">
                <a:solidFill>
                  <a:srgbClr val="5E5E5E"/>
                </a:solidFill>
              </a:defRPr>
            </a:pPr>
            <a:r>
              <a:t>It doesn’t help you, and professors don’t like it</a:t>
            </a:r>
          </a:p>
          <a:p>
            <a:pPr marL="325755" indent="-325755" defTabSz="434340">
              <a:spcBef>
                <a:spcPts val="900"/>
              </a:spcBef>
              <a:defRPr sz="2280">
                <a:solidFill>
                  <a:srgbClr val="5E5E5E"/>
                </a:solidFill>
              </a:defRPr>
            </a:pPr>
            <a:r>
              <a:t>DO collect your work on Github</a:t>
            </a:r>
          </a:p>
          <a:p>
            <a:pPr marL="760094" lvl="1" indent="-325754" defTabSz="434340">
              <a:spcBef>
                <a:spcPts val="900"/>
              </a:spcBef>
              <a:defRPr sz="1900">
                <a:solidFill>
                  <a:srgbClr val="5E5E5E"/>
                </a:solidFill>
              </a:defRPr>
            </a:pPr>
            <a:r>
              <a:t>Code on individual projects, or on group projects that go beyond class assignments.</a:t>
            </a:r>
          </a:p>
          <a:p>
            <a:pPr marL="760094" lvl="1" indent="-325754" defTabSz="434340">
              <a:spcBef>
                <a:spcPts val="900"/>
              </a:spcBef>
              <a:defRPr sz="1900">
                <a:solidFill>
                  <a:srgbClr val="5E5E5E"/>
                </a:solidFill>
              </a:defRPr>
            </a:pPr>
            <a:r>
              <a:t>Join clubs, volunteer in research labs, HAVE FUN.</a:t>
            </a:r>
          </a:p>
          <a:p>
            <a:pPr marL="325755" indent="-325755" defTabSz="434340">
              <a:spcBef>
                <a:spcPts val="900"/>
              </a:spcBef>
              <a:defRPr sz="2280">
                <a:solidFill>
                  <a:srgbClr val="5E5E5E"/>
                </a:solidFill>
              </a:defRPr>
            </a:pPr>
            <a:r>
              <a:t>DON’T wait until you’re a senior to think about your future.</a:t>
            </a:r>
          </a:p>
          <a:p>
            <a:pPr marL="325755" indent="-325755" defTabSz="434340">
              <a:spcBef>
                <a:spcPts val="900"/>
              </a:spcBef>
              <a:defRPr sz="2280">
                <a:solidFill>
                  <a:srgbClr val="5E5E5E"/>
                </a:solidFill>
              </a:defRPr>
            </a:pPr>
            <a:r>
              <a:t>DO apply to jobs even if you don’t match every qualification.</a:t>
            </a:r>
          </a:p>
        </p:txBody>
      </p:sp>
      <p:pic>
        <p:nvPicPr>
          <p:cNvPr id="274" name="Screenshot 2024-12-03 at 2.51.56 PM.png" descr="Screenshot 2024-12-03 at 2.51.56 PM.png"/>
          <p:cNvPicPr>
            <a:picLocks noChangeAspect="1"/>
          </p:cNvPicPr>
          <p:nvPr/>
        </p:nvPicPr>
        <p:blipFill>
          <a:blip r:embed="rId2"/>
          <a:srcRect l="2724" r="2724" b="1553"/>
          <a:stretch>
            <a:fillRect/>
          </a:stretch>
        </p:blipFill>
        <p:spPr>
          <a:xfrm>
            <a:off x="9138647" y="4514532"/>
            <a:ext cx="2989989" cy="18629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build="p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tep 2: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Step 2:</a:t>
            </a:r>
          </a:p>
          <a:p>
            <a:r>
              <a:t>Create and maintain a resume</a:t>
            </a:r>
          </a:p>
        </p:txBody>
      </p:sp>
      <p:pic>
        <p:nvPicPr>
          <p:cNvPr id="277" name="Screenshot 2024-12-03 at 2.34.34 PM.png" descr="Screenshot 2024-12-03 at 2.34.34 PM.png"/>
          <p:cNvPicPr>
            <a:picLocks noChangeAspect="1"/>
          </p:cNvPicPr>
          <p:nvPr/>
        </p:nvPicPr>
        <p:blipFill>
          <a:blip r:embed="rId2"/>
          <a:srcRect l="3722" t="5989" r="3722"/>
          <a:stretch>
            <a:fillRect/>
          </a:stretch>
        </p:blipFill>
        <p:spPr>
          <a:xfrm>
            <a:off x="3748729" y="4620240"/>
            <a:ext cx="2453882" cy="18756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Rule #1: Your resume matters"/>
          <p:cNvSpPr txBox="1">
            <a:spLocks noGrp="1"/>
          </p:cNvSpPr>
          <p:nvPr>
            <p:ph type="title"/>
          </p:nvPr>
        </p:nvSpPr>
        <p:spPr>
          <a:xfrm>
            <a:off x="924574" y="2490651"/>
            <a:ext cx="8596669" cy="1320801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r>
              <a:t>Rule #1: Your resume matters</a:t>
            </a:r>
          </a:p>
        </p:txBody>
      </p:sp>
      <p:pic>
        <p:nvPicPr>
          <p:cNvPr id="280" name="Screenshot 2024-12-03 at 2.34.34 PM.png" descr="Screenshot 2024-12-03 at 2.34.34 PM.png"/>
          <p:cNvPicPr>
            <a:picLocks noChangeAspect="1"/>
          </p:cNvPicPr>
          <p:nvPr/>
        </p:nvPicPr>
        <p:blipFill>
          <a:blip r:embed="rId2"/>
          <a:srcRect l="3722" t="5989" r="3722"/>
          <a:stretch>
            <a:fillRect/>
          </a:stretch>
        </p:blipFill>
        <p:spPr>
          <a:xfrm>
            <a:off x="3748729" y="4620240"/>
            <a:ext cx="2453882" cy="18756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Screenshot 2024-12-03 at 2.34.34 PM.png" descr="Screenshot 2024-12-03 at 2.34.34 PM.png"/>
          <p:cNvPicPr>
            <a:picLocks noChangeAspect="1"/>
          </p:cNvPicPr>
          <p:nvPr/>
        </p:nvPicPr>
        <p:blipFill>
          <a:blip r:embed="rId2"/>
          <a:srcRect l="3722" t="5989" r="3722"/>
          <a:stretch>
            <a:fillRect/>
          </a:stretch>
        </p:blipFill>
        <p:spPr>
          <a:xfrm>
            <a:off x="3748729" y="4620240"/>
            <a:ext cx="2453882" cy="187565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62DF83-066B-568F-B90E-EEF905EB4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 time into your resume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8D010-EB2C-6C8E-40DD-197B30141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110962"/>
          </a:xfrm>
        </p:spPr>
        <p:txBody>
          <a:bodyPr/>
          <a:lstStyle/>
          <a:p>
            <a:r>
              <a:rPr lang="en-US" dirty="0"/>
              <a:t>On average, recruiters spend 7-10 seconds looking at each resume.</a:t>
            </a:r>
          </a:p>
          <a:p>
            <a:endParaRPr lang="en-US" dirty="0"/>
          </a:p>
          <a:p>
            <a:r>
              <a:rPr lang="en-US" dirty="0"/>
              <a:t>You, therefore, should spend </a:t>
            </a:r>
            <a:r>
              <a:rPr lang="en-US" b="1" dirty="0"/>
              <a:t>7-10 hours </a:t>
            </a:r>
            <a:r>
              <a:rPr lang="en-US" dirty="0"/>
              <a:t>to make sure it’s </a:t>
            </a:r>
            <a:r>
              <a:rPr lang="en-US" b="1" dirty="0"/>
              <a:t>perfect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No typos, strong wording, use a good template. Make it fantastic.</a:t>
            </a:r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Rule #2: Don’t sand-blast the internet"/>
          <p:cNvSpPr txBox="1">
            <a:spLocks noGrp="1"/>
          </p:cNvSpPr>
          <p:nvPr>
            <p:ph type="title"/>
          </p:nvPr>
        </p:nvSpPr>
        <p:spPr>
          <a:xfrm>
            <a:off x="465380" y="3071222"/>
            <a:ext cx="9470202" cy="13208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38911">
              <a:defRPr sz="4320"/>
            </a:lvl1pPr>
          </a:lstStyle>
          <a:p>
            <a:r>
              <a:t>Rule #2: Don’t sand-blast the internet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pile-desert-sand-glass-pebble-260nw-679783348.jpg.jpeg" descr="pile-desert-sand-glass-pebble-260nw-679783348.jpg.jpeg"/>
          <p:cNvPicPr>
            <a:picLocks noChangeAspect="1"/>
          </p:cNvPicPr>
          <p:nvPr/>
        </p:nvPicPr>
        <p:blipFill>
          <a:blip r:embed="rId2"/>
          <a:srcRect t="8025" r="1470" b="8025"/>
          <a:stretch/>
        </p:blipFill>
        <p:spPr>
          <a:xfrm>
            <a:off x="-6903" y="-26344"/>
            <a:ext cx="12198904" cy="5661812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Don’t be one of 10,000 generic grains of sand.…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10722186" cy="1320800"/>
          </a:xfrm>
          <a:prstGeom prst="rect">
            <a:avLst/>
          </a:prstGeom>
        </p:spPr>
        <p:txBody>
          <a:bodyPr lIns="45719" tIns="45719" rIns="45719" bIns="45719" anchor="t">
            <a:normAutofit/>
          </a:bodyPr>
          <a:lstStyle/>
          <a:p>
            <a:pPr defTabSz="457200">
              <a:lnSpc>
                <a:spcPct val="100000"/>
              </a:lnSpc>
              <a:defRPr sz="2500" b="0" spc="0">
                <a:solidFill>
                  <a:schemeClr val="accent1"/>
                </a:solidFill>
                <a:latin typeface="+mj-lt"/>
                <a:ea typeface="+mj-ea"/>
                <a:cs typeface="+mj-cs"/>
                <a:sym typeface="Trebuchet MS"/>
              </a:defRPr>
            </a:pPr>
            <a:r>
              <a:rPr sz="3200" dirty="0"/>
              <a:t>Don’t be one of 10,000 generic grains of sand.</a:t>
            </a:r>
          </a:p>
          <a:p>
            <a:pPr defTabSz="457200">
              <a:lnSpc>
                <a:spcPct val="100000"/>
              </a:lnSpc>
              <a:defRPr sz="2500" b="0" spc="0">
                <a:solidFill>
                  <a:schemeClr val="accent1"/>
                </a:solidFill>
                <a:latin typeface="+mj-lt"/>
                <a:ea typeface="+mj-ea"/>
                <a:cs typeface="+mj-cs"/>
                <a:sym typeface="Trebuchet MS"/>
              </a:defRPr>
            </a:pPr>
            <a:r>
              <a:rPr dirty="0"/>
              <a:t>Be the diamond by customizing your resume to each opportunity.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8D663B-FE5E-2BCE-1E77-7851E72B7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640815"/>
            <a:ext cx="8596668" cy="1135370"/>
          </a:xfrm>
        </p:spPr>
        <p:txBody>
          <a:bodyPr/>
          <a:lstStyle/>
          <a:p>
            <a:r>
              <a:rPr lang="en-US" dirty="0"/>
              <a:t>Resist the temptation to send out 500 resumes to random positions. Instead, send 5 carefully customized resumes to jobs that you are a really good match for. Be shiny, not noisy.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0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tep 2: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Step 2:</a:t>
            </a:r>
          </a:p>
          <a:p>
            <a:r>
              <a:t>Create and maintain a resume</a:t>
            </a:r>
          </a:p>
        </p:txBody>
      </p:sp>
      <p:sp>
        <p:nvSpPr>
          <p:cNvPr id="294" name="DO get feedback on your resume…"/>
          <p:cNvSpPr txBox="1">
            <a:spLocks noGrp="1"/>
          </p:cNvSpPr>
          <p:nvPr>
            <p:ph type="body" idx="1"/>
          </p:nvPr>
        </p:nvSpPr>
        <p:spPr>
          <a:xfrm>
            <a:off x="864567" y="2026799"/>
            <a:ext cx="9510480" cy="393071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81178" indent="-281178" defTabSz="374904">
              <a:spcBef>
                <a:spcPts val="800"/>
              </a:spcBef>
              <a:defRPr sz="1968">
                <a:solidFill>
                  <a:srgbClr val="5E5E5E"/>
                </a:solidFill>
              </a:defRPr>
            </a:pPr>
            <a:r>
              <a:t>DO get feedback on your resume</a:t>
            </a:r>
          </a:p>
          <a:p>
            <a:pPr marL="656081" lvl="1" indent="-281177" defTabSz="374904">
              <a:spcBef>
                <a:spcPts val="800"/>
              </a:spcBef>
              <a:defRPr sz="1640">
                <a:solidFill>
                  <a:srgbClr val="5E5E5E"/>
                </a:solidFill>
              </a:defRPr>
            </a:pPr>
            <a:r>
              <a:t>Try to get input from at least three people</a:t>
            </a:r>
          </a:p>
          <a:p>
            <a:pPr marL="656081" lvl="1" indent="-281177" defTabSz="374904">
              <a:spcBef>
                <a:spcPts val="800"/>
              </a:spcBef>
              <a:defRPr sz="1640">
                <a:solidFill>
                  <a:srgbClr val="5E5E5E"/>
                </a:solidFill>
              </a:defRPr>
            </a:pPr>
            <a:r>
              <a:t>Ask your professors, the CS Mentors, and people who have jobs</a:t>
            </a:r>
          </a:p>
          <a:p>
            <a:pPr marL="281178" indent="-281178" defTabSz="374904">
              <a:spcBef>
                <a:spcPts val="800"/>
              </a:spcBef>
              <a:defRPr sz="1968">
                <a:solidFill>
                  <a:srgbClr val="5E5E5E"/>
                </a:solidFill>
              </a:defRPr>
            </a:pPr>
            <a:r>
              <a:t>DO watch for internship postings</a:t>
            </a:r>
          </a:p>
          <a:p>
            <a:pPr marL="656081" lvl="1" indent="-281177" defTabSz="374904">
              <a:spcBef>
                <a:spcPts val="800"/>
              </a:spcBef>
              <a:defRPr sz="1640">
                <a:solidFill>
                  <a:srgbClr val="5E5E5E"/>
                </a:solidFill>
              </a:defRPr>
            </a:pPr>
            <a:r>
              <a:t>Ask the CS Mentors</a:t>
            </a:r>
          </a:p>
          <a:p>
            <a:pPr marL="656081" lvl="1" indent="-281177" defTabSz="374904">
              <a:spcBef>
                <a:spcPts val="800"/>
              </a:spcBef>
              <a:defRPr sz="1640">
                <a:solidFill>
                  <a:srgbClr val="5E5E5E"/>
                </a:solidFill>
              </a:defRPr>
            </a:pPr>
            <a:r>
              <a:t>Watch bulletin boards in the TMCB</a:t>
            </a:r>
          </a:p>
          <a:p>
            <a:pPr marL="656081" lvl="1" indent="-281177" defTabSz="374904">
              <a:spcBef>
                <a:spcPts val="800"/>
              </a:spcBef>
              <a:defRPr sz="1640">
                <a:solidFill>
                  <a:srgbClr val="5E5E5E"/>
                </a:solidFill>
              </a:defRPr>
            </a:pPr>
            <a:r>
              <a:t>Join #job-hunting channels in class Slack or Web sites</a:t>
            </a:r>
          </a:p>
          <a:p>
            <a:pPr marL="281178" indent="-281178" defTabSz="374904">
              <a:spcBef>
                <a:spcPts val="800"/>
              </a:spcBef>
              <a:defRPr sz="1968">
                <a:solidFill>
                  <a:srgbClr val="5E5E5E"/>
                </a:solidFill>
              </a:defRPr>
            </a:pPr>
            <a:r>
              <a:t>DO attend job fairs, mock interviews, and industry events</a:t>
            </a:r>
          </a:p>
          <a:p>
            <a:pPr marL="656081" lvl="1" indent="-281177" defTabSz="374904">
              <a:spcBef>
                <a:spcPts val="800"/>
              </a:spcBef>
              <a:defRPr sz="1640">
                <a:solidFill>
                  <a:srgbClr val="5E5E5E"/>
                </a:solidFill>
              </a:defRPr>
            </a:pPr>
            <a:r>
              <a:t>Industry recruiters will give you job-hunting advice</a:t>
            </a:r>
          </a:p>
          <a:p>
            <a:pPr marL="656081" lvl="1" indent="-281177" defTabSz="374904">
              <a:spcBef>
                <a:spcPts val="800"/>
              </a:spcBef>
              <a:defRPr sz="1640">
                <a:solidFill>
                  <a:srgbClr val="5E5E5E"/>
                </a:solidFill>
              </a:defRPr>
            </a:pPr>
            <a:r>
              <a:t>Many hires come directly from these recruiting events - you skip the line.</a:t>
            </a:r>
          </a:p>
          <a:p>
            <a:pPr marL="656081" lvl="1" indent="-281177" defTabSz="374904">
              <a:spcBef>
                <a:spcPts val="800"/>
              </a:spcBef>
              <a:defRPr sz="1640">
                <a:solidFill>
                  <a:srgbClr val="5E5E5E"/>
                </a:solidFill>
              </a:defRPr>
            </a:pPr>
            <a:r>
              <a:t>Talk to people. Learn everything you can.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" grpId="0" build="p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405F75-2A9F-E617-9D32-ACEF60FE9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learn?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E322C5-05F0-247F-D679-CA4AED60A4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244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tep 3: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Step 3:</a:t>
            </a:r>
          </a:p>
          <a:p>
            <a:r>
              <a:t>You’ll need letters of recommendation</a:t>
            </a:r>
          </a:p>
        </p:txBody>
      </p:sp>
      <p:sp>
        <p:nvSpPr>
          <p:cNvPr id="297" name="DO work closely with professors…"/>
          <p:cNvSpPr txBox="1">
            <a:spLocks noGrp="1"/>
          </p:cNvSpPr>
          <p:nvPr>
            <p:ph type="body" sz="half" idx="1"/>
          </p:nvPr>
        </p:nvSpPr>
        <p:spPr>
          <a:xfrm>
            <a:off x="864567" y="2026799"/>
            <a:ext cx="8460643" cy="3144220"/>
          </a:xfrm>
          <a:prstGeom prst="rect">
            <a:avLst/>
          </a:prstGeom>
        </p:spPr>
        <p:txBody>
          <a:bodyPr/>
          <a:lstStyle/>
          <a:p>
            <a:pPr marL="342900" indent="-342900">
              <a:defRPr sz="2400">
                <a:solidFill>
                  <a:srgbClr val="5E5E5E"/>
                </a:solidFill>
              </a:defRPr>
            </a:pPr>
            <a:r>
              <a:rPr dirty="0"/>
              <a:t>DO work closely with professors</a:t>
            </a:r>
          </a:p>
          <a:p>
            <a:pPr marL="800100" lvl="1" indent="-342900">
              <a:defRPr>
                <a:solidFill>
                  <a:srgbClr val="5E5E5E"/>
                </a:solidFill>
              </a:defRPr>
            </a:pPr>
            <a:r>
              <a:rPr dirty="0"/>
              <a:t>The best recommend writers can speak about you as an employee, not just as a student</a:t>
            </a:r>
          </a:p>
          <a:p>
            <a:pPr marL="800100" lvl="1" indent="-342900">
              <a:defRPr>
                <a:solidFill>
                  <a:srgbClr val="5E5E5E"/>
                </a:solidFill>
              </a:defRPr>
            </a:pPr>
            <a:r>
              <a:rPr dirty="0"/>
              <a:t>Work as a TA, research assistant, or be an office</a:t>
            </a:r>
            <a:r>
              <a:rPr lang="en-US" dirty="0"/>
              <a:t>r</a:t>
            </a:r>
            <a:r>
              <a:rPr dirty="0"/>
              <a:t> in a club the professor advises</a:t>
            </a:r>
          </a:p>
          <a:p>
            <a:pPr marL="800100" lvl="1" indent="-342900">
              <a:defRPr>
                <a:solidFill>
                  <a:srgbClr val="5E5E5E"/>
                </a:solidFill>
              </a:defRPr>
            </a:pPr>
            <a:r>
              <a:rPr dirty="0"/>
              <a:t>Be responsible and reliable! Professors can’t testify of attributes they didn’t observe.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" grpId="0" build="p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7B7E3-E967-2BDF-7343-134B502A0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Bits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A2E6F1-CBFE-074F-BDA8-0F2719C635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465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02403-7FA8-3288-7E3F-4155323D5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Evaluation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85CE4-A36F-0D78-AEC2-780709649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fill out the Course Completion Survey on Canvas.</a:t>
            </a:r>
          </a:p>
          <a:p>
            <a:r>
              <a:rPr lang="en-US" dirty="0"/>
              <a:t>Also don't forget to do your Student Evaluations for the course.</a:t>
            </a:r>
          </a:p>
        </p:txBody>
      </p:sp>
    </p:spTree>
    <p:extLst>
      <p:ext uri="{BB962C8B-B14F-4D97-AF65-F5344CB8AC3E}">
        <p14:creationId xmlns:p14="http://schemas.microsoft.com/office/powerpoint/2010/main" val="12460123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C016F-DF9A-0F0A-646C-CF454FB52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Coding Project Credit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2CC12-5798-4724-ECC9-A157B12E0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still time to submit the Free Coding assignment for completion and extra credit.</a:t>
            </a:r>
          </a:p>
          <a:p>
            <a:r>
              <a:rPr lang="en-US" dirty="0"/>
              <a:t>Detail are on Canvas.</a:t>
            </a:r>
          </a:p>
        </p:txBody>
      </p:sp>
    </p:spTree>
    <p:extLst>
      <p:ext uri="{BB962C8B-B14F-4D97-AF65-F5344CB8AC3E}">
        <p14:creationId xmlns:p14="http://schemas.microsoft.com/office/powerpoint/2010/main" val="21080801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37B48-9DF1-28B9-1E03-5832B0406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EB04C-79A3-8CAC-FE25-C200B47A5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Don't forget to take the final.</a:t>
            </a:r>
          </a:p>
          <a:p>
            <a:r>
              <a:rPr lang="en-US" dirty="0"/>
              <a:t>In-person classes - take it in the Testing Center anytime during Finals Week.</a:t>
            </a:r>
          </a:p>
          <a:p>
            <a:r>
              <a:rPr lang="en-US" dirty="0"/>
              <a:t>Online classes – take it in Canvas</a:t>
            </a:r>
          </a:p>
          <a:p>
            <a:r>
              <a:rPr lang="en-US" dirty="0"/>
              <a:t>It's the same format as the midterms, just larger.</a:t>
            </a:r>
          </a:p>
          <a:p>
            <a:r>
              <a:rPr lang="en-US" dirty="0"/>
              <a:t>Yes, it is comprehensive.</a:t>
            </a:r>
          </a:p>
        </p:txBody>
      </p:sp>
    </p:spTree>
    <p:extLst>
      <p:ext uri="{BB962C8B-B14F-4D97-AF65-F5344CB8AC3E}">
        <p14:creationId xmlns:p14="http://schemas.microsoft.com/office/powerpoint/2010/main" val="4064530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19333BC-5C0E-50EE-AF46-94FF375055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A6BBF00-CA7D-10F8-542B-41ABA3C1DF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37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29995-2DBC-9631-080E-23C0561D1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paradigms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5725E-D620-2E53-0291-63248A4DD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Imperative programming:</a:t>
            </a:r>
            <a:r>
              <a:rPr lang="en-US" dirty="0"/>
              <a:t> using statements to change a program's state.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Functional programming:</a:t>
            </a:r>
            <a:r>
              <a:rPr lang="en-US" dirty="0"/>
              <a:t> expressions, not statements; no side-effects; use of higher-order functions.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D1D02B-6B23-0D4B-E58E-F067A27DF545}"/>
              </a:ext>
            </a:extLst>
          </p:cNvPr>
          <p:cNvSpPr txBox="1"/>
          <p:nvPr/>
        </p:nvSpPr>
        <p:spPr>
          <a:xfrm>
            <a:off x="1000542" y="2629508"/>
            <a:ext cx="827346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[1, 2, 4]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range(0,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 ** 2</a:t>
            </a:r>
            <a:endParaRPr lang="en-US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0A7814-9FB6-9185-CDC8-5962AEC5EB77}"/>
              </a:ext>
            </a:extLst>
          </p:cNvPr>
          <p:cNvSpPr txBox="1"/>
          <p:nvPr/>
        </p:nvSpPr>
        <p:spPr>
          <a:xfrm>
            <a:off x="1000542" y="4676695"/>
            <a:ext cx="82734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list(map(lambda x: x ** 2, [1, 2, 4]))</a:t>
            </a:r>
            <a:endParaRPr lang="en-US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07B7CC-076D-B0AB-54EB-9AE70E73EC8D}"/>
              </a:ext>
            </a:extLst>
          </p:cNvPr>
          <p:cNvSpPr txBox="1"/>
          <p:nvPr/>
        </p:nvSpPr>
        <p:spPr>
          <a:xfrm>
            <a:off x="1000542" y="5174363"/>
            <a:ext cx="82734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(+ 3 (* 2 6) (- 10 7))</a:t>
            </a:r>
            <a:endParaRPr lang="en-US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61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29FD4-73A9-9209-AD95-66DE7A194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paradigms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0C63F-3381-4C93-FCA6-0645A60D9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Data-centric</a:t>
            </a:r>
            <a:r>
              <a:rPr lang="en-US" dirty="0"/>
              <a:t> and </a:t>
            </a:r>
            <a:r>
              <a:rPr lang="en-US" b="1" dirty="0"/>
              <a:t>object-oriented programming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Declarative programming:</a:t>
            </a:r>
            <a:r>
              <a:rPr lang="en-US" dirty="0"/>
              <a:t> State goals or properties of the solution rather than procedures.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14E970-6D3B-F0B8-6DCE-396138F1CA98}"/>
              </a:ext>
            </a:extLst>
          </p:cNvPr>
          <p:cNvSpPr txBox="1"/>
          <p:nvPr/>
        </p:nvSpPr>
        <p:spPr>
          <a:xfrm>
            <a:off x="1000542" y="2327850"/>
            <a:ext cx="827346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 = tree(3, [tree(1), tree(2, [tree(1), tree(1)])])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b.label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for b in branches(t)</a:t>
            </a:r>
            <a:endParaRPr lang="en-US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A077AC-72A7-8E19-88E6-1AAB81BF7E17}"/>
              </a:ext>
            </a:extLst>
          </p:cNvPr>
          <p:cNvSpPr txBox="1"/>
          <p:nvPr/>
        </p:nvSpPr>
        <p:spPr>
          <a:xfrm>
            <a:off x="1000542" y="3105834"/>
            <a:ext cx="827346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innocent_bee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Bee(5)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horrible_ant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Ant(10)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innocent_bee.fend_off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horrible_ant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A34A15-DAD3-55DF-1CA9-7EC3A92BD3A7}"/>
              </a:ext>
            </a:extLst>
          </p:cNvPr>
          <p:cNvSpPr txBox="1"/>
          <p:nvPr/>
        </p:nvSpPr>
        <p:spPr>
          <a:xfrm>
            <a:off x="1000542" y="4823084"/>
            <a:ext cx="82734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(.+)@(.+)\.(.{3})</a:t>
            </a:r>
            <a:endParaRPr lang="en-US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D7951B-1A88-F922-D52A-4615025A97FA}"/>
              </a:ext>
            </a:extLst>
          </p:cNvPr>
          <p:cNvSpPr txBox="1"/>
          <p:nvPr/>
        </p:nvSpPr>
        <p:spPr>
          <a:xfrm>
            <a:off x="1000542" y="5343129"/>
            <a:ext cx="827346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&lt;body&gt;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&lt;p&gt;This is a paragraph with 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&gt;something emphasized&lt;/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and &lt;a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="cs111.byu.edu"&gt;a link&lt;/a&gt;&lt;/p&gt;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&lt;/body&gt;</a:t>
            </a:r>
          </a:p>
        </p:txBody>
      </p:sp>
    </p:spTree>
    <p:extLst>
      <p:ext uri="{BB962C8B-B14F-4D97-AF65-F5344CB8AC3E}">
        <p14:creationId xmlns:p14="http://schemas.microsoft.com/office/powerpoint/2010/main" val="1623678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B3E20-0C1D-0238-5EB1-83888747A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CF609-4268-C606-2446-CED424135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772057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Data storage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Primitive/simple types: </a:t>
            </a:r>
            <a:r>
              <a:rPr lang="en-US" dirty="0" err="1"/>
              <a:t>booleans</a:t>
            </a:r>
            <a:r>
              <a:rPr lang="en-US" dirty="0"/>
              <a:t>, numbers, strings </a:t>
            </a:r>
          </a:p>
          <a:p>
            <a:pPr lvl="1"/>
            <a:r>
              <a:rPr lang="en-US" dirty="0"/>
              <a:t>Compound types: lists, linked lists, trees </a:t>
            </a:r>
          </a:p>
          <a:p>
            <a:r>
              <a:rPr lang="en-US" b="1" dirty="0"/>
              <a:t>Environments</a:t>
            </a:r>
            <a:r>
              <a:rPr lang="en-US" dirty="0"/>
              <a:t>: rules for how programs access and modify named objects </a:t>
            </a:r>
          </a:p>
          <a:p>
            <a:r>
              <a:rPr lang="en-US" b="1" dirty="0"/>
              <a:t>Higher-order functions</a:t>
            </a:r>
            <a:r>
              <a:rPr lang="en-US" dirty="0"/>
              <a:t>: Functions as data values, functions on functions </a:t>
            </a:r>
          </a:p>
          <a:p>
            <a:r>
              <a:rPr lang="en-US" b="1" dirty="0"/>
              <a:t>Recursion</a:t>
            </a:r>
            <a:r>
              <a:rPr lang="en-US" dirty="0"/>
              <a:t>: approaching a problem recursively, general recursive patterns </a:t>
            </a:r>
          </a:p>
          <a:p>
            <a:r>
              <a:rPr lang="en-US" b="1" dirty="0"/>
              <a:t>Mutability</a:t>
            </a:r>
            <a:r>
              <a:rPr lang="en-US" dirty="0"/>
              <a:t>: mutable objects, mutation operations, dangers of mutation </a:t>
            </a:r>
          </a:p>
          <a:p>
            <a:r>
              <a:rPr lang="en-US" b="1" dirty="0"/>
              <a:t>Exceptions</a:t>
            </a:r>
            <a:r>
              <a:rPr lang="en-US" dirty="0"/>
              <a:t>: Dealing with errors </a:t>
            </a:r>
          </a:p>
          <a:p>
            <a:r>
              <a:rPr lang="en-US" b="1" dirty="0"/>
              <a:t>Efficiency</a:t>
            </a:r>
            <a:r>
              <a:rPr lang="en-US" dirty="0"/>
              <a:t>: Different programs have different time/space needs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800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D86FF-3C6D-CF64-5661-18334B976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72E19-838A-4C4C-06B7-05F929F43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Abstractions, separation of concerns</a:t>
            </a:r>
          </a:p>
          <a:p>
            <a:r>
              <a:rPr lang="en-US" dirty="0"/>
              <a:t>Specification of a program vs. its implementation </a:t>
            </a:r>
          </a:p>
          <a:p>
            <a:pPr lvl="1"/>
            <a:r>
              <a:rPr lang="en-US" dirty="0"/>
              <a:t>Syntactic spec (header) vs. semantic spec (docstring).</a:t>
            </a:r>
          </a:p>
          <a:p>
            <a:pPr lvl="1"/>
            <a:r>
              <a:rPr lang="en-US" dirty="0"/>
              <a:t>Example of multiple implementations for the same abstract behavior</a:t>
            </a:r>
          </a:p>
          <a:p>
            <a:r>
              <a:rPr lang="en-US" dirty="0"/>
              <a:t>Testing: for every program, there is a test. </a:t>
            </a:r>
          </a:p>
          <a:p>
            <a:r>
              <a:rPr lang="en-US" dirty="0"/>
              <a:t>Coding style (Composition)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097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5EC8C-628E-03CC-B1F8-70207FD56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useful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D8DBF-14B6-2A94-BC97-E2199364C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Images and how to manipulate them</a:t>
            </a:r>
          </a:p>
          <a:p>
            <a:r>
              <a:rPr lang="en-US" dirty="0"/>
              <a:t>Introduction to HTML</a:t>
            </a:r>
          </a:p>
          <a:p>
            <a:r>
              <a:rPr lang="en-US" dirty="0"/>
              <a:t>How to surf the web programmatically</a:t>
            </a:r>
          </a:p>
          <a:p>
            <a:r>
              <a:rPr lang="en-US" dirty="0"/>
              <a:t>How to generate plots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557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625955-whats-next-meme.jpg" descr="625955-whats-next-meme.jpg">
            <a:extLst>
              <a:ext uri="{FF2B5EF4-FFF2-40B4-BE49-F238E27FC236}">
                <a16:creationId xmlns:a16="http://schemas.microsoft.com/office/drawing/2014/main" id="{1EB8B62D-44B0-01BA-9C86-B97EBD91B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4" y="0"/>
            <a:ext cx="5940426" cy="692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DB22A2-7048-8930-088C-FA4152A92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271" y="2404534"/>
            <a:ext cx="5370157" cy="1646303"/>
          </a:xfrm>
        </p:spPr>
        <p:txBody>
          <a:bodyPr/>
          <a:lstStyle/>
          <a:p>
            <a:pPr algn="ctr"/>
            <a:r>
              <a:rPr lang="en-US" dirty="0"/>
              <a:t>Congratulations!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F00EF6-9D6D-665E-B3DC-8004F833B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0271" y="4050832"/>
            <a:ext cx="5370157" cy="1096901"/>
          </a:xfrm>
        </p:spPr>
        <p:txBody>
          <a:bodyPr/>
          <a:lstStyle/>
          <a:p>
            <a:pPr algn="ctr"/>
            <a:r>
              <a:rPr lang="en-US" dirty="0"/>
              <a:t>You Survived CS 111.</a:t>
            </a:r>
          </a:p>
          <a:p>
            <a:pPr algn="ctr"/>
            <a:r>
              <a:rPr lang="en-US" dirty="0"/>
              <a:t>Now what???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111-Template.potx" id="{1E66F11C-A0E4-44E4-A623-DB2458591B38}" vid="{4951662D-0F24-4DA5-9818-8BA1C4EF18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CS111-Template</Template>
  <TotalTime>466</TotalTime>
  <Words>1234</Words>
  <Application>Microsoft Office PowerPoint</Application>
  <PresentationFormat>Widescreen</PresentationFormat>
  <Paragraphs>186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Aptos</vt:lpstr>
      <vt:lpstr>Arial</vt:lpstr>
      <vt:lpstr>Courier New</vt:lpstr>
      <vt:lpstr>Trebuchet MS</vt:lpstr>
      <vt:lpstr>Wingdings 3</vt:lpstr>
      <vt:lpstr>2_Facet</vt:lpstr>
      <vt:lpstr>PowerPoint Presentation</vt:lpstr>
      <vt:lpstr>Conclusion</vt:lpstr>
      <vt:lpstr>What did we learn?</vt:lpstr>
      <vt:lpstr>Programming paradigms</vt:lpstr>
      <vt:lpstr>Programming paradigms #2</vt:lpstr>
      <vt:lpstr>Programming Concepts</vt:lpstr>
      <vt:lpstr>Software Engineering</vt:lpstr>
      <vt:lpstr>Some useful tools</vt:lpstr>
      <vt:lpstr>Congratulations!</vt:lpstr>
      <vt:lpstr>What's next?</vt:lpstr>
      <vt:lpstr>General CS Classes</vt:lpstr>
      <vt:lpstr>Specialized CS Courses</vt:lpstr>
      <vt:lpstr>CS Courses Prerequisites</vt:lpstr>
      <vt:lpstr>Emphases</vt:lpstr>
      <vt:lpstr>CS Emphases</vt:lpstr>
      <vt:lpstr>Other CS Areas</vt:lpstr>
      <vt:lpstr>What’s next?</vt:lpstr>
      <vt:lpstr>Internships!</vt:lpstr>
      <vt:lpstr>Internships!</vt:lpstr>
      <vt:lpstr>What if I don’t plan to work full-time?</vt:lpstr>
      <vt:lpstr>How do I get an internship?</vt:lpstr>
      <vt:lpstr>Step 1:  Build a portfolio of personal projects</vt:lpstr>
      <vt:lpstr>Step 1:  Build a portfolio of personal projects</vt:lpstr>
      <vt:lpstr>Step 2: Create and maintain a resume</vt:lpstr>
      <vt:lpstr>Rule #1: Your resume matters</vt:lpstr>
      <vt:lpstr>Put time into your resume</vt:lpstr>
      <vt:lpstr>Rule #2: Don’t sand-blast the internet</vt:lpstr>
      <vt:lpstr>Don’t be one of 10,000 generic grains of sand. Be the diamond by customizing your resume to each opportunity.</vt:lpstr>
      <vt:lpstr>Step 2: Create and maintain a resume</vt:lpstr>
      <vt:lpstr>Step 3: You’ll need letters of recommendation</vt:lpstr>
      <vt:lpstr>Last Bits</vt:lpstr>
      <vt:lpstr>Course Evaluation Survey</vt:lpstr>
      <vt:lpstr>Free Coding Project Credit</vt:lpstr>
      <vt:lpstr>Final Exam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Stephens</dc:creator>
  <cp:lastModifiedBy>Tom Stephens</cp:lastModifiedBy>
  <cp:revision>31</cp:revision>
  <dcterms:created xsi:type="dcterms:W3CDTF">2024-12-10T20:52:29Z</dcterms:created>
  <dcterms:modified xsi:type="dcterms:W3CDTF">2025-08-27T21:51:50Z</dcterms:modified>
</cp:coreProperties>
</file>