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1" r:id="rId2"/>
  </p:sldMasterIdLst>
  <p:notesMasterIdLst>
    <p:notesMasterId r:id="rId58"/>
  </p:notesMasterIdLst>
  <p:sldIdLst>
    <p:sldId id="343" r:id="rId3"/>
    <p:sldId id="4016" r:id="rId4"/>
    <p:sldId id="4014" r:id="rId5"/>
    <p:sldId id="737" r:id="rId6"/>
    <p:sldId id="346" r:id="rId7"/>
    <p:sldId id="738" r:id="rId8"/>
    <p:sldId id="739" r:id="rId9"/>
    <p:sldId id="278" r:id="rId10"/>
    <p:sldId id="740" r:id="rId11"/>
    <p:sldId id="279" r:id="rId12"/>
    <p:sldId id="741" r:id="rId13"/>
    <p:sldId id="742" r:id="rId14"/>
    <p:sldId id="276" r:id="rId15"/>
    <p:sldId id="277" r:id="rId16"/>
    <p:sldId id="286" r:id="rId17"/>
    <p:sldId id="318" r:id="rId18"/>
    <p:sldId id="297" r:id="rId19"/>
    <p:sldId id="4013" r:id="rId20"/>
    <p:sldId id="1147" r:id="rId21"/>
    <p:sldId id="1148" r:id="rId22"/>
    <p:sldId id="1149" r:id="rId23"/>
    <p:sldId id="1150" r:id="rId24"/>
    <p:sldId id="1151" r:id="rId25"/>
    <p:sldId id="1152" r:id="rId26"/>
    <p:sldId id="352" r:id="rId27"/>
    <p:sldId id="911" r:id="rId28"/>
    <p:sldId id="912" r:id="rId29"/>
    <p:sldId id="913" r:id="rId30"/>
    <p:sldId id="914" r:id="rId31"/>
    <p:sldId id="915" r:id="rId32"/>
    <p:sldId id="916" r:id="rId33"/>
    <p:sldId id="743" r:id="rId34"/>
    <p:sldId id="744" r:id="rId35"/>
    <p:sldId id="745" r:id="rId36"/>
    <p:sldId id="746" r:id="rId37"/>
    <p:sldId id="323" r:id="rId38"/>
    <p:sldId id="324" r:id="rId39"/>
    <p:sldId id="325" r:id="rId40"/>
    <p:sldId id="4015" r:id="rId41"/>
    <p:sldId id="326" r:id="rId42"/>
    <p:sldId id="748" r:id="rId43"/>
    <p:sldId id="749" r:id="rId44"/>
    <p:sldId id="750" r:id="rId45"/>
    <p:sldId id="751" r:id="rId46"/>
    <p:sldId id="752" r:id="rId47"/>
    <p:sldId id="753" r:id="rId48"/>
    <p:sldId id="262" r:id="rId49"/>
    <p:sldId id="754" r:id="rId50"/>
    <p:sldId id="342" r:id="rId51"/>
    <p:sldId id="755" r:id="rId52"/>
    <p:sldId id="756" r:id="rId53"/>
    <p:sldId id="327" r:id="rId54"/>
    <p:sldId id="269" r:id="rId55"/>
    <p:sldId id="270" r:id="rId56"/>
    <p:sldId id="301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BC197-479A-4FF6-889A-69C4A364D4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9666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Sneak peak at higher order functions in the next lecture.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93853B-3783-4F0F-91D2-3E9415AA22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562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93853B-3783-4F0F-91D2-3E9415AA22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073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Bonus slide for someone that reads the notes.  Not really needed in lecture.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BC197-479A-4FF6-889A-69C4A364D4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93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68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25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6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68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91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2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07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36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35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836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993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4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08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7293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77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97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845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897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5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6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4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CDB4-C464-44F4-AB40-ECD3797BAA20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4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NUL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omic strip of a child and a child&#10;&#10;Description automatically generated">
            <a:extLst>
              <a:ext uri="{FF2B5EF4-FFF2-40B4-BE49-F238E27FC236}">
                <a16:creationId xmlns:a16="http://schemas.microsoft.com/office/drawing/2014/main" id="{361F315C-FC0F-C63D-EAFC-02FEDE4F4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425" y="0"/>
            <a:ext cx="4515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74A5-F7EB-EC17-C333-B91249CA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AE296-B70B-C686-85AF-79D81E68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specify multiple return values, separated by commas.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Any code that calls that function must also "unpack it" using commas: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7F4D6-7BD1-947D-2F99-A482C06E11D6}"/>
              </a:ext>
            </a:extLst>
          </p:cNvPr>
          <p:cNvSpPr txBox="1"/>
          <p:nvPr/>
        </p:nvSpPr>
        <p:spPr>
          <a:xfrm>
            <a:off x="1004907" y="2309091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divide_exact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(n, 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quotient = n // 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remainder = n % 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quotient, remainder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01C759-1FCE-2CC0-F975-27799B6DA840}"/>
              </a:ext>
            </a:extLst>
          </p:cNvPr>
          <p:cNvSpPr txBox="1"/>
          <p:nvPr/>
        </p:nvSpPr>
        <p:spPr>
          <a:xfrm>
            <a:off x="1004906" y="4059382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q, r = divide_exact(618, 10)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49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AE4A0-4B41-D2B0-0325-7BAB5B63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6D9F1-E41C-6E43-E982-CFF461E75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after the return statement will not be executed, that line belongs before the return.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562898-0CDB-E759-8962-97DDCF631D10}"/>
              </a:ext>
            </a:extLst>
          </p:cNvPr>
          <p:cNvSpPr txBox="1"/>
          <p:nvPr/>
        </p:nvSpPr>
        <p:spPr>
          <a:xfrm>
            <a:off x="1077118" y="230909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num1 + num2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add(2, 4)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0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3E9C-6FEE-8D92-76F6-11F8F529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6A10E-2546-169D-9D70-5CBAA8A8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is referring to variables that don't seem to exist. Most likely, they should be parameters in the function signature.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649564-10A1-DA9F-359E-2F8E3657FAC7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num1 + num2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add(2, 4)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0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B1607-F7AC-07E4-4092-3D3E0A3D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526CB-24CB-C524-C3BF-E714757AF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does not return any value. However, the code that calls it tries to use the result of the expression. It should have a return statement that returns the sum.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A045B7-326F-461F-7231-F6AD3A481D6C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num1 + num2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add(2, 4)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7BE-2599-46E7-BE84-9910D787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None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00BB2-A269-AB05-C6E9-672458476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858981"/>
          </a:xfrm>
        </p:spPr>
        <p:txBody>
          <a:bodyPr/>
          <a:lstStyle/>
          <a:p>
            <a:r>
              <a:rPr lang="en-US" dirty="0"/>
              <a:t>The special value </a:t>
            </a:r>
            <a:r>
              <a:rPr lang="en-US" b="1" i="1" dirty="0"/>
              <a:t>None</a:t>
            </a:r>
            <a:r>
              <a:rPr lang="en-US" dirty="0"/>
              <a:t> represents nothingness in Python.</a:t>
            </a:r>
          </a:p>
          <a:p>
            <a:r>
              <a:rPr lang="en-US" dirty="0"/>
              <a:t>Any function that doesn't explicitly return a value will return </a:t>
            </a:r>
            <a:r>
              <a:rPr lang="en-US" b="1" i="1" dirty="0"/>
              <a:t>None</a:t>
            </a:r>
            <a:r>
              <a:rPr lang="en-US" dirty="0"/>
              <a:t>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72D263-19F5-94EB-DE8B-92B2FB650BF4}"/>
              </a:ext>
            </a:extLst>
          </p:cNvPr>
          <p:cNvSpPr txBox="1"/>
          <p:nvPr/>
        </p:nvSpPr>
        <p:spPr>
          <a:xfrm>
            <a:off x="1077118" y="2789382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square_it(x):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x * 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F269A6-AF85-1DCA-F8F8-9B61786FCC41}"/>
              </a:ext>
            </a:extLst>
          </p:cNvPr>
          <p:cNvSpPr txBox="1">
            <a:spLocks/>
          </p:cNvSpPr>
          <p:nvPr/>
        </p:nvSpPr>
        <p:spPr>
          <a:xfrm>
            <a:off x="677334" y="3435713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When a function returns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the console shows no output at all: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534B7-3E6C-28D1-025F-92F1428AE71A}"/>
              </a:ext>
            </a:extLst>
          </p:cNvPr>
          <p:cNvSpPr txBox="1"/>
          <p:nvPr/>
        </p:nvSpPr>
        <p:spPr>
          <a:xfrm>
            <a:off x="1077117" y="387465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square_it(4)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123466-FE7C-B635-5CC3-9E6D9AD6BA0B}"/>
              </a:ext>
            </a:extLst>
          </p:cNvPr>
          <p:cNvSpPr txBox="1">
            <a:spLocks/>
          </p:cNvSpPr>
          <p:nvPr/>
        </p:nvSpPr>
        <p:spPr>
          <a:xfrm>
            <a:off x="677334" y="4243986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Attempting to treat the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like a number will result in an error: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6E9646-C08D-7A33-3369-DA0169123E65}"/>
              </a:ext>
            </a:extLst>
          </p:cNvPr>
          <p:cNvSpPr txBox="1"/>
          <p:nvPr/>
        </p:nvSpPr>
        <p:spPr>
          <a:xfrm>
            <a:off x="1077116" y="467595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sixteen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sixteen + 4     # 🚫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TypeError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!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84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77823-DE64-8715-2B25-D414837C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AF162-03C5-DA21-4628-CF59087F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38908"/>
          </a:xfrm>
        </p:spPr>
        <p:txBody>
          <a:bodyPr/>
          <a:lstStyle/>
          <a:p>
            <a:r>
              <a:rPr lang="en-US" dirty="0"/>
              <a:t>A function can use a Boolean expression to return a result based on the values of the parameters.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1D9BD6-9F3D-F92A-C104-18C501EB842F}"/>
              </a:ext>
            </a:extLst>
          </p:cNvPr>
          <p:cNvSpPr txBox="1"/>
          <p:nvPr/>
        </p:nvSpPr>
        <p:spPr>
          <a:xfrm>
            <a:off x="1086355" y="2669309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passed_class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(grade):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grade &gt; 65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B2A07-40DD-7CC5-A705-DE124BD124C1}"/>
              </a:ext>
            </a:extLst>
          </p:cNvPr>
          <p:cNvSpPr txBox="1"/>
          <p:nvPr/>
        </p:nvSpPr>
        <p:spPr>
          <a:xfrm>
            <a:off x="1086355" y="342900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should_wear_jacket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is_rainy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is_windy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is_rainy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is_windy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70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AD70-EB0F-D529-3CC8-F508DA83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0C1D8-A1CF-14A9-1C44-6A85C0580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44705"/>
          </a:xfrm>
        </p:spPr>
        <p:txBody>
          <a:bodyPr/>
          <a:lstStyle/>
          <a:p>
            <a:r>
              <a:rPr lang="en-US" dirty="0"/>
              <a:t>It's common for a conditional to be based on the value of the parameters to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37A8C6-CFBC-EA26-0FEE-342568D3C580}"/>
              </a:ext>
            </a:extLst>
          </p:cNvPr>
          <p:cNvSpPr txBox="1"/>
          <p:nvPr/>
        </p:nvSpPr>
        <p:spPr>
          <a:xfrm>
            <a:off x="1086355" y="2675106"/>
            <a:ext cx="6631709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num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sign = "negative"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num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sign = "positive"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sign = "neutral"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sign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F438C-A3AB-A2BB-CEF5-6DD26C9123CE}"/>
              </a:ext>
            </a:extLst>
          </p:cNvPr>
          <p:cNvSpPr txBox="1"/>
          <p:nvPr/>
        </p:nvSpPr>
        <p:spPr>
          <a:xfrm>
            <a:off x="1086354" y="50942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(50)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"positive"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(-1)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"negative"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(0)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"neutral"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08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9A75-56EE-6356-17EA-75545048D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Returns inside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0AD39-D059-9ADB-EEA9-598F472B3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25250"/>
          </a:xfrm>
        </p:spPr>
        <p:txBody>
          <a:bodyPr/>
          <a:lstStyle/>
          <a:p>
            <a:r>
              <a:rPr lang="en-US" dirty="0"/>
              <a:t>A branch of a conditional can end in a return, which exits the function entirely.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1C1334-A641-147B-025C-C8F13471525B}"/>
              </a:ext>
            </a:extLst>
          </p:cNvPr>
          <p:cNvSpPr txBox="1"/>
          <p:nvPr/>
        </p:nvSpPr>
        <p:spPr>
          <a:xfrm>
            <a:off x="1086355" y="2675106"/>
            <a:ext cx="6631709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num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"negative"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num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"positive"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"neutral"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948CCD-C774-C88C-BA41-599800AE7E94}"/>
              </a:ext>
            </a:extLst>
          </p:cNvPr>
          <p:cNvSpPr txBox="1"/>
          <p:nvPr/>
        </p:nvSpPr>
        <p:spPr>
          <a:xfrm>
            <a:off x="1086354" y="4831591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(50)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"positive"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(-1)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"negative"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get_number_sign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(0)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"neutral"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55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6EC7D-E697-4B3C-9A3F-EF2C3C441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A1EFC-224D-7A38-D9C5-BACEB2FF5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30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477DE-0BEF-C01A-A8BF-C442389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04832-F28B-9AFD-E017-D5BCCAE6B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E94E-5FB6-182E-FA73-AF863AE8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Connections Matter</a:t>
            </a:r>
            <a:br>
              <a:rPr lang="en-US" dirty="0"/>
            </a:br>
            <a:r>
              <a:rPr lang="en-US" sz="2000" dirty="0">
                <a:solidFill>
                  <a:schemeClr val="tx1"/>
                </a:solidFill>
              </a:rPr>
              <a:t>Pres. &amp; Sis. Reese – Devotional – 01/14/25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E30D28-135E-1CEC-0BEB-7015BF3F0A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“Connections unify us and bring us together. They make us stronger, happier and improve our sense of well-being.”</a:t>
            </a:r>
          </a:p>
          <a:p>
            <a:r>
              <a:rPr lang="en-US" dirty="0"/>
              <a:t>How can we improve our connections to one another?</a:t>
            </a:r>
          </a:p>
          <a:p>
            <a:pPr marL="914400" indent="0">
              <a:buNone/>
            </a:pPr>
            <a:r>
              <a:rPr lang="en-US" sz="1600" b="1" dirty="0"/>
              <a:t>- Sis. Reese</a:t>
            </a:r>
          </a:p>
          <a:p>
            <a:pPr marL="914400" indent="0">
              <a:buNone/>
            </a:pPr>
            <a:endParaRPr lang="en-US" sz="1600" b="1" dirty="0"/>
          </a:p>
          <a:p>
            <a:r>
              <a:rPr lang="en-US" dirty="0"/>
              <a:t>How will you be a miracle to those around you?</a:t>
            </a:r>
          </a:p>
          <a:p>
            <a:pPr marL="914400" indent="0">
              <a:buNone/>
            </a:pPr>
            <a:r>
              <a:rPr lang="en-US" sz="1600" b="1" dirty="0"/>
              <a:t>- Pres Reese</a:t>
            </a:r>
          </a:p>
        </p:txBody>
      </p:sp>
      <p:pic>
        <p:nvPicPr>
          <p:cNvPr id="9" name="Content Placeholder 8" descr="A person and person sitting in a chair&#10;&#10;Description automatically generated">
            <a:extLst>
              <a:ext uri="{FF2B5EF4-FFF2-40B4-BE49-F238E27FC236}">
                <a16:creationId xmlns:a16="http://schemas.microsoft.com/office/drawing/2014/main" id="{46331E21-3368-F440-AC82-328BF41F601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808" y="2160589"/>
            <a:ext cx="5779873" cy="3880772"/>
          </a:xfrm>
        </p:spPr>
      </p:pic>
    </p:spTree>
    <p:extLst>
      <p:ext uri="{BB962C8B-B14F-4D97-AF65-F5344CB8AC3E}">
        <p14:creationId xmlns:p14="http://schemas.microsoft.com/office/powerpoint/2010/main" val="504961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45C64-8712-EDE6-38C5-8BDCED2F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Functions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56822F-8699-70F4-6670-0264BC060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690" y="2997165"/>
          <a:ext cx="8596312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8429581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568124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Aspect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7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domain</a:t>
                      </a:r>
                      <a:r>
                        <a:rPr lang="en-US" dirty="0"/>
                        <a:t> is the set of all inputs it might possibly take as arguments.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x</a:t>
                      </a:r>
                      <a:r>
                        <a:rPr lang="en-US" dirty="0"/>
                        <a:t> is a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106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range</a:t>
                      </a:r>
                      <a:r>
                        <a:rPr lang="en-US" dirty="0"/>
                        <a:t> is the set of output values it might possibly return.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a non-negative real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behavior</a:t>
                      </a:r>
                      <a:r>
                        <a:rPr lang="en-US" dirty="0"/>
                        <a:t> is the relationship it creates between input and output.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the square of x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13764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DABF61-16E8-FC6A-4C8B-F02DFD791B38}"/>
              </a:ext>
            </a:extLst>
          </p:cNvPr>
          <p:cNvSpPr txBox="1"/>
          <p:nvPr/>
        </p:nvSpPr>
        <p:spPr>
          <a:xfrm>
            <a:off x="677335" y="1930400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square of X."""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79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17D7-60CA-C94F-7FFE-22699324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BE63-5212-079F-E148-675E68F3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each function exactly one job, but make it apply to many related situations.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Don't Repeat Yourself (DRY)</a:t>
            </a:r>
            <a:r>
              <a:rPr lang="en-US" dirty="0"/>
              <a:t>: Implement a process just once, execute it many times.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E1631-0231-B4D4-640A-7EAC72954395}"/>
              </a:ext>
            </a:extLst>
          </p:cNvPr>
          <p:cNvSpPr txBox="1"/>
          <p:nvPr/>
        </p:nvSpPr>
        <p:spPr>
          <a:xfrm>
            <a:off x="1000542" y="2614591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round(1.23)     #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round(1.23, 0)  #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round(1.23, 1)  # 1.2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round(1.23, 5)  # 1.23</a:t>
            </a:r>
          </a:p>
        </p:txBody>
      </p:sp>
    </p:spTree>
    <p:extLst>
      <p:ext uri="{BB962C8B-B14F-4D97-AF65-F5344CB8AC3E}">
        <p14:creationId xmlns:p14="http://schemas.microsoft.com/office/powerpoint/2010/main" val="292457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3F721B9-536D-43F5-1A5F-1D88C70953F6}"/>
              </a:ext>
            </a:extLst>
          </p:cNvPr>
          <p:cNvGrpSpPr/>
          <p:nvPr/>
        </p:nvGrpSpPr>
        <p:grpSpPr>
          <a:xfrm>
            <a:off x="3758966" y="4704277"/>
            <a:ext cx="4575408" cy="1115491"/>
            <a:chOff x="3758966" y="4704277"/>
            <a:chExt cx="4575408" cy="11154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4331A76-8185-95CB-BAFE-938BAB4D8D64}"/>
                </a:ext>
              </a:extLst>
            </p:cNvPr>
            <p:cNvSpPr/>
            <p:nvPr/>
          </p:nvSpPr>
          <p:spPr>
            <a:xfrm>
              <a:off x="7436935" y="4704277"/>
              <a:ext cx="897439" cy="111549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9F0AC4D-C309-A366-D118-433705F9A023}"/>
                </a:ext>
              </a:extLst>
            </p:cNvPr>
            <p:cNvSpPr/>
            <p:nvPr/>
          </p:nvSpPr>
          <p:spPr>
            <a:xfrm>
              <a:off x="3758966" y="4956362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DEAAC5-592A-1F5C-583F-3687CC8B7F2E}"/>
                </a:ext>
              </a:extLst>
            </p:cNvPr>
            <p:cNvSpPr/>
            <p:nvPr/>
          </p:nvSpPr>
          <p:spPr>
            <a:xfrm>
              <a:off x="5699877" y="4961274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/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0" lang="el-GR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π</m:t>
                      </m:r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sSup>
                        <m:sSup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𝑟</m:t>
                          </m:r>
                        </m:e>
                        <m:sup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15CBA5B-5846-F0DB-3370-2947D9E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patterns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64D-4541-BEE7-947A-1DD26576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98474"/>
          </a:xfrm>
        </p:spPr>
        <p:txBody>
          <a:bodyPr/>
          <a:lstStyle/>
          <a:p>
            <a:r>
              <a:rPr lang="en-US" dirty="0"/>
              <a:t>Geometric shapes have similar area formulas.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2690E-0F6B-3193-1E49-80C4EDEE2939}"/>
              </a:ext>
            </a:extLst>
          </p:cNvPr>
          <p:cNvSpPr txBox="1"/>
          <p:nvPr/>
        </p:nvSpPr>
        <p:spPr>
          <a:xfrm>
            <a:off x="1285875" y="3162449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Shape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FC7EE-9EAC-4AB5-664D-8984122C0C6D}"/>
              </a:ext>
            </a:extLst>
          </p:cNvPr>
          <p:cNvSpPr txBox="1"/>
          <p:nvPr/>
        </p:nvSpPr>
        <p:spPr>
          <a:xfrm>
            <a:off x="1285875" y="497175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Area</a:t>
            </a:r>
          </a:p>
        </p:txBody>
      </p:sp>
      <p:pic>
        <p:nvPicPr>
          <p:cNvPr id="7" name="Picture 6" descr="A picture containing text, rectangle, white, screenshot&#10;&#10;Description automatically generated">
            <a:extLst>
              <a:ext uri="{FF2B5EF4-FFF2-40B4-BE49-F238E27FC236}">
                <a16:creationId xmlns:a16="http://schemas.microsoft.com/office/drawing/2014/main" id="{E15CAA14-2E02-4053-FFDB-54F6AC66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18" y="2655094"/>
            <a:ext cx="1485900" cy="14763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/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1∗</m:t>
                      </m:r>
                      <m:sSup>
                        <m:sSup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𝑟</m:t>
                          </m:r>
                        </m:e>
                        <m:sup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ircle&#10;&#10;Description automatically generated">
            <a:extLst>
              <a:ext uri="{FF2B5EF4-FFF2-40B4-BE49-F238E27FC236}">
                <a16:creationId xmlns:a16="http://schemas.microsoft.com/office/drawing/2014/main" id="{A09955F6-B571-1813-AF94-BDD653579D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717" y="2640806"/>
            <a:ext cx="1533525" cy="1504950"/>
          </a:xfrm>
          <a:prstGeom prst="rect">
            <a:avLst/>
          </a:prstGeom>
        </p:spPr>
      </p:pic>
      <p:pic>
        <p:nvPicPr>
          <p:cNvPr id="9" name="Picture 8" descr="A hexagon with a letter r&#10;&#10;Description automatically generated with medium confidence">
            <a:extLst>
              <a:ext uri="{FF2B5EF4-FFF2-40B4-BE49-F238E27FC236}">
                <a16:creationId xmlns:a16="http://schemas.microsoft.com/office/drawing/2014/main" id="{8819233A-95B5-ACDD-EF95-8070148F6B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853" y="2645569"/>
            <a:ext cx="1333500" cy="1495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/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kumimoji="0" lang="en-US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radPr>
                            <m:deg/>
                            <m:e>
                              <m:r>
                                <a:rPr kumimoji="0" lang="en-US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sSup>
                        <m:sSup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𝑟</m:t>
                          </m:r>
                        </m:e>
                        <m:sup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CA2AFA-ABF2-057A-1495-DF2F9138FBED}"/>
              </a:ext>
            </a:extLst>
          </p:cNvPr>
          <p:cNvCxnSpPr/>
          <p:nvPr/>
        </p:nvCxnSpPr>
        <p:spPr>
          <a:xfrm>
            <a:off x="1066800" y="4495800"/>
            <a:ext cx="84010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06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8C52-E0D7-6487-34E4-E829EA1A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non-generalized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884C-1F91-FCD8-AD4E-7D5F2213B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27601"/>
            <a:ext cx="8596668" cy="1113762"/>
          </a:xfrm>
        </p:spPr>
        <p:txBody>
          <a:bodyPr/>
          <a:lstStyle/>
          <a:p>
            <a:r>
              <a:rPr lang="en-US" dirty="0"/>
              <a:t>How can we generalize the common structure?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9CC30-5869-EAAC-FD41-683909F0698A}"/>
              </a:ext>
            </a:extLst>
          </p:cNvPr>
          <p:cNvSpPr txBox="1"/>
          <p:nvPr/>
        </p:nvSpPr>
        <p:spPr>
          <a:xfrm>
            <a:off x="1028700" y="1930399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pi, sqrt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area_square(r):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 * 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area_circle(r):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 * r * pi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area_hexagon(r):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 * r * (3 * sqrt(3) / 2)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808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AFE60C-819E-B3B0-CA2D-A53FEE7E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area 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47944-1177-18F2-AE41-E9961CB3AF3A}"/>
              </a:ext>
            </a:extLst>
          </p:cNvPr>
          <p:cNvSpPr txBox="1"/>
          <p:nvPr/>
        </p:nvSpPr>
        <p:spPr>
          <a:xfrm>
            <a:off x="677334" y="1930399"/>
            <a:ext cx="887624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pi, sqrt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area(r, shape_constant):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area of a shape from length measurement R."""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r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r * r * shape_constant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area_square(r):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area(r,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area_circle(r):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area(r, pi)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area_hexagon(r):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area(r, 3 * sqrt(3) / 2)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257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C524-5B43-22A4-B782-504E4FDD3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78C19-5046-38BA-95AB-39048E3F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062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45D64D-6690-5935-3CF2-2985CFE3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73D423-851F-D35F-DD23-EC65A637E0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only two hard things in Computer Science: cache invalidation and naming things. --Phil </a:t>
            </a:r>
            <a:r>
              <a:rPr lang="en-US" dirty="0" err="1"/>
              <a:t>Karlton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4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E9F19-CC7D-39CB-50B5-CDEF2064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A6C3C-5D47-1FF3-CC51-5CAD1F291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25250"/>
          </a:xfrm>
        </p:spPr>
        <p:txBody>
          <a:bodyPr/>
          <a:lstStyle/>
          <a:p>
            <a:r>
              <a:rPr lang="en-US" dirty="0"/>
              <a:t>Names typically don’t matter for correctness, but they matter a lot for readability.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C218E72-1EBD-0049-361C-6591394EBC62}"/>
              </a:ext>
            </a:extLst>
          </p:cNvPr>
          <p:cNvGraphicFramePr>
            <a:graphicFrameLocks noGrp="1"/>
          </p:cNvGraphicFramePr>
          <p:nvPr/>
        </p:nvGraphicFramePr>
        <p:xfrm>
          <a:off x="1053470" y="2733291"/>
          <a:ext cx="5042530" cy="36576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21265">
                  <a:extLst>
                    <a:ext uri="{9D8B030D-6E8A-4147-A177-3AD203B41FA5}">
                      <a16:colId xmlns:a16="http://schemas.microsoft.com/office/drawing/2014/main" val="1758897334"/>
                    </a:ext>
                  </a:extLst>
                </a:gridCol>
                <a:gridCol w="2521265">
                  <a:extLst>
                    <a:ext uri="{9D8B030D-6E8A-4147-A177-3AD203B41FA5}">
                      <a16:colId xmlns:a16="http://schemas.microsoft.com/office/drawing/2014/main" val="1676909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From 😟</a:t>
                      </a:r>
                    </a:p>
                  </a:txBody>
                  <a:tcPr marT="182880" marB="18288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 🤩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3936966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 err="1"/>
                        <a:t>true_false</a:t>
                      </a:r>
                      <a:endParaRPr lang="en-US" sz="2400" dirty="0"/>
                    </a:p>
                  </a:txBody>
                  <a:tcPr marT="182880" marB="182880"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is_green</a:t>
                      </a:r>
                      <a:endParaRPr lang="en-US" sz="2400" dirty="0"/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10131365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r</a:t>
                      </a:r>
                    </a:p>
                  </a:txBody>
                  <a:tcPr marT="182880" marB="18288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red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309993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helper</a:t>
                      </a:r>
                    </a:p>
                  </a:txBody>
                  <a:tcPr marT="182880" marB="182880"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add_border</a:t>
                      </a:r>
                      <a:endParaRPr lang="en-US" sz="2400" dirty="0"/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4031884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 err="1"/>
                        <a:t>my_int</a:t>
                      </a:r>
                      <a:endParaRPr lang="en-US" sz="2400" dirty="0"/>
                    </a:p>
                  </a:txBody>
                  <a:tcPr marT="182880" marB="182880"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border_thickness</a:t>
                      </a:r>
                      <a:endParaRPr lang="en-US" sz="2400" dirty="0"/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1203230118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3357F-CCA3-A3EF-B5D8-DF6040D5C758}"/>
              </a:ext>
            </a:extLst>
          </p:cNvPr>
          <p:cNvSpPr txBox="1">
            <a:spLocks/>
          </p:cNvSpPr>
          <p:nvPr/>
        </p:nvSpPr>
        <p:spPr>
          <a:xfrm>
            <a:off x="6313251" y="2655650"/>
            <a:ext cx="2960752" cy="3735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Names should convey the meaning or purpose of the values to which they are bound.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Function names typically convey their effect (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print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), their behavior (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triple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), or the value returned (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abs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3151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022E2-E85F-2433-CA9D-1F7A6081C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CA4D7-38C9-5004-46A1-3F77CBD24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type of value bound to a parameter name is best documented in a function's docstring.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B1FE7B-621E-3E49-F177-34EB0EE7F1F6}"/>
              </a:ext>
            </a:extLst>
          </p:cNvPr>
          <p:cNvSpPr txBox="1"/>
          <p:nvPr/>
        </p:nvSpPr>
        <p:spPr>
          <a:xfrm>
            <a:off x="1014778" y="2581077"/>
            <a:ext cx="8259223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summation(n, 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"""Sums the result of applying the function F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 each term in the sequence from 1 to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 can be any integer &gt; 1, F must take a single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integer argument and return a number.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k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k &lt;= 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total = total + f(k)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k = k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1224478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ABB92-A1A3-DC86-F59D-BB3F3BC5C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values deserve a name?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2472E-1638-ABB5-FB55-184AC3E43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Repeated compound expressions: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Meaningful parts of complex expressions: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C71D8B-600D-A8F1-CD16-6A91EEF82E05}"/>
              </a:ext>
            </a:extLst>
          </p:cNvPr>
          <p:cNvSpPr txBox="1"/>
          <p:nvPr/>
        </p:nvSpPr>
        <p:spPr>
          <a:xfrm>
            <a:off x="1014779" y="2347613"/>
            <a:ext cx="825922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sqrt(square(a) + square(b)) &gt; 1: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x = x + sqrt(square(a) + square(b))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554C7F-2B0B-397C-7CE4-547F3381FFB5}"/>
              </a:ext>
            </a:extLst>
          </p:cNvPr>
          <p:cNvSpPr txBox="1"/>
          <p:nvPr/>
        </p:nvSpPr>
        <p:spPr>
          <a:xfrm>
            <a:off x="1014779" y="3402392"/>
            <a:ext cx="8259223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hypotenuse = sqrt(square(a) + square(b))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hypotenuse &gt; 1: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x = x + hypotenuse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3C34C3-0821-85C7-0E0C-95FAB7C87852}"/>
              </a:ext>
            </a:extLst>
          </p:cNvPr>
          <p:cNvSpPr txBox="1"/>
          <p:nvPr/>
        </p:nvSpPr>
        <p:spPr>
          <a:xfrm>
            <a:off x="1014779" y="4931927"/>
            <a:ext cx="825922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x1 = (-b + sqrt(square(b) - 4 * a * c)) / (2 * 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05688E-4D43-F12B-B508-BCDE401F95F8}"/>
              </a:ext>
            </a:extLst>
          </p:cNvPr>
          <p:cNvSpPr txBox="1"/>
          <p:nvPr/>
        </p:nvSpPr>
        <p:spPr>
          <a:xfrm>
            <a:off x="1014779" y="5712720"/>
            <a:ext cx="825922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discriminant = square(b) - 4 * a * c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x1 = (-b + sqrt(discriminant)) / (2 * a)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B932E119-734E-9A65-4518-C3CC5EEFDD57}"/>
              </a:ext>
            </a:extLst>
          </p:cNvPr>
          <p:cNvSpPr/>
          <p:nvPr/>
        </p:nvSpPr>
        <p:spPr>
          <a:xfrm>
            <a:off x="4075889" y="3040830"/>
            <a:ext cx="484632" cy="361562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FC63733A-992F-90AD-BBE3-E83B11643530}"/>
              </a:ext>
            </a:extLst>
          </p:cNvPr>
          <p:cNvSpPr/>
          <p:nvPr/>
        </p:nvSpPr>
        <p:spPr>
          <a:xfrm>
            <a:off x="4075889" y="5356634"/>
            <a:ext cx="484632" cy="361562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4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53D5F-043D-7410-FE44-56995024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Functions, </a:t>
            </a:r>
            <a:r>
              <a:rPr lang="en-US"/>
              <a:t>Names, Loops</a:t>
            </a:r>
            <a:r>
              <a:rPr lang="en-US" dirty="0"/>
              <a:t>, &amp;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B06DDC-523F-E552-7E1F-BF221E5BAE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625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22F5A-71B0-08E8-6EC4-110E52902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naming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D8516-BE89-2628-C6B4-65B20DA71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Names can be short if they represent generic quantities: counts, arbitrary functions, arguments to mathematical operations, etc.</a:t>
            </a:r>
          </a:p>
          <a:p>
            <a:pPr lvl="1"/>
            <a:r>
              <a:rPr lang="en-US" dirty="0"/>
              <a:t>n, k, </a:t>
            </a:r>
            <a:r>
              <a:rPr lang="en-US" dirty="0" err="1"/>
              <a:t>i</a:t>
            </a:r>
            <a:r>
              <a:rPr lang="en-US" dirty="0"/>
              <a:t> - Usually integers</a:t>
            </a:r>
          </a:p>
          <a:p>
            <a:pPr lvl="1"/>
            <a:r>
              <a:rPr lang="en-US" dirty="0"/>
              <a:t>x, y, z - Usually real numbers or coordinates</a:t>
            </a:r>
          </a:p>
          <a:p>
            <a:pPr lvl="1"/>
            <a:r>
              <a:rPr lang="en-US" dirty="0"/>
              <a:t>f, g, h - Usually functions</a:t>
            </a:r>
          </a:p>
          <a:p>
            <a:r>
              <a:rPr lang="en-US" dirty="0"/>
              <a:t>Names can be long if they help document your code:</a:t>
            </a:r>
          </a:p>
          <a:p>
            <a:endParaRPr lang="en-US" dirty="0"/>
          </a:p>
          <a:p>
            <a:r>
              <a:rPr lang="en-US" dirty="0"/>
              <a:t>is preferable to...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57ED2-6EFC-33F0-FC54-A8BCAF09E622}"/>
              </a:ext>
            </a:extLst>
          </p:cNvPr>
          <p:cNvSpPr txBox="1"/>
          <p:nvPr/>
        </p:nvSpPr>
        <p:spPr>
          <a:xfrm>
            <a:off x="1001805" y="5144559"/>
            <a:ext cx="825922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Compute average age of students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aa = avg(a,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D8C107-C7F3-E4FA-C164-CC2B605A305C}"/>
              </a:ext>
            </a:extLst>
          </p:cNvPr>
          <p:cNvSpPr txBox="1"/>
          <p:nvPr/>
        </p:nvSpPr>
        <p:spPr>
          <a:xfrm>
            <a:off x="1001806" y="4299630"/>
            <a:ext cx="825922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average_age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average(age, students)</a:t>
            </a:r>
          </a:p>
        </p:txBody>
      </p:sp>
    </p:spTree>
    <p:extLst>
      <p:ext uri="{BB962C8B-B14F-4D97-AF65-F5344CB8AC3E}">
        <p14:creationId xmlns:p14="http://schemas.microsoft.com/office/powerpoint/2010/main" val="82974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8B46-0A8D-370D-E4FC-F636B8A1A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FC0CF-6E91-AD1F-FDF2-0656DDDB6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029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2FFAB-F164-D974-0BD7-4561A9FF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BAD2F8-0BEC-F0AD-1BC8-6121F24AE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2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196C4B-FCF0-8EE7-6725-6EDC1E71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AB20FD-92E5-B887-EB4A-1983D02B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while loop syntax: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long as the condition is true, the statements below it are executed.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is significantly shorter than writing all print statements, and it can easily be extended to loop for more or less iterations.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5B2C4D-1543-ADAB-FEB8-69BF4CBEED23}"/>
              </a:ext>
            </a:extLst>
          </p:cNvPr>
          <p:cNvSpPr txBox="1"/>
          <p:nvPr/>
        </p:nvSpPr>
        <p:spPr>
          <a:xfrm>
            <a:off x="1105810" y="227627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&lt;condition&gt;: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&lt;statement&gt;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&lt;statement&gt;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2ED44D-B509-AC34-7A0E-1FED2B0E3413}"/>
              </a:ext>
            </a:extLst>
          </p:cNvPr>
          <p:cNvSpPr txBox="1"/>
          <p:nvPr/>
        </p:nvSpPr>
        <p:spPr>
          <a:xfrm>
            <a:off x="1105810" y="3658399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multiplier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multiplier &lt;=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(9 * multiplier)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multiplier += 1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098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027F1-7AE5-F280-1123-6EDDDEF9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counter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DD7B0-A736-C03A-B5E7-11CD96081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common to use a </a:t>
            </a:r>
            <a:r>
              <a:rPr lang="en-US" b="1" dirty="0"/>
              <a:t>counter variable </a:t>
            </a:r>
            <a:r>
              <a:rPr lang="en-US" dirty="0"/>
              <a:t>whose job is keeping track of the number of iterations.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counter variable may also be involved in the loop computation: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23DE70-A979-6875-6BF0-C9878B44DD20}"/>
              </a:ext>
            </a:extLst>
          </p:cNvPr>
          <p:cNvSpPr txBox="1"/>
          <p:nvPr/>
        </p:nvSpPr>
        <p:spPr>
          <a:xfrm>
            <a:off x="1096082" y="2636195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+= pow(2,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counter += 1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DF085-3213-6E5F-B83E-8896CCD14ABC}"/>
              </a:ext>
            </a:extLst>
          </p:cNvPr>
          <p:cNvSpPr txBox="1"/>
          <p:nvPr/>
        </p:nvSpPr>
        <p:spPr>
          <a:xfrm>
            <a:off x="1096082" y="4819317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+= pow(2, counter)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counter += 1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408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C5D17-2367-8FFF-3A00-FC912596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D0DA6-7C61-B67F-4839-D92F1D9B2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1795293"/>
          </a:xfrm>
        </p:spPr>
        <p:txBody>
          <a:bodyPr>
            <a:normAutofit/>
          </a:bodyPr>
          <a:lstStyle/>
          <a:p>
            <a:r>
              <a:rPr lang="en-US" dirty="0"/>
              <a:t>Uh oh 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one line of code would fix this?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498437-EF09-E46A-DBDC-107939335B54}"/>
              </a:ext>
            </a:extLst>
          </p:cNvPr>
          <p:cNvSpPr txBox="1"/>
          <p:nvPr/>
        </p:nvSpPr>
        <p:spPr>
          <a:xfrm>
            <a:off x="1096082" y="23346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+= pow(2, counter)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FEE720-3CF0-236E-052F-8F3C9AE22C80}"/>
              </a:ext>
            </a:extLst>
          </p:cNvPr>
          <p:cNvSpPr txBox="1"/>
          <p:nvPr/>
        </p:nvSpPr>
        <p:spPr>
          <a:xfrm>
            <a:off x="1096081" y="36622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+=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29DF4C-178E-2128-19CD-BB5FDC42EC7E}"/>
              </a:ext>
            </a:extLst>
          </p:cNvPr>
          <p:cNvSpPr txBox="1"/>
          <p:nvPr/>
        </p:nvSpPr>
        <p:spPr>
          <a:xfrm>
            <a:off x="1096081" y="425111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&gt;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+= pow(2, counter)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counter +=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7C9FBD-281A-684B-CCA0-CFB00CB059E6}"/>
              </a:ext>
            </a:extLst>
          </p:cNvPr>
          <p:cNvSpPr txBox="1">
            <a:spLocks/>
          </p:cNvSpPr>
          <p:nvPr/>
        </p:nvSpPr>
        <p:spPr>
          <a:xfrm>
            <a:off x="677334" y="5451440"/>
            <a:ext cx="8596668" cy="91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How do we save this code?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Intentions are unclear! Change the initial value and condition?</a:t>
            </a:r>
          </a:p>
        </p:txBody>
      </p:sp>
    </p:spTree>
    <p:extLst>
      <p:ext uri="{BB962C8B-B14F-4D97-AF65-F5344CB8AC3E}">
        <p14:creationId xmlns:p14="http://schemas.microsoft.com/office/powerpoint/2010/main" val="7844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68CF-ACA6-C2FB-B9E4-F0DDBBE4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39A4B-2E5C-A52E-20D5-293E3D84E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Evaluate the header’s Boolean expression.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it is a true value, execute the suite of statements, then return to step 1.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it is false, skip the suite and continue on the next line of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926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7F5C-DFA9-445B-16F1-A8D95D2EE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A34B6-1CE4-913C-C3FA-D9C825C84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loop in a function will commonly use a parameter to determine some aspect of its repetition.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EF286-4E64-327B-9318-23EB64D2A01B}"/>
              </a:ext>
            </a:extLst>
          </p:cNvPr>
          <p:cNvSpPr txBox="1"/>
          <p:nvPr/>
        </p:nvSpPr>
        <p:spPr>
          <a:xfrm>
            <a:off x="1096082" y="2636195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sum_up_squares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(start, end):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counter = start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counter &lt;= end: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total += pow(counter,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counter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total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sum_up_squares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(1, 5)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463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B7AD2-BF1C-80CB-5A50-7839C2E54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break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3185-99DB-5E14-189E-29319C4FA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4580"/>
          </a:xfrm>
        </p:spPr>
        <p:txBody>
          <a:bodyPr/>
          <a:lstStyle/>
          <a:p>
            <a:r>
              <a:rPr lang="en-US" dirty="0"/>
              <a:t>To prematurely exit a loop, use the </a:t>
            </a:r>
            <a:r>
              <a:rPr lang="en-US" b="1" i="1" dirty="0"/>
              <a:t>break</a:t>
            </a:r>
            <a:r>
              <a:rPr lang="en-US" dirty="0"/>
              <a:t> statement: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83696B-A2DB-303F-FEA9-23AC893D515F}"/>
              </a:ext>
            </a:extLst>
          </p:cNvPr>
          <p:cNvSpPr txBox="1"/>
          <p:nvPr/>
        </p:nvSpPr>
        <p:spPr>
          <a:xfrm>
            <a:off x="1096082" y="238498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100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&lt; 200: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counter % 7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first_multiple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counter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break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counter += 1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571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0FAD-88E3-14ED-FFDA-0C380751D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continue</a:t>
            </a:r>
            <a:r>
              <a:rPr lang="en-US" dirty="0"/>
              <a:t> statement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CBE265-4E79-8EB5-57A7-7ABA1AC14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4580"/>
          </a:xfrm>
        </p:spPr>
        <p:txBody>
          <a:bodyPr>
            <a:normAutofit/>
          </a:bodyPr>
          <a:lstStyle/>
          <a:p>
            <a:r>
              <a:rPr lang="en-US" dirty="0"/>
              <a:t>To end a single iteration of a loop early, use the </a:t>
            </a:r>
            <a:r>
              <a:rPr lang="en-US" b="1" i="1" dirty="0"/>
              <a:t>continue</a:t>
            </a:r>
            <a:r>
              <a:rPr lang="en-US" dirty="0"/>
              <a:t> statement: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E9EAB9-0F64-F22D-1A05-7ADC3CF9A993}"/>
              </a:ext>
            </a:extLst>
          </p:cNvPr>
          <p:cNvSpPr txBox="1"/>
          <p:nvPr/>
        </p:nvSpPr>
        <p:spPr>
          <a:xfrm>
            <a:off x="1096082" y="238498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counter = 100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while counter &lt; 200: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counter % 7 !=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continue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print(counter, “is divisible by 7.”)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95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28E499-AD26-2B41-600C-315F9B0D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ADB40-F7E9-5597-9735-70860C68D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698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91D3-33BE-2C29-C820-C2E5C823A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DA3CF-E4C2-1C82-6778-2D898DB05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532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261AD-7F81-5EE3-977C-25B604B87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5A349-28FD-46B8-5730-D1A8A41244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635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6A642-420E-6FBB-E2B5-26CC30DAC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FBC7E-E33D-CFA9-7841-1EFB11B6A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list is a container that holds a sequence of related pieces of information.</a:t>
            </a:r>
          </a:p>
          <a:p>
            <a:r>
              <a:rPr lang="en-US" dirty="0"/>
              <a:t>The shortest list is an empty list, just 2 square brackets:</a:t>
            </a:r>
          </a:p>
          <a:p>
            <a:endParaRPr lang="en-US" dirty="0"/>
          </a:p>
          <a:p>
            <a:r>
              <a:rPr lang="en-US" dirty="0"/>
              <a:t>Lists can hold any Python values, separated by commas: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C7B3EF-1262-88C0-B42F-6648664795F6}"/>
              </a:ext>
            </a:extLst>
          </p:cNvPr>
          <p:cNvSpPr txBox="1"/>
          <p:nvPr/>
        </p:nvSpPr>
        <p:spPr>
          <a:xfrm>
            <a:off x="1096081" y="3059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members = []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D3EEDD-9B06-0D82-5398-398D3F20438E}"/>
              </a:ext>
            </a:extLst>
          </p:cNvPr>
          <p:cNvSpPr txBox="1"/>
          <p:nvPr/>
        </p:nvSpPr>
        <p:spPr>
          <a:xfrm>
            <a:off x="1096081" y="3985882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members = ["Pamela", "Tinu", "Brenda", "Kaya"]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ages_of_kids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 2, 7]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 = [79.99, 49.99, 89.99]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[2//2, 2+2+2+2, 2, 2*2*2]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remixed = ["Pamela", 7, 79.99, 2*2*2]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5270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7056D-A31C-B137-2952-4A10CB031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54866-0126-FD33-FCE3-E38883526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global </a:t>
            </a:r>
            <a:r>
              <a:rPr lang="en-US" b="1" i="1" dirty="0" err="1"/>
              <a:t>len</a:t>
            </a:r>
            <a:r>
              <a:rPr lang="en-US" b="1" i="1" dirty="0"/>
              <a:t>()</a:t>
            </a:r>
            <a:r>
              <a:rPr lang="en-US" dirty="0"/>
              <a:t> function to find the length of a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🤔 What could go wrong with storing the length?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234A7F-B028-BFBA-37C9-B22E68C5E297}"/>
              </a:ext>
            </a:extLst>
          </p:cNvPr>
          <p:cNvSpPr txBox="1"/>
          <p:nvPr/>
        </p:nvSpPr>
        <p:spPr>
          <a:xfrm>
            <a:off x="1096082" y="2334638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attendees = ["Tammy", "Shonda", "Tina"]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(attendees))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num_of_attendees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(attendees)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num_of_attendees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F09607-89C8-8A21-1E92-C07AE8123235}"/>
              </a:ext>
            </a:extLst>
          </p:cNvPr>
          <p:cNvSpPr txBox="1"/>
          <p:nvPr/>
        </p:nvSpPr>
        <p:spPr>
          <a:xfrm>
            <a:off x="4352621" y="2900206"/>
            <a:ext cx="124609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</a:t>
            </a:r>
          </a:p>
        </p:txBody>
      </p:sp>
    </p:spTree>
    <p:extLst>
      <p:ext uri="{BB962C8B-B14F-4D97-AF65-F5344CB8AC3E}">
        <p14:creationId xmlns:p14="http://schemas.microsoft.com/office/powerpoint/2010/main" val="272241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2EEEE-5D6C-BD9F-69AD-C84BAA591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list items (brackets)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05CDA-E85E-A1B5-958C-32A22294B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list item has an index, starting from 0.</a:t>
            </a:r>
          </a:p>
          <a:p>
            <a:endParaRPr lang="en-US" dirty="0"/>
          </a:p>
          <a:p>
            <a:endParaRPr lang="en-US" sz="700" dirty="0"/>
          </a:p>
          <a:p>
            <a:r>
              <a:rPr lang="en-US" dirty="0"/>
              <a:t>Access each item by putting the index in brackets: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B73D04-DBB1-8E4D-73D1-F1D38B5E9951}"/>
              </a:ext>
            </a:extLst>
          </p:cNvPr>
          <p:cNvSpPr txBox="1"/>
          <p:nvPr/>
        </p:nvSpPr>
        <p:spPr>
          <a:xfrm>
            <a:off x="1096082" y="2334638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 = ['A', 'B', 'C']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Index:   0     1     2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70EF3C-4AA0-79AA-A7F4-F0943165B691}"/>
              </a:ext>
            </a:extLst>
          </p:cNvPr>
          <p:cNvSpPr txBox="1"/>
          <p:nvPr/>
        </p:nvSpPr>
        <p:spPr>
          <a:xfrm>
            <a:off x="1096082" y="34300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letters[0]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letters[1]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letters[2]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letters[3]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33036-C0AF-D8F5-8B43-4061F74B2875}"/>
              </a:ext>
            </a:extLst>
          </p:cNvPr>
          <p:cNvSpPr txBox="1"/>
          <p:nvPr/>
        </p:nvSpPr>
        <p:spPr>
          <a:xfrm>
            <a:off x="1096081" y="481406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curr_ind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letters[curr_ind]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89EA0C-3567-3A23-272D-84B2F0ABCB9B}"/>
              </a:ext>
            </a:extLst>
          </p:cNvPr>
          <p:cNvSpPr txBox="1"/>
          <p:nvPr/>
        </p:nvSpPr>
        <p:spPr>
          <a:xfrm>
            <a:off x="2917999" y="3430031"/>
            <a:ext cx="208430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'A'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'B'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'C'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D53CA7-A4A8-D584-1A3D-BBDDA2178745}"/>
              </a:ext>
            </a:extLst>
          </p:cNvPr>
          <p:cNvSpPr txBox="1"/>
          <p:nvPr/>
        </p:nvSpPr>
        <p:spPr>
          <a:xfrm>
            <a:off x="3695847" y="4814060"/>
            <a:ext cx="326076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'B'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1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2EEEE-5D6C-BD9F-69AD-C84BAA591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list items (brackets)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05CDA-E85E-A1B5-958C-32A22294B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indices are also possible: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using negative indices, and index of -1 is the last element in the list and it moves toward the front of the list as the number increases.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B73D04-DBB1-8E4D-73D1-F1D38B5E9951}"/>
              </a:ext>
            </a:extLst>
          </p:cNvPr>
          <p:cNvSpPr txBox="1"/>
          <p:nvPr/>
        </p:nvSpPr>
        <p:spPr>
          <a:xfrm>
            <a:off x="1096082" y="2334638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 = ['A', 'B', 'C']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Index:   0     1     2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70EF3C-4AA0-79AA-A7F4-F0943165B691}"/>
              </a:ext>
            </a:extLst>
          </p:cNvPr>
          <p:cNvSpPr txBox="1"/>
          <p:nvPr/>
        </p:nvSpPr>
        <p:spPr>
          <a:xfrm>
            <a:off x="1096082" y="3152120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letters[-1]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letters[-2]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letters[-4]  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89EA0C-3567-3A23-272D-84B2F0ABCB9B}"/>
              </a:ext>
            </a:extLst>
          </p:cNvPr>
          <p:cNvSpPr txBox="1"/>
          <p:nvPr/>
        </p:nvSpPr>
        <p:spPr>
          <a:xfrm>
            <a:off x="2917999" y="3152120"/>
            <a:ext cx="208430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'C'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'B'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Error!</a:t>
            </a:r>
          </a:p>
        </p:txBody>
      </p:sp>
    </p:spTree>
    <p:extLst>
      <p:ext uri="{BB962C8B-B14F-4D97-AF65-F5344CB8AC3E}">
        <p14:creationId xmlns:p14="http://schemas.microsoft.com/office/powerpoint/2010/main" val="51471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2A207-D7DB-7E4C-6051-11FAC50FF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list items (function)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A5F97-21B8-A621-0594-2CC07D2ED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use a function from the operator module: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aside: there are named functions (</a:t>
            </a:r>
            <a:r>
              <a:rPr lang="en-US" i="1" dirty="0"/>
              <a:t>add()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i="1" dirty="0" err="1"/>
              <a:t>mul</a:t>
            </a:r>
            <a:r>
              <a:rPr lang="en-US" i="1" dirty="0"/>
              <a:t>()</a:t>
            </a:r>
            <a:r>
              <a:rPr lang="en-US" dirty="0"/>
              <a:t>,</a:t>
            </a:r>
            <a:r>
              <a:rPr lang="en-US" i="1" dirty="0"/>
              <a:t> sub()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etc.) for all of the standard operators (+, *, -, etc.) that you can import from the operator module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E8A346-8D5A-5D80-3455-75EFA623A438}"/>
              </a:ext>
            </a:extLst>
          </p:cNvPr>
          <p:cNvSpPr txBox="1"/>
          <p:nvPr/>
        </p:nvSpPr>
        <p:spPr>
          <a:xfrm>
            <a:off x="1096082" y="23346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operator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getitem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getitem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(letters, 0)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5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54AF4-FBBC-10A0-96E0-77300A0AF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concatenation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56E34-B1D0-8F4F-7F38-B5EBBAA54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two lists together using the + operator: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the </a:t>
            </a:r>
            <a:r>
              <a:rPr lang="en-US" i="1" dirty="0"/>
              <a:t>add()</a:t>
            </a:r>
            <a:r>
              <a:rPr lang="en-US" dirty="0"/>
              <a:t>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2C1E2-51AC-E42E-91D1-8460C0773EAF}"/>
              </a:ext>
            </a:extLst>
          </p:cNvPr>
          <p:cNvSpPr txBox="1"/>
          <p:nvPr/>
        </p:nvSpPr>
        <p:spPr>
          <a:xfrm>
            <a:off x="1077118" y="2309091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smoothie_prices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[7.00,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smoothie_prices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9B7C07-50F0-D9DA-4900-57F962E6D758}"/>
              </a:ext>
            </a:extLst>
          </p:cNvPr>
          <p:cNvSpPr txBox="1"/>
          <p:nvPr/>
        </p:nvSpPr>
        <p:spPr>
          <a:xfrm>
            <a:off x="1077118" y="3634816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operator import add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smoothie_prices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[7.00,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add(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smoothie_prices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5129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973E-49F0-A365-F479-063B83303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B4EB0-E264-1CF4-0B73-4DBCA03DF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Concatenate the same list multiple times using the * operator: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the </a:t>
            </a:r>
            <a:r>
              <a:rPr lang="en-US" dirty="0" err="1"/>
              <a:t>mul</a:t>
            </a:r>
            <a:r>
              <a:rPr lang="en-US" dirty="0"/>
              <a:t> function: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 together now: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FB6BE1-5930-4E86-CDB3-9BBF3ED61847}"/>
              </a:ext>
            </a:extLst>
          </p:cNvPr>
          <p:cNvSpPr txBox="1"/>
          <p:nvPr/>
        </p:nvSpPr>
        <p:spPr>
          <a:xfrm>
            <a:off x="1077118" y="2309091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more_boba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69294F-38E3-02F0-7B15-90D143D91C62}"/>
              </a:ext>
            </a:extLst>
          </p:cNvPr>
          <p:cNvSpPr txBox="1"/>
          <p:nvPr/>
        </p:nvSpPr>
        <p:spPr>
          <a:xfrm>
            <a:off x="4941454" y="2309091"/>
            <a:ext cx="4732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[5.50,6.50,7.50,5.50,6.50,7.50]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891E3D-C3C4-956B-1720-ADE838902E20}"/>
              </a:ext>
            </a:extLst>
          </p:cNvPr>
          <p:cNvSpPr txBox="1"/>
          <p:nvPr/>
        </p:nvSpPr>
        <p:spPr>
          <a:xfrm>
            <a:off x="1077118" y="3638943"/>
            <a:ext cx="8596667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operator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more_boba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2D48B-044F-1BCE-5008-271FE9F8B03C}"/>
              </a:ext>
            </a:extLst>
          </p:cNvPr>
          <p:cNvSpPr txBox="1"/>
          <p:nvPr/>
        </p:nvSpPr>
        <p:spPr>
          <a:xfrm>
            <a:off x="1077118" y="5347768"/>
            <a:ext cx="859666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[1, 8, 2, 8]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together = [6, 2, 4] + digits * 2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together = add([2, 7],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(digits, 2))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50FA22-D41E-D881-1AAB-8EB566531177}"/>
              </a:ext>
            </a:extLst>
          </p:cNvPr>
          <p:cNvSpPr txBox="1"/>
          <p:nvPr/>
        </p:nvSpPr>
        <p:spPr>
          <a:xfrm>
            <a:off x="5856052" y="5347768"/>
            <a:ext cx="381773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#[6,2,4,1,8,2,8,1,8,2,8]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E3A97D-555C-7BA6-2BBB-8D6C6FE6247F}"/>
              </a:ext>
            </a:extLst>
          </p:cNvPr>
          <p:cNvSpPr txBox="1"/>
          <p:nvPr/>
        </p:nvSpPr>
        <p:spPr>
          <a:xfrm>
            <a:off x="5446208" y="4493572"/>
            <a:ext cx="6745792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[5.50,6.50,7.50,5.50,6.50,7.50,5.50,6.50,7.50]</a:t>
            </a:r>
          </a:p>
        </p:txBody>
      </p:sp>
    </p:spTree>
    <p:extLst>
      <p:ext uri="{BB962C8B-B14F-4D97-AF65-F5344CB8AC3E}">
        <p14:creationId xmlns:p14="http://schemas.microsoft.com/office/powerpoint/2010/main" val="243649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1843C-8251-5E26-FBF9-6F5B468E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21A6A-E237-B1BD-F260-70A908162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Often you may have an existing list that you need to add to.</a:t>
            </a:r>
          </a:p>
          <a:p>
            <a:r>
              <a:rPr lang="en-US" dirty="0"/>
              <a:t>You could create a new list with the information and then use list concatenation.</a:t>
            </a:r>
          </a:p>
          <a:p>
            <a:r>
              <a:rPr lang="en-US" dirty="0"/>
              <a:t>But you can also just </a:t>
            </a:r>
            <a:r>
              <a:rPr lang="en-US" b="1" i="1" dirty="0"/>
              <a:t>append()</a:t>
            </a:r>
            <a:r>
              <a:rPr lang="en-US" dirty="0"/>
              <a:t> an item to the end of the list.</a:t>
            </a:r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You can also </a:t>
            </a:r>
            <a:r>
              <a:rPr lang="en-US" b="1" i="1" dirty="0"/>
              <a:t>insert()</a:t>
            </a:r>
            <a:r>
              <a:rPr lang="en-US" dirty="0"/>
              <a:t> an item at any position in a list by specifying the index where you want the item inserted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7E79F-C96E-9CC6-231D-860F91E546E2}"/>
              </a:ext>
            </a:extLst>
          </p:cNvPr>
          <p:cNvSpPr txBox="1"/>
          <p:nvPr/>
        </p:nvSpPr>
        <p:spPr>
          <a:xfrm>
            <a:off x="1026318" y="3524217"/>
            <a:ext cx="824768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new_price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8.50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new_price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156EE-23EF-21E0-A329-782E61A42137}"/>
              </a:ext>
            </a:extLst>
          </p:cNvPr>
          <p:cNvSpPr txBox="1"/>
          <p:nvPr/>
        </p:nvSpPr>
        <p:spPr>
          <a:xfrm>
            <a:off x="1026318" y="5148514"/>
            <a:ext cx="824768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[5.50, 6.50, 7.50]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new_price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5.90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boba_prices.insert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(1,new_price)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31282A-ECB0-96B9-54D6-1FB4578BC331}"/>
              </a:ext>
            </a:extLst>
          </p:cNvPr>
          <p:cNvSpPr txBox="1"/>
          <p:nvPr/>
        </p:nvSpPr>
        <p:spPr>
          <a:xfrm>
            <a:off x="5410294" y="4078215"/>
            <a:ext cx="3863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[5.50,6.50,7.50,8.50]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12D4D-7A8E-60E5-CF9E-E640EA1EB19C}"/>
              </a:ext>
            </a:extLst>
          </p:cNvPr>
          <p:cNvSpPr txBox="1"/>
          <p:nvPr/>
        </p:nvSpPr>
        <p:spPr>
          <a:xfrm>
            <a:off x="5410294" y="5687272"/>
            <a:ext cx="3863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[5.50,5.90,6.50,7.50]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93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AAA60B-2586-BF32-6842-7705D32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functions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F0DE13-EAFC-D290-5CE4-CE0D5D6A5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most common way to define functions is Python is the </a:t>
            </a:r>
            <a:r>
              <a:rPr lang="en-US" b="1" i="1" dirty="0"/>
              <a:t>def</a:t>
            </a:r>
            <a:r>
              <a:rPr lang="en-US" dirty="0"/>
              <a:t> statement.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32D71-F166-FFCF-2D64-37031A590E60}"/>
              </a:ext>
            </a:extLst>
          </p:cNvPr>
          <p:cNvSpPr txBox="1"/>
          <p:nvPr/>
        </p:nvSpPr>
        <p:spPr>
          <a:xfrm>
            <a:off x="1086354" y="263950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&lt;name&gt;(&lt;parameters&gt;):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&lt;return expression&gt;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0B6D310-48E1-C645-BF0A-D2359449B566}"/>
              </a:ext>
            </a:extLst>
          </p:cNvPr>
          <p:cNvSpPr txBox="1">
            <a:spLocks/>
          </p:cNvSpPr>
          <p:nvPr/>
        </p:nvSpPr>
        <p:spPr>
          <a:xfrm>
            <a:off x="677334" y="3348609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9A258-910E-60B7-27D2-D285331A81E5}"/>
              </a:ext>
            </a:extLst>
          </p:cNvPr>
          <p:cNvSpPr txBox="1"/>
          <p:nvPr/>
        </p:nvSpPr>
        <p:spPr>
          <a:xfrm>
            <a:off x="1086354" y="374244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num1 + num2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DE82CD0E-FC28-84D9-514C-D93254088866}"/>
              </a:ext>
            </a:extLst>
          </p:cNvPr>
          <p:cNvSpPr txBox="1">
            <a:spLocks/>
          </p:cNvSpPr>
          <p:nvPr/>
        </p:nvSpPr>
        <p:spPr>
          <a:xfrm>
            <a:off x="677334" y="4451545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Once defined, we can call it: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20B481-FE76-6C6A-4CAD-8D5427E3546F}"/>
              </a:ext>
            </a:extLst>
          </p:cNvPr>
          <p:cNvSpPr txBox="1"/>
          <p:nvPr/>
        </p:nvSpPr>
        <p:spPr>
          <a:xfrm>
            <a:off x="1086353" y="490815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add(2,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add(18, 69)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42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879F-10C2-2A59-2313-4DB9E7C00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195F-F7FE-045B-4A7C-D760A7D3E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Python lists can contain any values, an item can itself be a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What's the length of gymnasts?</a:t>
            </a:r>
          </a:p>
          <a:p>
            <a:r>
              <a:rPr lang="en-US" dirty="0"/>
              <a:t>    What's the length of gymnasts[0]?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30ABF-B5FB-1C95-83F4-C7213DC9BC6D}"/>
              </a:ext>
            </a:extLst>
          </p:cNvPr>
          <p:cNvSpPr txBox="1"/>
          <p:nvPr/>
        </p:nvSpPr>
        <p:spPr>
          <a:xfrm>
            <a:off x="1096082" y="2334638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 = [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["Brittany", 9.15, 9.4, 9.3, 9.2],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["Lea", 9, 8.8, 9.1, 9.5],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["Maya", 9.2, 8.7, 9.2, 8.8]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]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9801C-DFDC-0282-1F52-F3C31DFD87C4}"/>
              </a:ext>
            </a:extLst>
          </p:cNvPr>
          <p:cNvSpPr txBox="1"/>
          <p:nvPr/>
        </p:nvSpPr>
        <p:spPr>
          <a:xfrm>
            <a:off x="5118755" y="411452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8FE239-9259-398F-94A0-AADD9587A7CF}"/>
              </a:ext>
            </a:extLst>
          </p:cNvPr>
          <p:cNvSpPr txBox="1"/>
          <p:nvPr/>
        </p:nvSpPr>
        <p:spPr>
          <a:xfrm>
            <a:off x="5425249" y="45497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3660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8189-7751-6F99-9D52-EA13A3E8B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nested list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2C006-7DFD-EC4C-6C5B-F428558EB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1200" dirty="0"/>
          </a:p>
          <a:p>
            <a:endParaRPr lang="en-US" sz="1200" dirty="0"/>
          </a:p>
          <a:p>
            <a:endParaRPr lang="en-US" dirty="0"/>
          </a:p>
          <a:p>
            <a:r>
              <a:rPr lang="en-US" dirty="0"/>
              <a:t>Access using bracket notation, with more brackets as needed: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87E886-0330-6107-AB5F-F66F01217802}"/>
              </a:ext>
            </a:extLst>
          </p:cNvPr>
          <p:cNvSpPr txBox="1"/>
          <p:nvPr/>
        </p:nvSpPr>
        <p:spPr>
          <a:xfrm>
            <a:off x="1105509" y="1930400"/>
            <a:ext cx="8168493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 =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["Brittany", 9.15, 9.4, 9.3, 9.2],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["Lea", 9, 8.8, 9.1, 9.5],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["Maya", 9.2, 8.7, 9.2, 8.8]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]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16E979-A6EF-3E24-A33B-B6DFE8227F7B}"/>
              </a:ext>
            </a:extLst>
          </p:cNvPr>
          <p:cNvSpPr txBox="1"/>
          <p:nvPr/>
        </p:nvSpPr>
        <p:spPr>
          <a:xfrm>
            <a:off x="1105509" y="3873893"/>
            <a:ext cx="8168493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gymnasts[0]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gymnasts[0][0]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gymnasts[1][0]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gymnasts[1][4]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gymnasts[1][5]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gymnasts[3][0]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408647-244D-CBDE-234F-1B4CC511CB68}"/>
              </a:ext>
            </a:extLst>
          </p:cNvPr>
          <p:cNvSpPr txBox="1"/>
          <p:nvPr/>
        </p:nvSpPr>
        <p:spPr>
          <a:xfrm>
            <a:off x="3346173" y="3873893"/>
            <a:ext cx="592782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["Brittany", 9.15, 9.4, 9.3, 9.2]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"Brittany"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"Lea"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9.5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IndexError!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IndexError!</a:t>
            </a:r>
          </a:p>
        </p:txBody>
      </p:sp>
    </p:spTree>
    <p:extLst>
      <p:ext uri="{BB962C8B-B14F-4D97-AF65-F5344CB8AC3E}">
        <p14:creationId xmlns:p14="http://schemas.microsoft.com/office/powerpoint/2010/main" val="12156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9C39-95CA-DD2F-3E11-2CA38F45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D30E2-DF20-3FB5-AEFA-30AA6FC2D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075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5AE38D-2F52-6543-51D5-A48ED1348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2A766-BD0E-AD71-6B3B-8121BF8A9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982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22B89A-852B-86C0-F7AF-1AB19793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Containment operator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2F1F47-B66E-35B1-1244-002B89FF2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b="1" i="1" dirty="0"/>
              <a:t>in</a:t>
            </a:r>
            <a:r>
              <a:rPr lang="en-US" dirty="0"/>
              <a:t> operator to test if value is inside a container: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F22C81-6F2C-B0D0-A2AA-B65C30A61029}"/>
              </a:ext>
            </a:extLst>
          </p:cNvPr>
          <p:cNvSpPr txBox="1"/>
          <p:nvPr/>
        </p:nvSpPr>
        <p:spPr>
          <a:xfrm>
            <a:off x="1096082" y="2334638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[2, 8, 3, 1, 8, 5, 3, 0, 7, 1]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 in digits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3 in digits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4 in digits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not (4 in digits)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664E8E-1877-4E8F-2C1E-1BBA44827A30}"/>
              </a:ext>
            </a:extLst>
          </p:cNvPr>
          <p:cNvSpPr txBox="1"/>
          <p:nvPr/>
        </p:nvSpPr>
        <p:spPr>
          <a:xfrm>
            <a:off x="3671170" y="2334637"/>
            <a:ext cx="40566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67644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15890-B6AE-0096-FC0D-A79265E6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6393A-47C4-7685-BB6F-EB53D0603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19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DB61-7187-4E99-B6D3-74C138C1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function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A81FC-4436-AA04-0085-7B0B15499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first line is called the </a:t>
            </a:r>
            <a:r>
              <a:rPr lang="en-US" b="1" dirty="0"/>
              <a:t>function signature</a:t>
            </a:r>
            <a:r>
              <a:rPr lang="en-US" dirty="0"/>
              <a:t>, all lines after are considered the </a:t>
            </a:r>
            <a:r>
              <a:rPr lang="en-US" b="1" dirty="0"/>
              <a:t>function body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FF85C-102D-5940-DCBD-98F6851584FA}"/>
              </a:ext>
            </a:extLst>
          </p:cNvPr>
          <p:cNvSpPr txBox="1"/>
          <p:nvPr/>
        </p:nvSpPr>
        <p:spPr>
          <a:xfrm>
            <a:off x="1086353" y="2639505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&lt;name&gt;(&lt;parameters&gt;):     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&lt;return expression&gt;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9516F-3515-A582-BE7E-2FCF1265E65F}"/>
              </a:ext>
            </a:extLst>
          </p:cNvPr>
          <p:cNvSpPr txBox="1"/>
          <p:nvPr/>
        </p:nvSpPr>
        <p:spPr>
          <a:xfrm>
            <a:off x="1086353" y="3429000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          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num1 + num2        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1AB623E-3D62-FAD6-E045-AC9E176B501D}"/>
              </a:ext>
            </a:extLst>
          </p:cNvPr>
          <p:cNvSpPr txBox="1">
            <a:spLocks/>
          </p:cNvSpPr>
          <p:nvPr/>
        </p:nvSpPr>
        <p:spPr>
          <a:xfrm>
            <a:off x="677334" y="4189694"/>
            <a:ext cx="8596668" cy="438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function body can have multiple lines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1D5392-524C-25FD-D396-67D4EA4FB673}"/>
              </a:ext>
            </a:extLst>
          </p:cNvPr>
          <p:cNvSpPr txBox="1"/>
          <p:nvPr/>
        </p:nvSpPr>
        <p:spPr>
          <a:xfrm>
            <a:off x="1086352" y="4656023"/>
            <a:ext cx="769000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          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num1 + num2            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    return sum        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7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42BC-D705-26BB-9A5D-AE972632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F9C83-2468-D971-E43A-B63524BA6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24872"/>
          </a:xfrm>
        </p:spPr>
        <p:txBody>
          <a:bodyPr/>
          <a:lstStyle/>
          <a:p>
            <a:r>
              <a:rPr lang="en-US" dirty="0"/>
              <a:t>We can pass in any expressions as arguments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EC053-9300-EB4D-ED2E-8822AEF99EB9}"/>
              </a:ext>
            </a:extLst>
          </p:cNvPr>
          <p:cNvSpPr txBox="1"/>
          <p:nvPr/>
        </p:nvSpPr>
        <p:spPr>
          <a:xfrm>
            <a:off x="1058645" y="2355273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num1 + num2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C61AC-D501-DE6D-4A56-7DFCC7F5A166}"/>
              </a:ext>
            </a:extLst>
          </p:cNvPr>
          <p:cNvSpPr txBox="1"/>
          <p:nvPr/>
        </p:nvSpPr>
        <p:spPr>
          <a:xfrm>
            <a:off x="1058644" y="3103310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add(x, y)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0E40A-E5DD-D53E-A5DA-10FE9343E628}"/>
              </a:ext>
            </a:extLst>
          </p:cNvPr>
          <p:cNvSpPr txBox="1"/>
          <p:nvPr/>
        </p:nvSpPr>
        <p:spPr>
          <a:xfrm>
            <a:off x="1058644" y="4128346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add(x * x, x + x)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143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177E1-1DE4-D305-05D6-4F873E59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0B707-1996-7463-B7BE-68B0916A3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function signature, a parameter can specify a </a:t>
            </a:r>
            <a:r>
              <a:rPr lang="en-US" b="1" dirty="0"/>
              <a:t>default value</a:t>
            </a:r>
            <a:r>
              <a:rPr lang="en-US" dirty="0"/>
              <a:t>. If that argument isn't passed in, the default value is used instead.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These two lines of code have the same result: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Default arguments can be </a:t>
            </a:r>
            <a:r>
              <a:rPr lang="en-US" dirty="0" err="1"/>
              <a:t>overriden</a:t>
            </a:r>
            <a:r>
              <a:rPr lang="en-US" dirty="0"/>
              <a:t> two ways: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188BC-CFDD-6862-358B-747FB690A3D3}"/>
              </a:ext>
            </a:extLst>
          </p:cNvPr>
          <p:cNvSpPr txBox="1"/>
          <p:nvPr/>
        </p:nvSpPr>
        <p:spPr>
          <a:xfrm>
            <a:off x="1004907" y="2618999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calculate_dog_age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human_years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multiplier = 7):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human_years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multiplier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9A2FE-E9D1-87F4-D0D8-DCA2A2B7C822}"/>
              </a:ext>
            </a:extLst>
          </p:cNvPr>
          <p:cNvSpPr txBox="1"/>
          <p:nvPr/>
        </p:nvSpPr>
        <p:spPr>
          <a:xfrm>
            <a:off x="1004907" y="3953654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calculate_dog_age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calculate_dog_age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308920-6819-90D9-DC97-499C8B5F639D}"/>
              </a:ext>
            </a:extLst>
          </p:cNvPr>
          <p:cNvSpPr txBox="1"/>
          <p:nvPr/>
        </p:nvSpPr>
        <p:spPr>
          <a:xfrm>
            <a:off x="1004906" y="5214417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calculate_dog_age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calculate_dog_age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(3, multiplier=6)</a:t>
            </a:r>
          </a:p>
        </p:txBody>
      </p:sp>
    </p:spTree>
    <p:extLst>
      <p:ext uri="{BB962C8B-B14F-4D97-AF65-F5344CB8AC3E}">
        <p14:creationId xmlns:p14="http://schemas.microsoft.com/office/powerpoint/2010/main" val="308715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F8EC9-40E1-F4B7-C9C8-BACB3CAB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A9A4E-47C6-19B3-47CF-EB581C277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return</a:t>
            </a:r>
            <a:r>
              <a:rPr lang="en-US" dirty="0"/>
              <a:t> keyword returns a value to whoever calls the function (and exits the function).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Reminder: You can use function calls in expressions:</a:t>
            </a:r>
          </a:p>
          <a:p>
            <a:endParaRPr lang="en-US" dirty="0"/>
          </a:p>
          <a:p>
            <a:r>
              <a:rPr lang="en-US" dirty="0"/>
              <a:t>...and nest function calls inside function calls: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4850C-AE68-44B3-4FAA-C2D04990033C}"/>
              </a:ext>
            </a:extLst>
          </p:cNvPr>
          <p:cNvSpPr txBox="1"/>
          <p:nvPr/>
        </p:nvSpPr>
        <p:spPr>
          <a:xfrm>
            <a:off x="1012463" y="2697018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add(num1, num2):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num1 + num2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add(2, 4)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25623-7025-366B-3A55-E1E380153E70}"/>
              </a:ext>
            </a:extLst>
          </p:cNvPr>
          <p:cNvSpPr txBox="1"/>
          <p:nvPr/>
        </p:nvSpPr>
        <p:spPr>
          <a:xfrm>
            <a:off x="1012463" y="436919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big_sum = add(200, 412) + add (312, 256)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781E43-4EA1-7792-E377-3CBF08F37EA4}"/>
              </a:ext>
            </a:extLst>
          </p:cNvPr>
          <p:cNvSpPr txBox="1"/>
          <p:nvPr/>
        </p:nvSpPr>
        <p:spPr>
          <a:xfrm>
            <a:off x="1012463" y="523331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huge_sum = add(add(200, 412), add (312, 256))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597028"/>
      </p:ext>
    </p:extLst>
  </p:cSld>
  <p:clrMapOvr>
    <a:masterClrMapping/>
  </p:clrMapOvr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229</TotalTime>
  <Words>3288</Words>
  <Application>Microsoft Office PowerPoint</Application>
  <PresentationFormat>Widescreen</PresentationFormat>
  <Paragraphs>542</Paragraphs>
  <Slides>55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4" baseType="lpstr">
      <vt:lpstr>Aptos</vt:lpstr>
      <vt:lpstr>Arial</vt:lpstr>
      <vt:lpstr>Calibri</vt:lpstr>
      <vt:lpstr>Cambria Math</vt:lpstr>
      <vt:lpstr>Courier New</vt:lpstr>
      <vt:lpstr>Trebuchet MS</vt:lpstr>
      <vt:lpstr>Wingdings 3</vt:lpstr>
      <vt:lpstr>1_Facet</vt:lpstr>
      <vt:lpstr>Facet</vt:lpstr>
      <vt:lpstr>PowerPoint Presentation</vt:lpstr>
      <vt:lpstr>Connections Matter Pres. &amp; Sis. Reese – Devotional – 01/14/25</vt:lpstr>
      <vt:lpstr>Functions, Names, Loops, &amp; Lists</vt:lpstr>
      <vt:lpstr>Functions</vt:lpstr>
      <vt:lpstr>Defining functions</vt:lpstr>
      <vt:lpstr>Anatomy of a function definition</vt:lpstr>
      <vt:lpstr>Function arguments</vt:lpstr>
      <vt:lpstr>Default parameters</vt:lpstr>
      <vt:lpstr>Return values</vt:lpstr>
      <vt:lpstr>Multiple return values</vt:lpstr>
      <vt:lpstr>Spot the bug #1</vt:lpstr>
      <vt:lpstr>Spot the bug #2</vt:lpstr>
      <vt:lpstr>Spot the bug #3</vt:lpstr>
      <vt:lpstr>The None value</vt:lpstr>
      <vt:lpstr>Boolean expressions in functions</vt:lpstr>
      <vt:lpstr>Conditionals in functions</vt:lpstr>
      <vt:lpstr>Returns inside conditionals</vt:lpstr>
      <vt:lpstr>PowerPoint Presentation</vt:lpstr>
      <vt:lpstr>Designing Functions</vt:lpstr>
      <vt:lpstr>Describing Functions</vt:lpstr>
      <vt:lpstr>Designing a function</vt:lpstr>
      <vt:lpstr>Generalizing patterns with arguments</vt:lpstr>
      <vt:lpstr>A non-generalized approach</vt:lpstr>
      <vt:lpstr>Generalized area function</vt:lpstr>
      <vt:lpstr>PowerPoint Presentation</vt:lpstr>
      <vt:lpstr>Names</vt:lpstr>
      <vt:lpstr>Choosing names</vt:lpstr>
      <vt:lpstr>Parameter names</vt:lpstr>
      <vt:lpstr>Which values deserve a name?</vt:lpstr>
      <vt:lpstr>More naming tips</vt:lpstr>
      <vt:lpstr>PowerPoint Presentation</vt:lpstr>
      <vt:lpstr>While loops</vt:lpstr>
      <vt:lpstr>While loops</vt:lpstr>
      <vt:lpstr>Using a counter variable</vt:lpstr>
      <vt:lpstr>Beware infinite loops</vt:lpstr>
      <vt:lpstr>Execution of loops</vt:lpstr>
      <vt:lpstr>Loops in functions</vt:lpstr>
      <vt:lpstr>The break statement</vt:lpstr>
      <vt:lpstr>The continue statement</vt:lpstr>
      <vt:lpstr>PowerPoint Presentation</vt:lpstr>
      <vt:lpstr>Lists </vt:lpstr>
      <vt:lpstr>Lists</vt:lpstr>
      <vt:lpstr>List length</vt:lpstr>
      <vt:lpstr>Accessing list items (brackets)</vt:lpstr>
      <vt:lpstr>Accessing list items (brackets)</vt:lpstr>
      <vt:lpstr>Accessing list items (function)</vt:lpstr>
      <vt:lpstr>List concatenation</vt:lpstr>
      <vt:lpstr>List repetition</vt:lpstr>
      <vt:lpstr>Adding to lists</vt:lpstr>
      <vt:lpstr>Nested lists</vt:lpstr>
      <vt:lpstr>Accessing nested list items</vt:lpstr>
      <vt:lpstr>`</vt:lpstr>
      <vt:lpstr>Containment</vt:lpstr>
      <vt:lpstr>Containment operator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4</cp:revision>
  <dcterms:created xsi:type="dcterms:W3CDTF">2024-12-10T20:52:29Z</dcterms:created>
  <dcterms:modified xsi:type="dcterms:W3CDTF">2025-01-15T20:55:50Z</dcterms:modified>
</cp:coreProperties>
</file>