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 id="2147483711" r:id="rId2"/>
  </p:sldMasterIdLst>
  <p:notesMasterIdLst>
    <p:notesMasterId r:id="rId42"/>
  </p:notesMasterIdLst>
  <p:sldIdLst>
    <p:sldId id="351" r:id="rId3"/>
    <p:sldId id="762" r:id="rId4"/>
    <p:sldId id="271" r:id="rId5"/>
    <p:sldId id="272" r:id="rId6"/>
    <p:sldId id="273" r:id="rId7"/>
    <p:sldId id="274" r:id="rId8"/>
    <p:sldId id="275" r:id="rId9"/>
    <p:sldId id="302" r:id="rId10"/>
    <p:sldId id="763" r:id="rId11"/>
    <p:sldId id="764" r:id="rId12"/>
    <p:sldId id="765" r:id="rId13"/>
    <p:sldId id="766" r:id="rId14"/>
    <p:sldId id="344" r:id="rId15"/>
    <p:sldId id="296" r:id="rId16"/>
    <p:sldId id="767" r:id="rId17"/>
    <p:sldId id="768" r:id="rId18"/>
    <p:sldId id="303" r:id="rId19"/>
    <p:sldId id="769" r:id="rId20"/>
    <p:sldId id="770" r:id="rId21"/>
    <p:sldId id="293" r:id="rId22"/>
    <p:sldId id="771" r:id="rId23"/>
    <p:sldId id="294" r:id="rId24"/>
    <p:sldId id="304" r:id="rId25"/>
    <p:sldId id="772" r:id="rId26"/>
    <p:sldId id="773" r:id="rId27"/>
    <p:sldId id="307" r:id="rId28"/>
    <p:sldId id="774" r:id="rId29"/>
    <p:sldId id="291" r:id="rId30"/>
    <p:sldId id="292" r:id="rId31"/>
    <p:sldId id="775" r:id="rId32"/>
    <p:sldId id="776" r:id="rId33"/>
    <p:sldId id="777" r:id="rId34"/>
    <p:sldId id="778" r:id="rId35"/>
    <p:sldId id="779" r:id="rId36"/>
    <p:sldId id="780" r:id="rId37"/>
    <p:sldId id="781" r:id="rId38"/>
    <p:sldId id="782" r:id="rId39"/>
    <p:sldId id="281" r:id="rId40"/>
    <p:sldId id="783"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96" d="100"/>
          <a:sy n="96" d="100"/>
        </p:scale>
        <p:origin x="468"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2BA05-2227-48BF-B622-AD7FC8DB5DCE}" type="datetimeFigureOut">
              <a:rPr lang="en-US" smtClean="0"/>
              <a:t>1/22/2025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8A6A8F-32DA-43A9-AE3A-49753717956A}" type="slidenum">
              <a:rPr lang="en-US" smtClean="0"/>
              <a:t>‹#›</a:t>
            </a:fld>
            <a:endParaRPr lang="en-US"/>
          </a:p>
        </p:txBody>
      </p:sp>
    </p:spTree>
    <p:extLst>
      <p:ext uri="{BB962C8B-B14F-4D97-AF65-F5344CB8AC3E}">
        <p14:creationId xmlns:p14="http://schemas.microsoft.com/office/powerpoint/2010/main" val="3378911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you remember when we </a:t>
            </a:r>
          </a:p>
          <a:p>
            <a:r>
              <a:rPr lang="en-US" dirty="0"/>
              <a:t>One day came to believe T</a:t>
            </a:r>
          </a:p>
          <a:p>
            <a:r>
              <a:rPr lang="en-US" dirty="0"/>
              <a:t>hat everything was forever </a:t>
            </a:r>
          </a:p>
          <a:p>
            <a:r>
              <a:rPr lang="en-US" dirty="0"/>
              <a:t>Without knowing </a:t>
            </a:r>
          </a:p>
          <a:p>
            <a:r>
              <a:rPr lang="en-US" dirty="0"/>
              <a:t>That forever always ends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7679DF5-5156-4193-8807-E0F316D6B0B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81290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650907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80619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26816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905642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21252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26852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515248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11661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1773504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8114193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92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5236923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8547329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3389078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714169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719338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2715725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1/22/2025</a:t>
            </a:fld>
            <a:endParaRPr lang="en-US"/>
          </a:p>
        </p:txBody>
      </p:sp>
    </p:spTree>
    <p:extLst>
      <p:ext uri="{BB962C8B-B14F-4D97-AF65-F5344CB8AC3E}">
        <p14:creationId xmlns:p14="http://schemas.microsoft.com/office/powerpoint/2010/main" val="13953217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4858472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44424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2322099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5346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25CDB4-C464-44F4-AB40-ECD3797BAA20}"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219251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0337864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8639822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976069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25CDB4-C464-44F4-AB40-ECD3797BAA20}"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403926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25CDB4-C464-44F4-AB40-ECD3797BAA20}"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2073041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25CDB4-C464-44F4-AB40-ECD3797BAA20}"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56701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5CDB4-C464-44F4-AB40-ECD3797BAA20}"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327220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25CDB4-C464-44F4-AB40-ECD3797BAA20}"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Tree>
    <p:extLst>
      <p:ext uri="{BB962C8B-B14F-4D97-AF65-F5344CB8AC3E}">
        <p14:creationId xmlns:p14="http://schemas.microsoft.com/office/powerpoint/2010/main" val="1620231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46EB7E-04FE-4047-B5EE-E4EEE8E6A8EE}" type="slidenum">
              <a:rPr lang="en-US" smtClean="0"/>
              <a:t>‹#›</a:t>
            </a:fld>
            <a:endParaRPr lang="en-US"/>
          </a:p>
        </p:txBody>
      </p:sp>
      <p:sp>
        <p:nvSpPr>
          <p:cNvPr id="5" name="Date Placeholder 4"/>
          <p:cNvSpPr>
            <a:spLocks noGrp="1"/>
          </p:cNvSpPr>
          <p:nvPr>
            <p:ph type="dt" sz="half" idx="10"/>
          </p:nvPr>
        </p:nvSpPr>
        <p:spPr/>
        <p:txBody>
          <a:bodyPr/>
          <a:lstStyle/>
          <a:p>
            <a:fld id="{AC25CDB4-C464-44F4-AB40-ECD3797BAA20}" type="datetimeFigureOut">
              <a:rPr lang="en-US" smtClean="0"/>
              <a:t>1/22/2025</a:t>
            </a:fld>
            <a:endParaRPr lang="en-US"/>
          </a:p>
        </p:txBody>
      </p:sp>
    </p:spTree>
    <p:extLst>
      <p:ext uri="{BB962C8B-B14F-4D97-AF65-F5344CB8AC3E}">
        <p14:creationId xmlns:p14="http://schemas.microsoft.com/office/powerpoint/2010/main" val="624752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25CDB4-C464-44F4-AB40-ECD3797BAA20}" type="datetimeFigureOut">
              <a:rPr lang="en-US" smtClean="0"/>
              <a:t>1/22/2025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C46EB7E-04FE-4047-B5EE-E4EEE8E6A8EE}" type="slidenum">
              <a:rPr lang="en-US" smtClean="0"/>
              <a:t>‹#›</a:t>
            </a:fld>
            <a:endParaRPr lang="en-US"/>
          </a:p>
        </p:txBody>
      </p:sp>
    </p:spTree>
    <p:extLst>
      <p:ext uri="{BB962C8B-B14F-4D97-AF65-F5344CB8AC3E}">
        <p14:creationId xmlns:p14="http://schemas.microsoft.com/office/powerpoint/2010/main" val="3904452442"/>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1/22/2025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2679791501"/>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0000"/>
        </a:solidFill>
        <a:effectLst/>
      </p:bgPr>
    </p:bg>
    <p:spTree>
      <p:nvGrpSpPr>
        <p:cNvPr id="1" name=""/>
        <p:cNvGrpSpPr/>
        <p:nvPr/>
      </p:nvGrpSpPr>
      <p:grpSpPr>
        <a:xfrm>
          <a:off x="0" y="0"/>
          <a:ext cx="0" cy="0"/>
          <a:chOff x="0" y="0"/>
          <a:chExt cx="0" cy="0"/>
        </a:xfrm>
      </p:grpSpPr>
      <p:pic>
        <p:nvPicPr>
          <p:cNvPr id="5" name="Picture 4" descr="A screenshot of a black screen&#10;&#10;Description automatically generated">
            <a:extLst>
              <a:ext uri="{FF2B5EF4-FFF2-40B4-BE49-F238E27FC236}">
                <a16:creationId xmlns:a16="http://schemas.microsoft.com/office/drawing/2014/main" id="{029FA90C-D66A-53FF-72EA-B09D06CBA2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2958" y="1212345"/>
            <a:ext cx="9146084" cy="4433310"/>
          </a:xfrm>
          <a:prstGeom prst="rect">
            <a:avLst/>
          </a:prstGeom>
        </p:spPr>
      </p:pic>
    </p:spTree>
    <p:extLst>
      <p:ext uri="{BB962C8B-B14F-4D97-AF65-F5344CB8AC3E}">
        <p14:creationId xmlns:p14="http://schemas.microsoft.com/office/powerpoint/2010/main" val="788407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0A31EF-11FE-F3BF-C150-31C46D158B8D}"/>
              </a:ext>
            </a:extLst>
          </p:cNvPr>
          <p:cNvSpPr>
            <a:spLocks noGrp="1"/>
          </p:cNvSpPr>
          <p:nvPr>
            <p:ph type="title"/>
          </p:nvPr>
        </p:nvSpPr>
        <p:spPr/>
        <p:txBody>
          <a:bodyPr/>
          <a:lstStyle/>
          <a:p>
            <a:r>
              <a:rPr lang="en-US" dirty="0"/>
              <a:t>What's in a string?</a:t>
            </a:r>
          </a:p>
        </p:txBody>
      </p:sp>
      <p:sp>
        <p:nvSpPr>
          <p:cNvPr id="5" name="Content Placeholder 4">
            <a:extLst>
              <a:ext uri="{FF2B5EF4-FFF2-40B4-BE49-F238E27FC236}">
                <a16:creationId xmlns:a16="http://schemas.microsoft.com/office/drawing/2014/main" id="{93E4EF52-B6DE-BA23-440F-F4B9F2690C7C}"/>
              </a:ext>
            </a:extLst>
          </p:cNvPr>
          <p:cNvSpPr>
            <a:spLocks noGrp="1"/>
          </p:cNvSpPr>
          <p:nvPr>
            <p:ph idx="1"/>
          </p:nvPr>
        </p:nvSpPr>
        <p:spPr/>
        <p:txBody>
          <a:bodyPr/>
          <a:lstStyle/>
          <a:p>
            <a:r>
              <a:rPr lang="en-US" dirty="0"/>
              <a:t>Representing data:</a:t>
            </a:r>
          </a:p>
          <a:p>
            <a:endParaRPr lang="en-US" dirty="0"/>
          </a:p>
          <a:p>
            <a:r>
              <a:rPr lang="en-US" dirty="0"/>
              <a:t>Representing language:</a:t>
            </a:r>
          </a:p>
          <a:p>
            <a:endParaRPr lang="en-US" dirty="0"/>
          </a:p>
          <a:p>
            <a:endParaRPr lang="en-US" dirty="0"/>
          </a:p>
          <a:p>
            <a:endParaRPr lang="en-US" dirty="0"/>
          </a:p>
          <a:p>
            <a:endParaRPr lang="en-US" dirty="0"/>
          </a:p>
          <a:p>
            <a:r>
              <a:rPr lang="en-US" dirty="0"/>
              <a:t>Representing programs:</a:t>
            </a:r>
          </a:p>
          <a:p>
            <a:endParaRPr lang="en-US" dirty="0"/>
          </a:p>
        </p:txBody>
      </p:sp>
      <p:sp>
        <p:nvSpPr>
          <p:cNvPr id="6" name="TextBox 5">
            <a:extLst>
              <a:ext uri="{FF2B5EF4-FFF2-40B4-BE49-F238E27FC236}">
                <a16:creationId xmlns:a16="http://schemas.microsoft.com/office/drawing/2014/main" id="{DCD91EF1-17FF-21E9-629C-580C2B821C82}"/>
              </a:ext>
            </a:extLst>
          </p:cNvPr>
          <p:cNvSpPr txBox="1"/>
          <p:nvPr/>
        </p:nvSpPr>
        <p:spPr>
          <a:xfrm>
            <a:off x="1077118" y="2309091"/>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'2,400' '2.400' '1.2e-5'</a:t>
            </a:r>
          </a:p>
        </p:txBody>
      </p:sp>
      <p:sp>
        <p:nvSpPr>
          <p:cNvPr id="7" name="TextBox 6">
            <a:extLst>
              <a:ext uri="{FF2B5EF4-FFF2-40B4-BE49-F238E27FC236}">
                <a16:creationId xmlns:a16="http://schemas.microsoft.com/office/drawing/2014/main" id="{1CD52FE9-B330-E0C0-9916-7584D131F9B9}"/>
              </a:ext>
            </a:extLst>
          </p:cNvPr>
          <p:cNvSpPr txBox="1"/>
          <p:nvPr/>
        </p:nvSpPr>
        <p:spPr>
          <a:xfrm>
            <a:off x="1077116" y="3247218"/>
            <a:ext cx="6631709"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 lembra quando a gente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Chegou um dia a acreditar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Que tudo era pra sempre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Sem saber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Que o pra sempre sempre acaba"""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8" name="TextBox 7">
            <a:extLst>
              <a:ext uri="{FF2B5EF4-FFF2-40B4-BE49-F238E27FC236}">
                <a16:creationId xmlns:a16="http://schemas.microsoft.com/office/drawing/2014/main" id="{13B9B63F-A2D3-D5D5-9E3A-D4A0419EA5E9}"/>
              </a:ext>
            </a:extLst>
          </p:cNvPr>
          <p:cNvSpPr txBox="1"/>
          <p:nvPr/>
        </p:nvSpPr>
        <p:spPr>
          <a:xfrm>
            <a:off x="1077116" y="5411044"/>
            <a:ext cx="6631709"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s-E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'curry = lambda f: lambda x: lambda y: f(x, y)'</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570970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763C9-1B12-FC0C-E818-6455002E070F}"/>
              </a:ext>
            </a:extLst>
          </p:cNvPr>
          <p:cNvSpPr>
            <a:spLocks noGrp="1"/>
          </p:cNvSpPr>
          <p:nvPr>
            <p:ph type="title"/>
          </p:nvPr>
        </p:nvSpPr>
        <p:spPr/>
        <p:txBody>
          <a:bodyPr/>
          <a:lstStyle/>
          <a:p>
            <a:r>
              <a:rPr lang="en-US" dirty="0"/>
              <a:t>String literals: 3 forms</a:t>
            </a:r>
          </a:p>
        </p:txBody>
      </p:sp>
      <p:sp>
        <p:nvSpPr>
          <p:cNvPr id="3" name="Content Placeholder 2">
            <a:extLst>
              <a:ext uri="{FF2B5EF4-FFF2-40B4-BE49-F238E27FC236}">
                <a16:creationId xmlns:a16="http://schemas.microsoft.com/office/drawing/2014/main" id="{CF514894-8E7F-1EA9-C85E-1262CE5F1C25}"/>
              </a:ext>
            </a:extLst>
          </p:cNvPr>
          <p:cNvSpPr>
            <a:spLocks noGrp="1"/>
          </p:cNvSpPr>
          <p:nvPr>
            <p:ph idx="1"/>
          </p:nvPr>
        </p:nvSpPr>
        <p:spPr/>
        <p:txBody>
          <a:bodyPr/>
          <a:lstStyle/>
          <a:p>
            <a:r>
              <a:rPr lang="en-US" dirty="0"/>
              <a:t>Single quoted strings and double quoted strings are equivalent:</a:t>
            </a:r>
          </a:p>
          <a:p>
            <a:endParaRPr lang="en-US" sz="1600" dirty="0"/>
          </a:p>
          <a:p>
            <a:endParaRPr lang="en-US" sz="1050" dirty="0"/>
          </a:p>
          <a:p>
            <a:r>
              <a:rPr lang="en-US" dirty="0"/>
              <a:t>Multi-line strings automatically insert new lines:</a:t>
            </a:r>
          </a:p>
          <a:p>
            <a:endParaRPr lang="en-US" dirty="0"/>
          </a:p>
          <a:p>
            <a:endParaRPr lang="en-US" dirty="0"/>
          </a:p>
          <a:p>
            <a:endParaRPr lang="en-US" dirty="0"/>
          </a:p>
          <a:p>
            <a:endParaRPr lang="en-US" dirty="0"/>
          </a:p>
          <a:p>
            <a:r>
              <a:rPr lang="en-US" dirty="0"/>
              <a:t>The </a:t>
            </a:r>
            <a:r>
              <a:rPr lang="en-US" i="1" dirty="0"/>
              <a:t>\n</a:t>
            </a:r>
            <a:r>
              <a:rPr lang="en-US" dirty="0"/>
              <a:t> is an </a:t>
            </a:r>
            <a:r>
              <a:rPr lang="en-US" b="1" dirty="0"/>
              <a:t>escape sequence </a:t>
            </a:r>
            <a:r>
              <a:rPr lang="en-US" dirty="0"/>
              <a:t>signifying a line feed.</a:t>
            </a:r>
          </a:p>
        </p:txBody>
      </p:sp>
      <p:sp>
        <p:nvSpPr>
          <p:cNvPr id="5" name="TextBox 4">
            <a:extLst>
              <a:ext uri="{FF2B5EF4-FFF2-40B4-BE49-F238E27FC236}">
                <a16:creationId xmlns:a16="http://schemas.microsoft.com/office/drawing/2014/main" id="{FA250435-2016-6714-4BF1-583F66D35D4E}"/>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您好</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 am a string, hear me roar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"I've got an apostrophe"</a:t>
            </a:r>
          </a:p>
        </p:txBody>
      </p:sp>
      <p:sp>
        <p:nvSpPr>
          <p:cNvPr id="6" name="TextBox 5">
            <a:extLst>
              <a:ext uri="{FF2B5EF4-FFF2-40B4-BE49-F238E27FC236}">
                <a16:creationId xmlns:a16="http://schemas.microsoft.com/office/drawing/2014/main" id="{8ADA18F5-DD3E-7494-784D-2CC20B3DF5F3}"/>
              </a:ext>
            </a:extLst>
          </p:cNvPr>
          <p:cNvSpPr txBox="1"/>
          <p:nvPr/>
        </p:nvSpPr>
        <p:spPr>
          <a:xfrm>
            <a:off x="1077118" y="3429000"/>
            <a:ext cx="10437548"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"""The Zen of Python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claims, Readability counts.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Read more: import this."""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'The Zen of Python\</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nclaims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Readability counts.\</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nRead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more: import this.'</a:t>
            </a:r>
          </a:p>
        </p:txBody>
      </p:sp>
    </p:spTree>
    <p:extLst>
      <p:ext uri="{BB962C8B-B14F-4D97-AF65-F5344CB8AC3E}">
        <p14:creationId xmlns:p14="http://schemas.microsoft.com/office/powerpoint/2010/main" val="2544113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6D0CE-B90E-7480-1B1B-7193A1AE4042}"/>
              </a:ext>
            </a:extLst>
          </p:cNvPr>
          <p:cNvSpPr>
            <a:spLocks noGrp="1"/>
          </p:cNvSpPr>
          <p:nvPr>
            <p:ph type="title"/>
          </p:nvPr>
        </p:nvSpPr>
        <p:spPr/>
        <p:txBody>
          <a:bodyPr/>
          <a:lstStyle/>
          <a:p>
            <a:r>
              <a:rPr lang="en-US" dirty="0"/>
              <a:t>Strings are similar to lists</a:t>
            </a:r>
          </a:p>
        </p:txBody>
      </p:sp>
      <p:sp>
        <p:nvSpPr>
          <p:cNvPr id="4" name="TextBox 3">
            <a:extLst>
              <a:ext uri="{FF2B5EF4-FFF2-40B4-BE49-F238E27FC236}">
                <a16:creationId xmlns:a16="http://schemas.microsoft.com/office/drawing/2014/main" id="{4434A198-8412-3590-E8F5-519580A8A933}"/>
              </a:ext>
            </a:extLst>
          </p:cNvPr>
          <p:cNvSpPr txBox="1"/>
          <p:nvPr/>
        </p:nvSpPr>
        <p:spPr>
          <a:xfrm>
            <a:off x="677334" y="1930400"/>
            <a:ext cx="9156948" cy="2308324"/>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alfabeto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abcdefghijklmnñopqrstuvwxyz</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len</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alfabeto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27</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alfabeto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[13]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andu</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ñandu</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alfabeto</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 ¡Ya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conoces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el</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ABC!'</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abcdefghijklmnñopqrstuvwxyz</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¡Ya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conoces</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el</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ABC!'</a:t>
            </a:r>
          </a:p>
        </p:txBody>
      </p:sp>
    </p:spTree>
    <p:extLst>
      <p:ext uri="{BB962C8B-B14F-4D97-AF65-F5344CB8AC3E}">
        <p14:creationId xmlns:p14="http://schemas.microsoft.com/office/powerpoint/2010/main" val="2865680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BF0F7-EEE5-89FE-4018-FB76EBD0A71D}"/>
              </a:ext>
            </a:extLst>
          </p:cNvPr>
          <p:cNvSpPr>
            <a:spLocks noGrp="1"/>
          </p:cNvSpPr>
          <p:nvPr>
            <p:ph type="title"/>
          </p:nvPr>
        </p:nvSpPr>
        <p:spPr/>
        <p:txBody>
          <a:bodyPr/>
          <a:lstStyle/>
          <a:p>
            <a:r>
              <a:rPr lang="en-US" dirty="0"/>
              <a:t>Differences between lists &amp; strings</a:t>
            </a:r>
          </a:p>
        </p:txBody>
      </p:sp>
      <p:sp>
        <p:nvSpPr>
          <p:cNvPr id="3" name="Content Placeholder 2">
            <a:extLst>
              <a:ext uri="{FF2B5EF4-FFF2-40B4-BE49-F238E27FC236}">
                <a16:creationId xmlns:a16="http://schemas.microsoft.com/office/drawing/2014/main" id="{62B28BA6-3CD2-D772-55D5-68A746ED358E}"/>
              </a:ext>
            </a:extLst>
          </p:cNvPr>
          <p:cNvSpPr>
            <a:spLocks noGrp="1"/>
          </p:cNvSpPr>
          <p:nvPr>
            <p:ph idx="1"/>
          </p:nvPr>
        </p:nvSpPr>
        <p:spPr/>
        <p:txBody>
          <a:bodyPr/>
          <a:lstStyle/>
          <a:p>
            <a:r>
              <a:rPr lang="en-US" dirty="0"/>
              <a:t>A single-character string is the same as the character itself.</a:t>
            </a:r>
          </a:p>
          <a:p>
            <a:endParaRPr lang="en-US" dirty="0"/>
          </a:p>
          <a:p>
            <a:endParaRPr lang="en-US" dirty="0"/>
          </a:p>
          <a:p>
            <a:r>
              <a:rPr lang="en-US" dirty="0"/>
              <a:t>The </a:t>
            </a:r>
            <a:r>
              <a:rPr lang="en-US" b="1" i="1" dirty="0"/>
              <a:t>in</a:t>
            </a:r>
            <a:r>
              <a:rPr lang="en-US" dirty="0"/>
              <a:t> operator will match substrings:</a:t>
            </a:r>
          </a:p>
        </p:txBody>
      </p:sp>
      <p:sp>
        <p:nvSpPr>
          <p:cNvPr id="5" name="TextBox 4">
            <a:extLst>
              <a:ext uri="{FF2B5EF4-FFF2-40B4-BE49-F238E27FC236}">
                <a16:creationId xmlns:a16="http://schemas.microsoft.com/office/drawing/2014/main" id="{3DABAC73-2BE7-FBC5-98DF-ADDA9B8796C8}"/>
              </a:ext>
            </a:extLst>
          </p:cNvPr>
          <p:cNvSpPr txBox="1"/>
          <p:nvPr/>
        </p:nvSpPr>
        <p:spPr>
          <a:xfrm>
            <a:off x="1077118" y="2309091"/>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initial = 'P'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initial[0] == initial</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6235682F-C394-DD20-29EE-8AE639254EDF}"/>
              </a:ext>
            </a:extLst>
          </p:cNvPr>
          <p:cNvSpPr txBox="1"/>
          <p:nvPr/>
        </p:nvSpPr>
        <p:spPr>
          <a:xfrm>
            <a:off x="1077118" y="3734479"/>
            <a:ext cx="663170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 in 'Where\'s Waldo'</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'Waldo' in  'Where\'s Waldo'</a:t>
            </a:r>
          </a:p>
        </p:txBody>
      </p:sp>
      <p:sp>
        <p:nvSpPr>
          <p:cNvPr id="7" name="TextBox 6">
            <a:extLst>
              <a:ext uri="{FF2B5EF4-FFF2-40B4-BE49-F238E27FC236}">
                <a16:creationId xmlns:a16="http://schemas.microsoft.com/office/drawing/2014/main" id="{2C8EA7E8-0977-35A9-7392-E5909A6AE233}"/>
              </a:ext>
            </a:extLst>
          </p:cNvPr>
          <p:cNvSpPr txBox="1"/>
          <p:nvPr/>
        </p:nvSpPr>
        <p:spPr>
          <a:xfrm>
            <a:off x="5065060" y="3742361"/>
            <a:ext cx="2958353"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p:txBody>
      </p:sp>
      <p:sp>
        <p:nvSpPr>
          <p:cNvPr id="8" name="TextBox 7">
            <a:extLst>
              <a:ext uri="{FF2B5EF4-FFF2-40B4-BE49-F238E27FC236}">
                <a16:creationId xmlns:a16="http://schemas.microsoft.com/office/drawing/2014/main" id="{1E1B54A6-E102-938C-BD25-F734CF63059F}"/>
              </a:ext>
            </a:extLst>
          </p:cNvPr>
          <p:cNvSpPr txBox="1"/>
          <p:nvPr/>
        </p:nvSpPr>
        <p:spPr>
          <a:xfrm>
            <a:off x="4267201" y="2308008"/>
            <a:ext cx="2958353"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True</a:t>
            </a:r>
          </a:p>
        </p:txBody>
      </p:sp>
    </p:spTree>
    <p:extLst>
      <p:ext uri="{BB962C8B-B14F-4D97-AF65-F5344CB8AC3E}">
        <p14:creationId xmlns:p14="http://schemas.microsoft.com/office/powerpoint/2010/main" val="4066130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2D470-62DB-6A6B-5CBE-BCADAE5E5209}"/>
              </a:ext>
            </a:extLst>
          </p:cNvPr>
          <p:cNvSpPr>
            <a:spLocks noGrp="1"/>
          </p:cNvSpPr>
          <p:nvPr>
            <p:ph type="title"/>
          </p:nvPr>
        </p:nvSpPr>
        <p:spPr/>
        <p:txBody>
          <a:bodyPr/>
          <a:lstStyle/>
          <a:p>
            <a:r>
              <a:rPr lang="en-US" dirty="0"/>
              <a:t>Splitting strings</a:t>
            </a:r>
          </a:p>
        </p:txBody>
      </p:sp>
      <p:sp>
        <p:nvSpPr>
          <p:cNvPr id="3" name="Content Placeholder 2">
            <a:extLst>
              <a:ext uri="{FF2B5EF4-FFF2-40B4-BE49-F238E27FC236}">
                <a16:creationId xmlns:a16="http://schemas.microsoft.com/office/drawing/2014/main" id="{629BB719-E671-AFE7-2600-7B01B400D57C}"/>
              </a:ext>
            </a:extLst>
          </p:cNvPr>
          <p:cNvSpPr>
            <a:spLocks noGrp="1"/>
          </p:cNvSpPr>
          <p:nvPr>
            <p:ph idx="1"/>
          </p:nvPr>
        </p:nvSpPr>
        <p:spPr/>
        <p:txBody>
          <a:bodyPr/>
          <a:lstStyle/>
          <a:p>
            <a:r>
              <a:rPr lang="en-US" dirty="0"/>
              <a:t>Often you want to split a string up into its component words.</a:t>
            </a:r>
          </a:p>
          <a:p>
            <a:r>
              <a:rPr lang="en-US" dirty="0"/>
              <a:t>You can do this with the </a:t>
            </a:r>
            <a:r>
              <a:rPr lang="en-US" i="1" dirty="0"/>
              <a:t>split() </a:t>
            </a:r>
            <a:r>
              <a:rPr lang="en-US" dirty="0"/>
              <a:t>method.</a:t>
            </a:r>
          </a:p>
          <a:p>
            <a:endParaRPr lang="en-US" dirty="0"/>
          </a:p>
          <a:p>
            <a:endParaRPr lang="en-US" dirty="0"/>
          </a:p>
          <a:p>
            <a:r>
              <a:rPr lang="en-US" dirty="0"/>
              <a:t>By default, split() splits the string on whitespace (spaces, tabs &amp; newlines).</a:t>
            </a:r>
          </a:p>
          <a:p>
            <a:r>
              <a:rPr lang="en-US" dirty="0"/>
              <a:t>But you can specify the character to split on as an argument to the method</a:t>
            </a:r>
          </a:p>
        </p:txBody>
      </p:sp>
      <p:sp>
        <p:nvSpPr>
          <p:cNvPr id="4" name="TextBox 3">
            <a:extLst>
              <a:ext uri="{FF2B5EF4-FFF2-40B4-BE49-F238E27FC236}">
                <a16:creationId xmlns:a16="http://schemas.microsoft.com/office/drawing/2014/main" id="{E653A963-1AA1-F3F4-F3DC-C01703B6B249}"/>
              </a:ext>
            </a:extLst>
          </p:cNvPr>
          <p:cNvSpPr txBox="1"/>
          <p:nvPr/>
        </p:nvSpPr>
        <p:spPr>
          <a:xfrm>
            <a:off x="1077118" y="2782669"/>
            <a:ext cx="8196884"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 = "This is a short sentence."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words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s.split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p:txBody>
      </p:sp>
      <p:sp>
        <p:nvSpPr>
          <p:cNvPr id="5" name="TextBox 4">
            <a:extLst>
              <a:ext uri="{FF2B5EF4-FFF2-40B4-BE49-F238E27FC236}">
                <a16:creationId xmlns:a16="http://schemas.microsoft.com/office/drawing/2014/main" id="{283239CE-072E-C84A-F9E7-12D872AA45D7}"/>
              </a:ext>
            </a:extLst>
          </p:cNvPr>
          <p:cNvSpPr txBox="1"/>
          <p:nvPr/>
        </p:nvSpPr>
        <p:spPr>
          <a:xfrm>
            <a:off x="3695307" y="3059668"/>
            <a:ext cx="5578695"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This','is','a','short','sentence</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p>
        </p:txBody>
      </p:sp>
      <p:sp>
        <p:nvSpPr>
          <p:cNvPr id="6" name="TextBox 5">
            <a:extLst>
              <a:ext uri="{FF2B5EF4-FFF2-40B4-BE49-F238E27FC236}">
                <a16:creationId xmlns:a16="http://schemas.microsoft.com/office/drawing/2014/main" id="{3157FD99-6D5B-378D-6FFF-03AD13A96847}"/>
              </a:ext>
            </a:extLst>
          </p:cNvPr>
          <p:cNvSpPr txBox="1"/>
          <p:nvPr/>
        </p:nvSpPr>
        <p:spPr>
          <a:xfrm>
            <a:off x="1077118" y="5093807"/>
            <a:ext cx="8196884"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 = "This sentence\</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nhas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 newline."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words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s.split</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t>
            </a:r>
          </a:p>
        </p:txBody>
      </p:sp>
      <p:sp>
        <p:nvSpPr>
          <p:cNvPr id="7" name="TextBox 6">
            <a:extLst>
              <a:ext uri="{FF2B5EF4-FFF2-40B4-BE49-F238E27FC236}">
                <a16:creationId xmlns:a16="http://schemas.microsoft.com/office/drawing/2014/main" id="{7EAD6B1D-F26E-5556-C1FB-6F926FFC3BD0}"/>
              </a:ext>
            </a:extLst>
          </p:cNvPr>
          <p:cNvSpPr txBox="1"/>
          <p:nvPr/>
        </p:nvSpPr>
        <p:spPr>
          <a:xfrm>
            <a:off x="4095091" y="5370806"/>
            <a:ext cx="5178911"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['This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sentence','has</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 newline.']</a:t>
            </a:r>
          </a:p>
        </p:txBody>
      </p:sp>
    </p:spTree>
    <p:extLst>
      <p:ext uri="{BB962C8B-B14F-4D97-AF65-F5344CB8AC3E}">
        <p14:creationId xmlns:p14="http://schemas.microsoft.com/office/powerpoint/2010/main" val="3917450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72D2A-C190-6561-4C36-8E70DC9D45AC}"/>
              </a:ext>
            </a:extLst>
          </p:cNvPr>
          <p:cNvSpPr>
            <a:spLocks noGrp="1"/>
          </p:cNvSpPr>
          <p:nvPr>
            <p:ph type="title"/>
          </p:nvPr>
        </p:nvSpPr>
        <p:spPr/>
        <p:txBody>
          <a:bodyPr/>
          <a:lstStyle/>
          <a:p>
            <a:r>
              <a:rPr lang="en-US" dirty="0"/>
              <a:t>Converting case</a:t>
            </a:r>
          </a:p>
        </p:txBody>
      </p:sp>
      <p:sp>
        <p:nvSpPr>
          <p:cNvPr id="3" name="Content Placeholder 2">
            <a:extLst>
              <a:ext uri="{FF2B5EF4-FFF2-40B4-BE49-F238E27FC236}">
                <a16:creationId xmlns:a16="http://schemas.microsoft.com/office/drawing/2014/main" id="{86A86AE0-02CC-C286-4DE5-2EBCE230EA56}"/>
              </a:ext>
            </a:extLst>
          </p:cNvPr>
          <p:cNvSpPr>
            <a:spLocks noGrp="1"/>
          </p:cNvSpPr>
          <p:nvPr>
            <p:ph idx="1"/>
          </p:nvPr>
        </p:nvSpPr>
        <p:spPr/>
        <p:txBody>
          <a:bodyPr/>
          <a:lstStyle/>
          <a:p>
            <a:r>
              <a:rPr lang="en-US" dirty="0"/>
              <a:t>Sometimes you want to change the case of a string to all uppercase or all lower case.</a:t>
            </a:r>
          </a:p>
          <a:p>
            <a:pPr lvl="1"/>
            <a:r>
              <a:rPr lang="en-US" dirty="0"/>
              <a:t>This can be useful when comparing input from some source to values in your program.  You convert everything to the same case and only have to compare one value instead of a number of different possibilities</a:t>
            </a:r>
          </a:p>
          <a:p>
            <a:r>
              <a:rPr lang="en-US" dirty="0"/>
              <a:t>You do this with the .upper() and .lower() methods on string objects:</a:t>
            </a:r>
          </a:p>
        </p:txBody>
      </p:sp>
      <p:sp>
        <p:nvSpPr>
          <p:cNvPr id="4" name="TextBox 3">
            <a:extLst>
              <a:ext uri="{FF2B5EF4-FFF2-40B4-BE49-F238E27FC236}">
                <a16:creationId xmlns:a16="http://schemas.microsoft.com/office/drawing/2014/main" id="{31ADE830-ED08-098D-0EF2-C570DB03F332}"/>
              </a:ext>
            </a:extLst>
          </p:cNvPr>
          <p:cNvSpPr txBox="1"/>
          <p:nvPr/>
        </p:nvSpPr>
        <p:spPr>
          <a:xfrm>
            <a:off x="1004907" y="3995026"/>
            <a:ext cx="8269095" cy="923330"/>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someString = "Title Case"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someString.lower()    </a:t>
            </a: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"title case"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someString.upper()    </a:t>
            </a:r>
            <a:r>
              <a:rPr kumimoji="0" lang="pt-BR"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"TITLE CASE"</a:t>
            </a:r>
          </a:p>
        </p:txBody>
      </p:sp>
    </p:spTree>
    <p:extLst>
      <p:ext uri="{BB962C8B-B14F-4D97-AF65-F5344CB8AC3E}">
        <p14:creationId xmlns:p14="http://schemas.microsoft.com/office/powerpoint/2010/main" val="3089651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71FFC-21B8-2C01-CB7F-6CD899DCBBFA}"/>
              </a:ext>
            </a:extLst>
          </p:cNvPr>
          <p:cNvSpPr>
            <a:spLocks noGrp="1"/>
          </p:cNvSpPr>
          <p:nvPr>
            <p:ph type="title"/>
          </p:nvPr>
        </p:nvSpPr>
        <p:spPr/>
        <p:txBody>
          <a:bodyPr/>
          <a:lstStyle/>
          <a:p>
            <a:r>
              <a:rPr lang="en-US" dirty="0"/>
              <a:t>Converting Strings to Numbers (Review)</a:t>
            </a:r>
          </a:p>
        </p:txBody>
      </p:sp>
      <p:sp>
        <p:nvSpPr>
          <p:cNvPr id="3" name="Content Placeholder 2">
            <a:extLst>
              <a:ext uri="{FF2B5EF4-FFF2-40B4-BE49-F238E27FC236}">
                <a16:creationId xmlns:a16="http://schemas.microsoft.com/office/drawing/2014/main" id="{2F836B64-29F2-BF7E-FED8-861CB39FBA50}"/>
              </a:ext>
            </a:extLst>
          </p:cNvPr>
          <p:cNvSpPr>
            <a:spLocks noGrp="1"/>
          </p:cNvSpPr>
          <p:nvPr>
            <p:ph idx="1"/>
          </p:nvPr>
        </p:nvSpPr>
        <p:spPr/>
        <p:txBody>
          <a:bodyPr/>
          <a:lstStyle/>
          <a:p>
            <a:r>
              <a:rPr lang="en-US" dirty="0"/>
              <a:t>If you have string representing numbers, Python doesn't recognize them as numbers unless you convert them.</a:t>
            </a:r>
          </a:p>
          <a:p>
            <a:r>
              <a:rPr lang="en-US" dirty="0"/>
              <a:t>This is done using the </a:t>
            </a:r>
            <a:r>
              <a:rPr lang="en-US" b="1" i="1" dirty="0"/>
              <a:t>int()</a:t>
            </a:r>
            <a:r>
              <a:rPr lang="en-US" i="1" dirty="0"/>
              <a:t> </a:t>
            </a:r>
            <a:r>
              <a:rPr lang="en-US" dirty="0"/>
              <a:t>and </a:t>
            </a:r>
            <a:r>
              <a:rPr lang="en-US" b="1" i="1" dirty="0"/>
              <a:t>float()</a:t>
            </a:r>
            <a:r>
              <a:rPr lang="en-US" i="1" dirty="0"/>
              <a:t> </a:t>
            </a:r>
            <a:r>
              <a:rPr lang="en-US" dirty="0"/>
              <a:t>functions</a:t>
            </a:r>
          </a:p>
          <a:p>
            <a:endParaRPr lang="en-US" sz="3200" dirty="0"/>
          </a:p>
          <a:p>
            <a:r>
              <a:rPr lang="en-US" dirty="0"/>
              <a:t>Note: if you try to call int() on a string representing a floating-point number, you will get an error</a:t>
            </a:r>
          </a:p>
          <a:p>
            <a:r>
              <a:rPr lang="en-US" dirty="0"/>
              <a:t>We'll see how to easily go the other way in the next section.</a:t>
            </a:r>
          </a:p>
          <a:p>
            <a:endParaRPr lang="en-US" dirty="0"/>
          </a:p>
        </p:txBody>
      </p:sp>
      <p:sp>
        <p:nvSpPr>
          <p:cNvPr id="4" name="TextBox 3">
            <a:extLst>
              <a:ext uri="{FF2B5EF4-FFF2-40B4-BE49-F238E27FC236}">
                <a16:creationId xmlns:a16="http://schemas.microsoft.com/office/drawing/2014/main" id="{8E04BCB5-343C-14C8-DD49-335088622AE0}"/>
              </a:ext>
            </a:extLst>
          </p:cNvPr>
          <p:cNvSpPr txBox="1"/>
          <p:nvPr/>
        </p:nvSpPr>
        <p:spPr>
          <a:xfrm>
            <a:off x="1004907" y="3046579"/>
            <a:ext cx="8269095"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integer_value = int('2')   # converts '2' to 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float_value = float('3.2') # converts '3.2' to 3.2</a:t>
            </a:r>
          </a:p>
        </p:txBody>
      </p:sp>
    </p:spTree>
    <p:extLst>
      <p:ext uri="{BB962C8B-B14F-4D97-AF65-F5344CB8AC3E}">
        <p14:creationId xmlns:p14="http://schemas.microsoft.com/office/powerpoint/2010/main" val="371736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BD881-4934-C268-0FD8-C2A147449CD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11D5591-C6DA-ABF6-F3F1-F1B037641D6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21302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2D7A834-3EE3-6C61-B793-99A1D4BA2B0B}"/>
              </a:ext>
            </a:extLst>
          </p:cNvPr>
          <p:cNvSpPr>
            <a:spLocks noGrp="1"/>
          </p:cNvSpPr>
          <p:nvPr>
            <p:ph type="title"/>
          </p:nvPr>
        </p:nvSpPr>
        <p:spPr/>
        <p:txBody>
          <a:bodyPr/>
          <a:lstStyle/>
          <a:p>
            <a:r>
              <a:rPr lang="en-US" dirty="0"/>
              <a:t>Formatted Strings</a:t>
            </a:r>
          </a:p>
        </p:txBody>
      </p:sp>
      <p:sp>
        <p:nvSpPr>
          <p:cNvPr id="5" name="Text Placeholder 4">
            <a:extLst>
              <a:ext uri="{FF2B5EF4-FFF2-40B4-BE49-F238E27FC236}">
                <a16:creationId xmlns:a16="http://schemas.microsoft.com/office/drawing/2014/main" id="{D092FABD-7CA2-FE6B-9734-1353B5BE37B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35827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C5A990-0189-5AD3-3307-F2E7FF0B5629}"/>
              </a:ext>
            </a:extLst>
          </p:cNvPr>
          <p:cNvSpPr>
            <a:spLocks noGrp="1"/>
          </p:cNvSpPr>
          <p:nvPr>
            <p:ph type="title"/>
          </p:nvPr>
        </p:nvSpPr>
        <p:spPr/>
        <p:txBody>
          <a:bodyPr/>
          <a:lstStyle/>
          <a:p>
            <a:r>
              <a:rPr lang="en-US" dirty="0"/>
              <a:t>String concatenation</a:t>
            </a:r>
          </a:p>
        </p:txBody>
      </p:sp>
      <p:sp>
        <p:nvSpPr>
          <p:cNvPr id="5" name="Content Placeholder 4">
            <a:extLst>
              <a:ext uri="{FF2B5EF4-FFF2-40B4-BE49-F238E27FC236}">
                <a16:creationId xmlns:a16="http://schemas.microsoft.com/office/drawing/2014/main" id="{3A445D5E-9713-2973-F4B8-2B9263733F1E}"/>
              </a:ext>
            </a:extLst>
          </p:cNvPr>
          <p:cNvSpPr>
            <a:spLocks noGrp="1"/>
          </p:cNvSpPr>
          <p:nvPr>
            <p:ph idx="1"/>
          </p:nvPr>
        </p:nvSpPr>
        <p:spPr>
          <a:xfrm>
            <a:off x="677334" y="1930400"/>
            <a:ext cx="8596668" cy="4317999"/>
          </a:xfrm>
        </p:spPr>
        <p:txBody>
          <a:bodyPr>
            <a:normAutofit/>
          </a:bodyPr>
          <a:lstStyle/>
          <a:p>
            <a:r>
              <a:rPr lang="en-US" dirty="0"/>
              <a:t>As we saw in a previous slide, we can use the + operator for combining string literals with the results of expressions.</a:t>
            </a:r>
          </a:p>
          <a:p>
            <a:endParaRPr lang="en-US" dirty="0"/>
          </a:p>
          <a:p>
            <a:endParaRPr lang="en-US" dirty="0"/>
          </a:p>
          <a:p>
            <a:endParaRPr lang="en-US" dirty="0"/>
          </a:p>
          <a:p>
            <a:endParaRPr lang="en-US" dirty="0"/>
          </a:p>
          <a:p>
            <a:r>
              <a:rPr lang="en-US" dirty="0"/>
              <a:t>But that's not ideal:</a:t>
            </a:r>
          </a:p>
          <a:p>
            <a:pPr lvl="1"/>
            <a:r>
              <a:rPr lang="en-US" dirty="0"/>
              <a:t>Easy to bungle up the + signs</a:t>
            </a:r>
          </a:p>
          <a:p>
            <a:pPr lvl="1"/>
            <a:r>
              <a:rPr lang="en-US" dirty="0"/>
              <a:t>Hard to grok what the final string will be</a:t>
            </a:r>
          </a:p>
          <a:p>
            <a:pPr lvl="1"/>
            <a:r>
              <a:rPr lang="en-US" dirty="0"/>
              <a:t>Requires explicitly str()</a:t>
            </a:r>
            <a:r>
              <a:rPr lang="en-US" dirty="0" err="1"/>
              <a:t>ing</a:t>
            </a:r>
            <a:r>
              <a:rPr lang="en-US" dirty="0"/>
              <a:t> non-strings </a:t>
            </a:r>
          </a:p>
        </p:txBody>
      </p:sp>
      <p:sp>
        <p:nvSpPr>
          <p:cNvPr id="6" name="TextBox 5">
            <a:extLst>
              <a:ext uri="{FF2B5EF4-FFF2-40B4-BE49-F238E27FC236}">
                <a16:creationId xmlns:a16="http://schemas.microsoft.com/office/drawing/2014/main" id="{125A1FCD-B9CE-E72B-9279-6F21DA1CE2CB}"/>
              </a:ext>
            </a:extLst>
          </p:cNvPr>
          <p:cNvSpPr txBox="1"/>
          <p:nvPr/>
        </p:nvSpPr>
        <p:spPr>
          <a:xfrm>
            <a:off x="1011129" y="2676736"/>
            <a:ext cx="9697719"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artist = "Bette Midler"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song = "The Rose"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place = 10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print("Landing at #" + str(place) + ": '" + song + "' by " + artist)</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750545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Strings, Slicing, Ranges, &amp; Comprehensions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56764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40231-7B01-8788-55BF-96B66CC0AA1B}"/>
              </a:ext>
            </a:extLst>
          </p:cNvPr>
          <p:cNvSpPr>
            <a:spLocks noGrp="1"/>
          </p:cNvSpPr>
          <p:nvPr>
            <p:ph type="title"/>
          </p:nvPr>
        </p:nvSpPr>
        <p:spPr/>
        <p:txBody>
          <a:bodyPr/>
          <a:lstStyle/>
          <a:p>
            <a:r>
              <a:rPr lang="en-US" dirty="0"/>
              <a:t>String interpolation</a:t>
            </a:r>
          </a:p>
        </p:txBody>
      </p:sp>
      <p:sp>
        <p:nvSpPr>
          <p:cNvPr id="3" name="Content Placeholder 2">
            <a:extLst>
              <a:ext uri="{FF2B5EF4-FFF2-40B4-BE49-F238E27FC236}">
                <a16:creationId xmlns:a16="http://schemas.microsoft.com/office/drawing/2014/main" id="{2B700712-00B2-299F-3493-92D42F194993}"/>
              </a:ext>
            </a:extLst>
          </p:cNvPr>
          <p:cNvSpPr>
            <a:spLocks noGrp="1"/>
          </p:cNvSpPr>
          <p:nvPr>
            <p:ph idx="1"/>
          </p:nvPr>
        </p:nvSpPr>
        <p:spPr>
          <a:xfrm>
            <a:off x="677334" y="1930400"/>
            <a:ext cx="8596668" cy="4677789"/>
          </a:xfrm>
        </p:spPr>
        <p:txBody>
          <a:bodyPr/>
          <a:lstStyle/>
          <a:p>
            <a:r>
              <a:rPr lang="en-US" b="1" dirty="0"/>
              <a:t>String interpolation </a:t>
            </a:r>
            <a:r>
              <a:rPr lang="en-US" dirty="0"/>
              <a:t>is the process of combining string literals with the results of expressions.</a:t>
            </a:r>
          </a:p>
          <a:p>
            <a:r>
              <a:rPr lang="en-US" dirty="0"/>
              <a:t>Available since Python 3.5, </a:t>
            </a:r>
            <a:r>
              <a:rPr lang="en-US" b="1" dirty="0"/>
              <a:t>f strings </a:t>
            </a:r>
            <a:r>
              <a:rPr lang="en-US" dirty="0"/>
              <a:t>(formatted string literals) are the best way to do string interpolation.</a:t>
            </a:r>
          </a:p>
          <a:p>
            <a:r>
              <a:rPr lang="en-US" dirty="0"/>
              <a:t>Just put an </a:t>
            </a:r>
            <a:r>
              <a:rPr lang="en-US" b="1" i="1" dirty="0"/>
              <a:t>f</a:t>
            </a:r>
            <a:r>
              <a:rPr lang="en-US" dirty="0"/>
              <a:t> in front of the quotes and then put any valid Python expression in curly brackets inside:</a:t>
            </a:r>
          </a:p>
          <a:p>
            <a:endParaRPr lang="en-US" dirty="0"/>
          </a:p>
          <a:p>
            <a:endParaRPr lang="en-US" dirty="0"/>
          </a:p>
          <a:p>
            <a:pPr marL="0" indent="0">
              <a:buNone/>
            </a:pPr>
            <a:endParaRPr lang="en-US" sz="3200" dirty="0"/>
          </a:p>
          <a:p>
            <a:pPr marL="0" indent="0">
              <a:buNone/>
            </a:pPr>
            <a:r>
              <a:rPr lang="en-US" dirty="0"/>
              <a:t>	😍😍😍😍😍😍</a:t>
            </a:r>
          </a:p>
        </p:txBody>
      </p:sp>
      <p:sp>
        <p:nvSpPr>
          <p:cNvPr id="4" name="TextBox 3">
            <a:extLst>
              <a:ext uri="{FF2B5EF4-FFF2-40B4-BE49-F238E27FC236}">
                <a16:creationId xmlns:a16="http://schemas.microsoft.com/office/drawing/2014/main" id="{A3384606-76DD-D10F-7C9E-1053AAEF3374}"/>
              </a:ext>
            </a:extLst>
          </p:cNvPr>
          <p:cNvSpPr txBox="1"/>
          <p:nvPr/>
        </p:nvSpPr>
        <p:spPr>
          <a:xfrm>
            <a:off x="1011129" y="4090756"/>
            <a:ext cx="8262873"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artist = "Bette Midler"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song = "The Rose"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place = 10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f"Landing</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#{place}: '{song}' by {artist}")</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3836863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4D8AD-542E-6977-9310-14BEEC9A08C9}"/>
              </a:ext>
            </a:extLst>
          </p:cNvPr>
          <p:cNvSpPr>
            <a:spLocks noGrp="1"/>
          </p:cNvSpPr>
          <p:nvPr>
            <p:ph type="title"/>
          </p:nvPr>
        </p:nvSpPr>
        <p:spPr/>
        <p:txBody>
          <a:bodyPr/>
          <a:lstStyle/>
          <a:p>
            <a:r>
              <a:rPr lang="en-US" dirty="0"/>
              <a:t>Formatting decimal numbers (review)</a:t>
            </a:r>
          </a:p>
        </p:txBody>
      </p:sp>
      <p:sp>
        <p:nvSpPr>
          <p:cNvPr id="3" name="Content Placeholder 2">
            <a:extLst>
              <a:ext uri="{FF2B5EF4-FFF2-40B4-BE49-F238E27FC236}">
                <a16:creationId xmlns:a16="http://schemas.microsoft.com/office/drawing/2014/main" id="{63E6D3D1-1D36-7B79-A5D4-4109DA09F1C9}"/>
              </a:ext>
            </a:extLst>
          </p:cNvPr>
          <p:cNvSpPr>
            <a:spLocks noGrp="1"/>
          </p:cNvSpPr>
          <p:nvPr>
            <p:ph idx="1"/>
          </p:nvPr>
        </p:nvSpPr>
        <p:spPr>
          <a:xfrm>
            <a:off x="677334" y="1930400"/>
            <a:ext cx="8596668" cy="4817871"/>
          </a:xfrm>
        </p:spPr>
        <p:txBody>
          <a:bodyPr/>
          <a:lstStyle/>
          <a:p>
            <a:r>
              <a:rPr lang="en-US" dirty="0"/>
              <a:t>When you print floating point numbers, Python will print a number of decimal places that it thinks is appropriate, usually as many as possible.</a:t>
            </a:r>
          </a:p>
          <a:p>
            <a:endParaRPr lang="en-US" dirty="0"/>
          </a:p>
          <a:p>
            <a:endParaRPr lang="en-US" sz="1200" dirty="0"/>
          </a:p>
          <a:p>
            <a:r>
              <a:rPr lang="en-US" dirty="0"/>
              <a:t>Often you don't want that.</a:t>
            </a:r>
          </a:p>
          <a:p>
            <a:r>
              <a:rPr lang="en-US" dirty="0"/>
              <a:t>You can specify the number of decimal places by using an </a:t>
            </a:r>
            <a:r>
              <a:rPr lang="en-US"/>
              <a:t>f-string:</a:t>
            </a:r>
            <a:endParaRPr lang="en-US" dirty="0"/>
          </a:p>
        </p:txBody>
      </p:sp>
      <p:sp>
        <p:nvSpPr>
          <p:cNvPr id="4" name="TextBox 3">
            <a:extLst>
              <a:ext uri="{FF2B5EF4-FFF2-40B4-BE49-F238E27FC236}">
                <a16:creationId xmlns:a16="http://schemas.microsoft.com/office/drawing/2014/main" id="{53A81D94-1254-0426-19AE-A2289FC35020}"/>
              </a:ext>
            </a:extLst>
          </p:cNvPr>
          <p:cNvSpPr txBox="1"/>
          <p:nvPr/>
        </p:nvSpPr>
        <p:spPr>
          <a:xfrm>
            <a:off x="1011129" y="4563734"/>
            <a:ext cx="8262873"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e = 2.718281828459050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print(f"2 decimals: {e:.2f}")</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print(f"10 decimals: {e:.10f}")</a:t>
            </a:r>
          </a:p>
        </p:txBody>
      </p:sp>
      <p:sp>
        <p:nvSpPr>
          <p:cNvPr id="5" name="TextBox 4">
            <a:extLst>
              <a:ext uri="{FF2B5EF4-FFF2-40B4-BE49-F238E27FC236}">
                <a16:creationId xmlns:a16="http://schemas.microsoft.com/office/drawing/2014/main" id="{E53A641C-A05E-F209-30A2-0C48878F47CB}"/>
              </a:ext>
            </a:extLst>
          </p:cNvPr>
          <p:cNvSpPr txBox="1"/>
          <p:nvPr/>
        </p:nvSpPr>
        <p:spPr>
          <a:xfrm>
            <a:off x="1011129" y="2981284"/>
            <a:ext cx="8262873"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e = 2.718281828459050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print("e = ", e)</a:t>
            </a:r>
          </a:p>
        </p:txBody>
      </p:sp>
      <p:sp>
        <p:nvSpPr>
          <p:cNvPr id="6" name="TextBox 5">
            <a:extLst>
              <a:ext uri="{FF2B5EF4-FFF2-40B4-BE49-F238E27FC236}">
                <a16:creationId xmlns:a16="http://schemas.microsoft.com/office/drawing/2014/main" id="{DC9BDF74-8FFD-0D7E-EB49-6A1BBC429266}"/>
              </a:ext>
            </a:extLst>
          </p:cNvPr>
          <p:cNvSpPr txBox="1"/>
          <p:nvPr/>
        </p:nvSpPr>
        <p:spPr>
          <a:xfrm>
            <a:off x="5395884" y="3251200"/>
            <a:ext cx="3330402"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e =  2.71828182845905</a:t>
            </a:r>
            <a:endParaRPr kumimoji="0" lang="en-US" sz="1800" b="1" i="1"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708DE9D2-AE30-9D8F-B9D8-4CEAD4F6FD61}"/>
              </a:ext>
            </a:extLst>
          </p:cNvPr>
          <p:cNvSpPr txBox="1"/>
          <p:nvPr/>
        </p:nvSpPr>
        <p:spPr>
          <a:xfrm>
            <a:off x="5395884" y="5117732"/>
            <a:ext cx="3878118"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2 decimals: 2.72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10 decimals: 2.7182818285</a:t>
            </a:r>
          </a:p>
        </p:txBody>
      </p:sp>
    </p:spTree>
    <p:extLst>
      <p:ext uri="{BB962C8B-B14F-4D97-AF65-F5344CB8AC3E}">
        <p14:creationId xmlns:p14="http://schemas.microsoft.com/office/powerpoint/2010/main" val="4169526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910BF6-3335-2539-4AA6-CDDE86BEB777}"/>
              </a:ext>
            </a:extLst>
          </p:cNvPr>
          <p:cNvSpPr>
            <a:spLocks noGrp="1"/>
          </p:cNvSpPr>
          <p:nvPr>
            <p:ph type="title"/>
          </p:nvPr>
        </p:nvSpPr>
        <p:spPr/>
        <p:txBody>
          <a:bodyPr/>
          <a:lstStyle/>
          <a:p>
            <a:r>
              <a:rPr lang="en-US" dirty="0"/>
              <a:t>Expressions in f strings</a:t>
            </a:r>
          </a:p>
        </p:txBody>
      </p:sp>
      <p:sp>
        <p:nvSpPr>
          <p:cNvPr id="3" name="Content Placeholder 2">
            <a:extLst>
              <a:ext uri="{FF2B5EF4-FFF2-40B4-BE49-F238E27FC236}">
                <a16:creationId xmlns:a16="http://schemas.microsoft.com/office/drawing/2014/main" id="{132FFAFA-C658-FC28-2BB7-4A553BD06243}"/>
              </a:ext>
            </a:extLst>
          </p:cNvPr>
          <p:cNvSpPr>
            <a:spLocks noGrp="1"/>
          </p:cNvSpPr>
          <p:nvPr>
            <p:ph idx="1"/>
          </p:nvPr>
        </p:nvSpPr>
        <p:spPr/>
        <p:txBody>
          <a:bodyPr/>
          <a:lstStyle/>
          <a:p>
            <a:r>
              <a:rPr lang="en-US" dirty="0"/>
              <a:t>Any valid Python expression can go inside the parentheses and will be executed in the current environment.</a:t>
            </a:r>
          </a:p>
          <a:p>
            <a:endParaRPr lang="en-US" dirty="0"/>
          </a:p>
        </p:txBody>
      </p:sp>
      <p:sp>
        <p:nvSpPr>
          <p:cNvPr id="4" name="TextBox 3">
            <a:extLst>
              <a:ext uri="{FF2B5EF4-FFF2-40B4-BE49-F238E27FC236}">
                <a16:creationId xmlns:a16="http://schemas.microsoft.com/office/drawing/2014/main" id="{1F3A8B66-E7D5-9C6F-1961-3944A3B92229}"/>
              </a:ext>
            </a:extLst>
          </p:cNvPr>
          <p:cNvSpPr txBox="1"/>
          <p:nvPr/>
        </p:nvSpPr>
        <p:spPr>
          <a:xfrm>
            <a:off x="1011129" y="2690336"/>
            <a:ext cx="8262873"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greeting = 'Ahoy'</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noun = 'Boat'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print(f"{</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greeting.lower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noun.upper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yMc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{noun}Face")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print(f"{greeting*3}, {noun[0:3]}</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yMc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{noun[-1]}Face")</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23349392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7F4D2-65F2-D733-6F7D-2DD0252B56D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A8C9C7-F495-A7B4-A190-429312DCE82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565018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10317D-3C9F-1FD8-C600-D8FDD4DF2A57}"/>
              </a:ext>
            </a:extLst>
          </p:cNvPr>
          <p:cNvSpPr>
            <a:spLocks noGrp="1"/>
          </p:cNvSpPr>
          <p:nvPr>
            <p:ph type="title"/>
          </p:nvPr>
        </p:nvSpPr>
        <p:spPr/>
        <p:txBody>
          <a:bodyPr/>
          <a:lstStyle/>
          <a:p>
            <a:r>
              <a:rPr lang="en-US" dirty="0"/>
              <a:t>Slicing</a:t>
            </a:r>
          </a:p>
        </p:txBody>
      </p:sp>
      <p:sp>
        <p:nvSpPr>
          <p:cNvPr id="5" name="Text Placeholder 4">
            <a:extLst>
              <a:ext uri="{FF2B5EF4-FFF2-40B4-BE49-F238E27FC236}">
                <a16:creationId xmlns:a16="http://schemas.microsoft.com/office/drawing/2014/main" id="{B9016C8F-58C5-C7E8-A2D4-2D08337D9BF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828826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47539D-6324-EC5E-E547-6145D2BEAA96}"/>
              </a:ext>
            </a:extLst>
          </p:cNvPr>
          <p:cNvSpPr>
            <a:spLocks noGrp="1"/>
          </p:cNvSpPr>
          <p:nvPr>
            <p:ph type="title"/>
          </p:nvPr>
        </p:nvSpPr>
        <p:spPr/>
        <p:txBody>
          <a:bodyPr/>
          <a:lstStyle/>
          <a:p>
            <a:r>
              <a:rPr lang="en-US" dirty="0"/>
              <a:t>Slicing</a:t>
            </a:r>
          </a:p>
        </p:txBody>
      </p:sp>
      <p:sp>
        <p:nvSpPr>
          <p:cNvPr id="5" name="Content Placeholder 4">
            <a:extLst>
              <a:ext uri="{FF2B5EF4-FFF2-40B4-BE49-F238E27FC236}">
                <a16:creationId xmlns:a16="http://schemas.microsoft.com/office/drawing/2014/main" id="{9CFE0AD7-F136-18B9-093D-84B906858169}"/>
              </a:ext>
            </a:extLst>
          </p:cNvPr>
          <p:cNvSpPr>
            <a:spLocks noGrp="1"/>
          </p:cNvSpPr>
          <p:nvPr>
            <p:ph idx="1"/>
          </p:nvPr>
        </p:nvSpPr>
        <p:spPr>
          <a:xfrm>
            <a:off x="677334" y="1930400"/>
            <a:ext cx="8596668" cy="4800337"/>
          </a:xfrm>
        </p:spPr>
        <p:txBody>
          <a:bodyPr/>
          <a:lstStyle/>
          <a:p>
            <a:r>
              <a:rPr lang="en-US" dirty="0"/>
              <a:t>Slicing a list creates a new list with a subsequence of the original list.</a:t>
            </a:r>
          </a:p>
          <a:p>
            <a:endParaRPr lang="en-US" dirty="0"/>
          </a:p>
          <a:p>
            <a:endParaRPr lang="en-US" dirty="0"/>
          </a:p>
          <a:p>
            <a:pPr marL="0" indent="0">
              <a:buNone/>
            </a:pPr>
            <a:endParaRPr lang="en-US" sz="3200" dirty="0"/>
          </a:p>
          <a:p>
            <a:r>
              <a:rPr lang="en-US" dirty="0"/>
              <a:t>Slicing also works for strings.</a:t>
            </a:r>
          </a:p>
          <a:p>
            <a:endParaRPr lang="en-US" dirty="0"/>
          </a:p>
          <a:p>
            <a:endParaRPr lang="en-US" dirty="0"/>
          </a:p>
          <a:p>
            <a:endParaRPr lang="en-US" dirty="0"/>
          </a:p>
          <a:p>
            <a:r>
              <a:rPr lang="en-US" dirty="0"/>
              <a:t>Negatives indices and steps can also be specified.</a:t>
            </a:r>
          </a:p>
          <a:p>
            <a:r>
              <a:rPr lang="en-US" dirty="0"/>
              <a:t>Slicing also works on tuples</a:t>
            </a:r>
          </a:p>
        </p:txBody>
      </p:sp>
      <p:sp>
        <p:nvSpPr>
          <p:cNvPr id="6" name="TextBox 5">
            <a:extLst>
              <a:ext uri="{FF2B5EF4-FFF2-40B4-BE49-F238E27FC236}">
                <a16:creationId xmlns:a16="http://schemas.microsoft.com/office/drawing/2014/main" id="{34F50A68-E06D-E5D8-9E5F-9505B306FD72}"/>
              </a:ext>
            </a:extLst>
          </p:cNvPr>
          <p:cNvSpPr txBox="1"/>
          <p:nvPr/>
        </p:nvSpPr>
        <p:spPr>
          <a:xfrm>
            <a:off x="1000542" y="2310738"/>
            <a:ext cx="8273460" cy="1477328"/>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 = ["A", "B", "C", "D", "E", "F"]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0    1    2    3    4    5</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sublist1 = letters[1:4]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sublist2 = letters[</a:t>
            </a:r>
            <a:r>
              <a:rPr kumimoji="0" lang="en-US" sz="1800" b="1" i="0" u="none" strike="noStrike" kern="1200" cap="none" spc="0" normalizeH="0" baseline="0" noProof="0">
                <a:ln>
                  <a:noFill/>
                </a:ln>
                <a:solidFill>
                  <a:prstClr val="black"/>
                </a:solidFill>
                <a:effectLst/>
                <a:uLnTx/>
                <a:uFillTx/>
                <a:latin typeface="Courier New" panose="02070309020205020404" pitchFamily="49" charset="0"/>
                <a:ea typeface="+mn-ea"/>
                <a:cs typeface="Courier New" panose="02070309020205020404" pitchFamily="49" charset="0"/>
              </a:rPr>
              <a:t>1:]</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EDEFA373-E263-60F9-259F-E9FA35033BEA}"/>
              </a:ext>
            </a:extLst>
          </p:cNvPr>
          <p:cNvSpPr txBox="1"/>
          <p:nvPr/>
        </p:nvSpPr>
        <p:spPr>
          <a:xfrm>
            <a:off x="1000542" y="4257894"/>
            <a:ext cx="8273460" cy="1200329"/>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compound_word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cortaúñas</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word1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compound_word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word2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compound_word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[5:]</a:t>
            </a:r>
          </a:p>
        </p:txBody>
      </p:sp>
      <p:sp>
        <p:nvSpPr>
          <p:cNvPr id="8" name="TextBox 7">
            <a:extLst>
              <a:ext uri="{FF2B5EF4-FFF2-40B4-BE49-F238E27FC236}">
                <a16:creationId xmlns:a16="http://schemas.microsoft.com/office/drawing/2014/main" id="{5DE8C492-25CC-FF4A-CD13-2868654610B7}"/>
              </a:ext>
            </a:extLst>
          </p:cNvPr>
          <p:cNvSpPr txBox="1"/>
          <p:nvPr/>
        </p:nvSpPr>
        <p:spPr>
          <a:xfrm>
            <a:off x="4584298" y="3143011"/>
            <a:ext cx="4056939"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['B', 'C', 'D']</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['B', 'C', 'D', 'E', 'F']</a:t>
            </a:r>
          </a:p>
        </p:txBody>
      </p:sp>
      <p:sp>
        <p:nvSpPr>
          <p:cNvPr id="9" name="TextBox 8">
            <a:extLst>
              <a:ext uri="{FF2B5EF4-FFF2-40B4-BE49-F238E27FC236}">
                <a16:creationId xmlns:a16="http://schemas.microsoft.com/office/drawing/2014/main" id="{8EB95714-ED0A-30F8-BBC9-B46612401046}"/>
              </a:ext>
            </a:extLst>
          </p:cNvPr>
          <p:cNvSpPr txBox="1"/>
          <p:nvPr/>
        </p:nvSpPr>
        <p:spPr>
          <a:xfrm>
            <a:off x="4975668" y="4811892"/>
            <a:ext cx="1765056"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corta</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err="1">
                <a:ln>
                  <a:noFill/>
                </a:ln>
                <a:solidFill>
                  <a:srgbClr val="2E83C3"/>
                </a:solidFill>
                <a:effectLst/>
                <a:uLnTx/>
                <a:uFillTx/>
                <a:latin typeface="Courier New" panose="02070309020205020404" pitchFamily="49" charset="0"/>
                <a:ea typeface="+mn-ea"/>
                <a:cs typeface="Courier New" panose="02070309020205020404" pitchFamily="49" charset="0"/>
              </a:rPr>
              <a:t>úñas</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a:t>
            </a:r>
          </a:p>
        </p:txBody>
      </p:sp>
    </p:spTree>
    <p:extLst>
      <p:ext uri="{BB962C8B-B14F-4D97-AF65-F5344CB8AC3E}">
        <p14:creationId xmlns:p14="http://schemas.microsoft.com/office/powerpoint/2010/main" val="2089805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2E82-FA4D-9C41-DB47-6E478F77982C}"/>
              </a:ext>
            </a:extLst>
          </p:cNvPr>
          <p:cNvSpPr>
            <a:spLocks noGrp="1"/>
          </p:cNvSpPr>
          <p:nvPr>
            <p:ph type="title"/>
          </p:nvPr>
        </p:nvSpPr>
        <p:spPr/>
        <p:txBody>
          <a:bodyPr/>
          <a:lstStyle/>
          <a:p>
            <a:r>
              <a:rPr lang="en-US" dirty="0"/>
              <a:t>Copying whole lists</a:t>
            </a:r>
          </a:p>
        </p:txBody>
      </p:sp>
      <p:sp>
        <p:nvSpPr>
          <p:cNvPr id="3" name="Content Placeholder 2">
            <a:extLst>
              <a:ext uri="{FF2B5EF4-FFF2-40B4-BE49-F238E27FC236}">
                <a16:creationId xmlns:a16="http://schemas.microsoft.com/office/drawing/2014/main" id="{5C04E680-E197-7389-66BD-30DB86E0122F}"/>
              </a:ext>
            </a:extLst>
          </p:cNvPr>
          <p:cNvSpPr>
            <a:spLocks noGrp="1"/>
          </p:cNvSpPr>
          <p:nvPr>
            <p:ph idx="1"/>
          </p:nvPr>
        </p:nvSpPr>
        <p:spPr/>
        <p:txBody>
          <a:bodyPr/>
          <a:lstStyle/>
          <a:p>
            <a:r>
              <a:rPr lang="en-US" dirty="0"/>
              <a:t>Slicing a whole list copies a list:</a:t>
            </a:r>
          </a:p>
          <a:p>
            <a:endParaRPr lang="en-US" dirty="0"/>
          </a:p>
          <a:p>
            <a:endParaRPr lang="en-US" dirty="0"/>
          </a:p>
          <a:p>
            <a:endParaRPr lang="en-US" dirty="0"/>
          </a:p>
          <a:p>
            <a:endParaRPr lang="en-US" dirty="0"/>
          </a:p>
          <a:p>
            <a:r>
              <a:rPr lang="en-US" b="1" i="1" dirty="0"/>
              <a:t>list() </a:t>
            </a:r>
            <a:r>
              <a:rPr lang="en-US" dirty="0"/>
              <a:t>creates a new list containing existing elements from any </a:t>
            </a:r>
            <a:r>
              <a:rPr lang="en-US" dirty="0" err="1"/>
              <a:t>iterable</a:t>
            </a:r>
            <a:r>
              <a:rPr lang="en-US" dirty="0"/>
              <a:t>:</a:t>
            </a:r>
          </a:p>
        </p:txBody>
      </p:sp>
      <p:sp>
        <p:nvSpPr>
          <p:cNvPr id="4" name="TextBox 3">
            <a:extLst>
              <a:ext uri="{FF2B5EF4-FFF2-40B4-BE49-F238E27FC236}">
                <a16:creationId xmlns:a16="http://schemas.microsoft.com/office/drawing/2014/main" id="{5A840C78-D93A-3BEB-31A0-2C06D4E3DE96}"/>
              </a:ext>
            </a:extLst>
          </p:cNvPr>
          <p:cNvSpPr txBox="1"/>
          <p:nvPr/>
        </p:nvSpPr>
        <p:spPr>
          <a:xfrm>
            <a:off x="1000542" y="2310738"/>
            <a:ext cx="8273460"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[2, 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listB</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 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 5</a:t>
            </a:r>
          </a:p>
        </p:txBody>
      </p:sp>
      <p:sp>
        <p:nvSpPr>
          <p:cNvPr id="5" name="TextBox 4">
            <a:extLst>
              <a:ext uri="{FF2B5EF4-FFF2-40B4-BE49-F238E27FC236}">
                <a16:creationId xmlns:a16="http://schemas.microsoft.com/office/drawing/2014/main" id="{F9A73EB2-5A16-A87E-B485-EC76BFB1BD71}"/>
              </a:ext>
            </a:extLst>
          </p:cNvPr>
          <p:cNvSpPr txBox="1"/>
          <p:nvPr/>
        </p:nvSpPr>
        <p:spPr>
          <a:xfrm>
            <a:off x="1000542" y="4777538"/>
            <a:ext cx="8273460"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[2, 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listB</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list(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listA</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[0] = 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listC</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[1] = 5</a:t>
            </a:r>
          </a:p>
        </p:txBody>
      </p:sp>
    </p:spTree>
    <p:extLst>
      <p:ext uri="{BB962C8B-B14F-4D97-AF65-F5344CB8AC3E}">
        <p14:creationId xmlns:p14="http://schemas.microsoft.com/office/powerpoint/2010/main" val="27533471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7F95A-E85B-58DD-4AA1-659DF3A5D0F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79F149C-9534-CFD5-73B3-047F04E3C85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471268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77F01E-904E-1DD6-FE22-6BD8C07CEC05}"/>
              </a:ext>
            </a:extLst>
          </p:cNvPr>
          <p:cNvSpPr>
            <a:spLocks noGrp="1"/>
          </p:cNvSpPr>
          <p:nvPr>
            <p:ph type="title"/>
          </p:nvPr>
        </p:nvSpPr>
        <p:spPr/>
        <p:txBody>
          <a:bodyPr/>
          <a:lstStyle/>
          <a:p>
            <a:r>
              <a:rPr lang="en-US" dirty="0"/>
              <a:t>Ranges</a:t>
            </a:r>
          </a:p>
        </p:txBody>
      </p:sp>
      <p:sp>
        <p:nvSpPr>
          <p:cNvPr id="4" name="Text Placeholder 3">
            <a:extLst>
              <a:ext uri="{FF2B5EF4-FFF2-40B4-BE49-F238E27FC236}">
                <a16:creationId xmlns:a16="http://schemas.microsoft.com/office/drawing/2014/main" id="{CCB1B2AB-D423-9E3A-8459-4347ED2B09D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506341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0236148-FD36-E1DB-B6B9-A991938E8BF8}"/>
              </a:ext>
            </a:extLst>
          </p:cNvPr>
          <p:cNvSpPr>
            <a:spLocks noGrp="1"/>
          </p:cNvSpPr>
          <p:nvPr>
            <p:ph type="title"/>
          </p:nvPr>
        </p:nvSpPr>
        <p:spPr/>
        <p:txBody>
          <a:bodyPr/>
          <a:lstStyle/>
          <a:p>
            <a:r>
              <a:rPr lang="en-US" dirty="0"/>
              <a:t>The range type</a:t>
            </a:r>
          </a:p>
        </p:txBody>
      </p:sp>
      <p:sp>
        <p:nvSpPr>
          <p:cNvPr id="5" name="Content Placeholder 4">
            <a:extLst>
              <a:ext uri="{FF2B5EF4-FFF2-40B4-BE49-F238E27FC236}">
                <a16:creationId xmlns:a16="http://schemas.microsoft.com/office/drawing/2014/main" id="{D92067DF-598B-A5DE-C6E2-3A0354A09582}"/>
              </a:ext>
            </a:extLst>
          </p:cNvPr>
          <p:cNvSpPr>
            <a:spLocks noGrp="1"/>
          </p:cNvSpPr>
          <p:nvPr>
            <p:ph idx="1"/>
          </p:nvPr>
        </p:nvSpPr>
        <p:spPr/>
        <p:txBody>
          <a:bodyPr/>
          <a:lstStyle/>
          <a:p>
            <a:r>
              <a:rPr lang="en-US" dirty="0"/>
              <a:t>A range represents a sequence of integers.</a:t>
            </a:r>
          </a:p>
          <a:p>
            <a:endParaRPr lang="en-US" dirty="0"/>
          </a:p>
          <a:p>
            <a:endParaRPr lang="en-US" dirty="0"/>
          </a:p>
          <a:p>
            <a:r>
              <a:rPr lang="en-US" dirty="0"/>
              <a:t>If just one argument, range starts at 0 and ends just before it:</a:t>
            </a:r>
          </a:p>
          <a:p>
            <a:endParaRPr lang="en-US" dirty="0"/>
          </a:p>
          <a:p>
            <a:endParaRPr lang="en-US" dirty="0"/>
          </a:p>
          <a:p>
            <a:r>
              <a:rPr lang="en-US" dirty="0"/>
              <a:t>If two arguments, range starts at the first value and ends just before second:</a:t>
            </a:r>
          </a:p>
        </p:txBody>
      </p:sp>
      <p:sp>
        <p:nvSpPr>
          <p:cNvPr id="6" name="TextBox 5">
            <a:extLst>
              <a:ext uri="{FF2B5EF4-FFF2-40B4-BE49-F238E27FC236}">
                <a16:creationId xmlns:a16="http://schemas.microsoft.com/office/drawing/2014/main" id="{116979B0-7996-0EFD-973E-18BC85497733}"/>
              </a:ext>
            </a:extLst>
          </p:cNvPr>
          <p:cNvSpPr txBox="1"/>
          <p:nvPr/>
        </p:nvSpPr>
        <p:spPr>
          <a:xfrm>
            <a:off x="1004905" y="2282224"/>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-5, -4, -3, </a:t>
            </a:r>
            <a:r>
              <a:rPr kumimoji="0" lang="pt-BR" sz="1800" b="1"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rPr>
              <a:t>-2, -1, 0, 1, 2</a:t>
            </a: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3, 4, 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range(-2, 3)</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7" name="TextBox 6">
            <a:extLst>
              <a:ext uri="{FF2B5EF4-FFF2-40B4-BE49-F238E27FC236}">
                <a16:creationId xmlns:a16="http://schemas.microsoft.com/office/drawing/2014/main" id="{0FB03669-88CE-E769-E0B1-35354C31FE63}"/>
              </a:ext>
            </a:extLst>
          </p:cNvPr>
          <p:cNvSpPr txBox="1"/>
          <p:nvPr/>
        </p:nvSpPr>
        <p:spPr>
          <a:xfrm>
            <a:off x="1004904" y="3606280"/>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num in range(6):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print(num)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0, 1, 2, 3, 4, 5</a:t>
            </a:r>
          </a:p>
        </p:txBody>
      </p:sp>
      <p:sp>
        <p:nvSpPr>
          <p:cNvPr id="8" name="TextBox 7">
            <a:extLst>
              <a:ext uri="{FF2B5EF4-FFF2-40B4-BE49-F238E27FC236}">
                <a16:creationId xmlns:a16="http://schemas.microsoft.com/office/drawing/2014/main" id="{62F096F7-BAFF-6A70-311E-6A75227F065E}"/>
              </a:ext>
            </a:extLst>
          </p:cNvPr>
          <p:cNvSpPr txBox="1"/>
          <p:nvPr/>
        </p:nvSpPr>
        <p:spPr>
          <a:xfrm>
            <a:off x="1004903" y="5195512"/>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num in range(1, 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print(num)       </a:t>
            </a: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1, 2, 3, 4, 5</a:t>
            </a:r>
          </a:p>
        </p:txBody>
      </p:sp>
    </p:spTree>
    <p:extLst>
      <p:ext uri="{BB962C8B-B14F-4D97-AF65-F5344CB8AC3E}">
        <p14:creationId xmlns:p14="http://schemas.microsoft.com/office/powerpoint/2010/main" val="2702895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CC94BD-FCFE-8EC1-08FA-261806931FEE}"/>
              </a:ext>
            </a:extLst>
          </p:cNvPr>
          <p:cNvSpPr>
            <a:spLocks noGrp="1"/>
          </p:cNvSpPr>
          <p:nvPr>
            <p:ph type="title"/>
          </p:nvPr>
        </p:nvSpPr>
        <p:spPr/>
        <p:txBody>
          <a:bodyPr/>
          <a:lstStyle/>
          <a:p>
            <a:r>
              <a:rPr lang="en-US" dirty="0"/>
              <a:t>For statements</a:t>
            </a:r>
          </a:p>
        </p:txBody>
      </p:sp>
      <p:sp>
        <p:nvSpPr>
          <p:cNvPr id="3" name="Text Placeholder 2">
            <a:extLst>
              <a:ext uri="{FF2B5EF4-FFF2-40B4-BE49-F238E27FC236}">
                <a16:creationId xmlns:a16="http://schemas.microsoft.com/office/drawing/2014/main" id="{CA31DC80-0008-A67C-EEE0-688031567E0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320908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9260D-FD37-70ED-CDAB-006242635473}"/>
              </a:ext>
            </a:extLst>
          </p:cNvPr>
          <p:cNvSpPr>
            <a:spLocks noGrp="1"/>
          </p:cNvSpPr>
          <p:nvPr>
            <p:ph type="title"/>
          </p:nvPr>
        </p:nvSpPr>
        <p:spPr/>
        <p:txBody>
          <a:bodyPr/>
          <a:lstStyle/>
          <a:p>
            <a:r>
              <a:rPr lang="en-US" dirty="0"/>
              <a:t>Steps</a:t>
            </a:r>
          </a:p>
        </p:txBody>
      </p:sp>
      <p:sp>
        <p:nvSpPr>
          <p:cNvPr id="3" name="Content Placeholder 2">
            <a:extLst>
              <a:ext uri="{FF2B5EF4-FFF2-40B4-BE49-F238E27FC236}">
                <a16:creationId xmlns:a16="http://schemas.microsoft.com/office/drawing/2014/main" id="{020100DE-F307-1A90-AAAA-661864A4505C}"/>
              </a:ext>
            </a:extLst>
          </p:cNvPr>
          <p:cNvSpPr>
            <a:spLocks noGrp="1"/>
          </p:cNvSpPr>
          <p:nvPr>
            <p:ph idx="1"/>
          </p:nvPr>
        </p:nvSpPr>
        <p:spPr/>
        <p:txBody>
          <a:bodyPr/>
          <a:lstStyle/>
          <a:p>
            <a:r>
              <a:rPr lang="en-US" dirty="0"/>
              <a:t>You can also include a step size.</a:t>
            </a:r>
          </a:p>
          <a:p>
            <a:endParaRPr lang="en-US" dirty="0"/>
          </a:p>
          <a:p>
            <a:endParaRPr lang="en-US" dirty="0"/>
          </a:p>
          <a:p>
            <a:endParaRPr lang="en-US" dirty="0"/>
          </a:p>
          <a:p>
            <a:r>
              <a:rPr lang="en-US" dirty="0"/>
              <a:t>You must include the &lt;start&gt; and &lt;end&gt; values when you do this</a:t>
            </a:r>
          </a:p>
          <a:p>
            <a:pPr marL="0" indent="0">
              <a:buNone/>
            </a:pPr>
            <a:endParaRPr lang="en-US" dirty="0"/>
          </a:p>
        </p:txBody>
      </p:sp>
      <p:sp>
        <p:nvSpPr>
          <p:cNvPr id="4" name="TextBox 3">
            <a:extLst>
              <a:ext uri="{FF2B5EF4-FFF2-40B4-BE49-F238E27FC236}">
                <a16:creationId xmlns:a16="http://schemas.microsoft.com/office/drawing/2014/main" id="{21D9386B-CC67-72BB-EE58-E8DBA591B387}"/>
              </a:ext>
            </a:extLst>
          </p:cNvPr>
          <p:cNvSpPr txBox="1"/>
          <p:nvPr/>
        </p:nvSpPr>
        <p:spPr>
          <a:xfrm>
            <a:off x="1076625" y="2324296"/>
            <a:ext cx="8197377"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range(&lt;start&gt;, &lt;end&gt;, &lt;step&gt;)</a:t>
            </a:r>
          </a:p>
        </p:txBody>
      </p:sp>
      <p:sp>
        <p:nvSpPr>
          <p:cNvPr id="5" name="TextBox 4">
            <a:extLst>
              <a:ext uri="{FF2B5EF4-FFF2-40B4-BE49-F238E27FC236}">
                <a16:creationId xmlns:a16="http://schemas.microsoft.com/office/drawing/2014/main" id="{EA4CA5B4-B281-F3E9-77B6-C3C1A1772434}"/>
              </a:ext>
            </a:extLst>
          </p:cNvPr>
          <p:cNvSpPr txBox="1"/>
          <p:nvPr/>
        </p:nvSpPr>
        <p:spPr>
          <a:xfrm>
            <a:off x="1076624" y="2782669"/>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for num in range(0,30,3):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print(num)</a:t>
            </a:r>
            <a:endPar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endParaRPr>
          </a:p>
        </p:txBody>
      </p:sp>
      <p:sp>
        <p:nvSpPr>
          <p:cNvPr id="6" name="TextBox 5">
            <a:extLst>
              <a:ext uri="{FF2B5EF4-FFF2-40B4-BE49-F238E27FC236}">
                <a16:creationId xmlns:a16="http://schemas.microsoft.com/office/drawing/2014/main" id="{6721B8E4-F582-6154-4BBA-9D8F11F16A63}"/>
              </a:ext>
            </a:extLst>
          </p:cNvPr>
          <p:cNvSpPr txBox="1"/>
          <p:nvPr/>
        </p:nvSpPr>
        <p:spPr>
          <a:xfrm>
            <a:off x="4166234" y="3059668"/>
            <a:ext cx="5107767"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E83C3"/>
                </a:solidFill>
                <a:effectLst/>
                <a:uLnTx/>
                <a:uFillTx/>
                <a:latin typeface="Courier New" panose="02070309020205020404" pitchFamily="49" charset="0"/>
                <a:ea typeface="+mn-ea"/>
                <a:cs typeface="Courier New" panose="02070309020205020404" pitchFamily="49" charset="0"/>
              </a:rPr>
              <a:t># 0, 3, 6, 9, 12, 15, 18, 21, 24, 27</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Tree>
    <p:extLst>
      <p:ext uri="{BB962C8B-B14F-4D97-AF65-F5344CB8AC3E}">
        <p14:creationId xmlns:p14="http://schemas.microsoft.com/office/powerpoint/2010/main" val="367040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CC7B3-9ED1-D75B-2F7B-C2D8D0D70A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E4B2547-5D4F-8BF5-F248-3455E83EC69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644397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54390-D7B8-9B80-DEA0-F1C848D0E6F9}"/>
              </a:ext>
            </a:extLst>
          </p:cNvPr>
          <p:cNvSpPr>
            <a:spLocks noGrp="1"/>
          </p:cNvSpPr>
          <p:nvPr>
            <p:ph type="title"/>
          </p:nvPr>
        </p:nvSpPr>
        <p:spPr/>
        <p:txBody>
          <a:bodyPr/>
          <a:lstStyle/>
          <a:p>
            <a:r>
              <a:rPr lang="en-US" dirty="0"/>
              <a:t>Comprehensions</a:t>
            </a:r>
          </a:p>
        </p:txBody>
      </p:sp>
      <p:sp>
        <p:nvSpPr>
          <p:cNvPr id="4" name="Text Placeholder 3">
            <a:extLst>
              <a:ext uri="{FF2B5EF4-FFF2-40B4-BE49-F238E27FC236}">
                <a16:creationId xmlns:a16="http://schemas.microsoft.com/office/drawing/2014/main" id="{B0CFDCC3-33AD-D4B8-DAEC-03F742E422B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009481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3C2FEEE-0DAE-6AFF-9BC8-A41D73179540}"/>
              </a:ext>
            </a:extLst>
          </p:cNvPr>
          <p:cNvSpPr>
            <a:spLocks noGrp="1"/>
          </p:cNvSpPr>
          <p:nvPr>
            <p:ph type="title"/>
          </p:nvPr>
        </p:nvSpPr>
        <p:spPr/>
        <p:txBody>
          <a:bodyPr/>
          <a:lstStyle/>
          <a:p>
            <a:r>
              <a:rPr lang="en-US" dirty="0"/>
              <a:t>List comprehension syntax</a:t>
            </a:r>
          </a:p>
        </p:txBody>
      </p:sp>
      <p:sp>
        <p:nvSpPr>
          <p:cNvPr id="5" name="Content Placeholder 4">
            <a:extLst>
              <a:ext uri="{FF2B5EF4-FFF2-40B4-BE49-F238E27FC236}">
                <a16:creationId xmlns:a16="http://schemas.microsoft.com/office/drawing/2014/main" id="{51558AA8-8E68-B315-87C0-65ED4458F976}"/>
              </a:ext>
            </a:extLst>
          </p:cNvPr>
          <p:cNvSpPr>
            <a:spLocks noGrp="1"/>
          </p:cNvSpPr>
          <p:nvPr>
            <p:ph idx="1"/>
          </p:nvPr>
        </p:nvSpPr>
        <p:spPr/>
        <p:txBody>
          <a:bodyPr/>
          <a:lstStyle/>
          <a:p>
            <a:r>
              <a:rPr lang="en-US" dirty="0"/>
              <a:t>A way to create a new list by "mapping" an existing list.</a:t>
            </a:r>
          </a:p>
          <a:p>
            <a:r>
              <a:rPr lang="en-US" dirty="0"/>
              <a:t>Short version:</a:t>
            </a:r>
          </a:p>
          <a:p>
            <a:endParaRPr lang="en-US" dirty="0"/>
          </a:p>
          <a:p>
            <a:endParaRPr lang="en-US" dirty="0"/>
          </a:p>
          <a:p>
            <a:endParaRPr lang="en-US" dirty="0"/>
          </a:p>
          <a:p>
            <a:r>
              <a:rPr lang="en-US" dirty="0"/>
              <a:t>Long version (with filter):</a:t>
            </a:r>
          </a:p>
        </p:txBody>
      </p:sp>
      <p:sp>
        <p:nvSpPr>
          <p:cNvPr id="6" name="TextBox 5">
            <a:extLst>
              <a:ext uri="{FF2B5EF4-FFF2-40B4-BE49-F238E27FC236}">
                <a16:creationId xmlns:a16="http://schemas.microsoft.com/office/drawing/2014/main" id="{C6818F8C-536E-D84D-00A3-F875CAB82DD0}"/>
              </a:ext>
            </a:extLst>
          </p:cNvPr>
          <p:cNvSpPr txBox="1"/>
          <p:nvPr/>
        </p:nvSpPr>
        <p:spPr>
          <a:xfrm>
            <a:off x="1076625" y="2806172"/>
            <a:ext cx="8197377"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[&lt;map exp&gt; for &lt;name&gt; in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iter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exp&gt;]</a:t>
            </a:r>
          </a:p>
        </p:txBody>
      </p:sp>
      <p:sp>
        <p:nvSpPr>
          <p:cNvPr id="7" name="TextBox 6">
            <a:extLst>
              <a:ext uri="{FF2B5EF4-FFF2-40B4-BE49-F238E27FC236}">
                <a16:creationId xmlns:a16="http://schemas.microsoft.com/office/drawing/2014/main" id="{F9CB5A22-1415-8EBB-7497-CB934F17EC04}"/>
              </a:ext>
            </a:extLst>
          </p:cNvPr>
          <p:cNvSpPr txBox="1"/>
          <p:nvPr/>
        </p:nvSpPr>
        <p:spPr>
          <a:xfrm>
            <a:off x="1076625" y="3313165"/>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odds = [1, 3, 5, 7, 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evens = [(num + 1) for num in odds]</a:t>
            </a: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p:txBody>
      </p:sp>
      <p:sp>
        <p:nvSpPr>
          <p:cNvPr id="8" name="TextBox 7">
            <a:extLst>
              <a:ext uri="{FF2B5EF4-FFF2-40B4-BE49-F238E27FC236}">
                <a16:creationId xmlns:a16="http://schemas.microsoft.com/office/drawing/2014/main" id="{AFD32C08-B8C8-E2F1-CD8E-E24CB4FA2DF4}"/>
              </a:ext>
            </a:extLst>
          </p:cNvPr>
          <p:cNvSpPr txBox="1"/>
          <p:nvPr/>
        </p:nvSpPr>
        <p:spPr>
          <a:xfrm>
            <a:off x="1076625" y="4563635"/>
            <a:ext cx="8197377"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[&lt;map exp&gt; for &lt;name&gt; in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iter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exp&gt; if &lt;filter exp&gt;]</a:t>
            </a:r>
          </a:p>
        </p:txBody>
      </p:sp>
      <p:sp>
        <p:nvSpPr>
          <p:cNvPr id="9" name="TextBox 8">
            <a:extLst>
              <a:ext uri="{FF2B5EF4-FFF2-40B4-BE49-F238E27FC236}">
                <a16:creationId xmlns:a16="http://schemas.microsoft.com/office/drawing/2014/main" id="{636E2473-CC9F-BEDE-CF60-3279A40E0F46}"/>
              </a:ext>
            </a:extLst>
          </p:cNvPr>
          <p:cNvSpPr txBox="1"/>
          <p:nvPr/>
        </p:nvSpPr>
        <p:spPr>
          <a:xfrm>
            <a:off x="1076625" y="5070628"/>
            <a:ext cx="819737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temps = [60, 65, 71, 67, 77, 89]</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hot = [temp for temp in temps if temp &gt; 70]</a:t>
            </a:r>
          </a:p>
        </p:txBody>
      </p:sp>
    </p:spTree>
    <p:extLst>
      <p:ext uri="{BB962C8B-B14F-4D97-AF65-F5344CB8AC3E}">
        <p14:creationId xmlns:p14="http://schemas.microsoft.com/office/powerpoint/2010/main" val="120383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FB27E-BC53-0298-3317-35C6C4AE4BA3}"/>
              </a:ext>
            </a:extLst>
          </p:cNvPr>
          <p:cNvSpPr>
            <a:spLocks noGrp="1"/>
          </p:cNvSpPr>
          <p:nvPr>
            <p:ph type="title"/>
          </p:nvPr>
        </p:nvSpPr>
        <p:spPr/>
        <p:txBody>
          <a:bodyPr/>
          <a:lstStyle/>
          <a:p>
            <a:r>
              <a:rPr lang="en-US" dirty="0"/>
              <a:t>List comprehension execution procedure</a:t>
            </a:r>
          </a:p>
        </p:txBody>
      </p:sp>
      <p:sp>
        <p:nvSpPr>
          <p:cNvPr id="3" name="Content Placeholder 2">
            <a:extLst>
              <a:ext uri="{FF2B5EF4-FFF2-40B4-BE49-F238E27FC236}">
                <a16:creationId xmlns:a16="http://schemas.microsoft.com/office/drawing/2014/main" id="{6257FD46-9635-5231-9A77-4F45483890FB}"/>
              </a:ext>
            </a:extLst>
          </p:cNvPr>
          <p:cNvSpPr>
            <a:spLocks noGrp="1"/>
          </p:cNvSpPr>
          <p:nvPr>
            <p:ph idx="1"/>
          </p:nvPr>
        </p:nvSpPr>
        <p:spPr>
          <a:xfrm>
            <a:off x="677334" y="2412459"/>
            <a:ext cx="8596668" cy="3835941"/>
          </a:xfrm>
        </p:spPr>
        <p:txBody>
          <a:bodyPr>
            <a:normAutofit/>
          </a:bodyPr>
          <a:lstStyle/>
          <a:p>
            <a:r>
              <a:rPr lang="en-US" dirty="0"/>
              <a:t>Add a new frame with the current frame as its parent</a:t>
            </a:r>
          </a:p>
          <a:p>
            <a:r>
              <a:rPr lang="en-US" dirty="0"/>
              <a:t>Create an empty result list that is the value of the expression</a:t>
            </a:r>
          </a:p>
          <a:p>
            <a:r>
              <a:rPr lang="en-US" dirty="0"/>
              <a:t>For each element in the </a:t>
            </a:r>
            <a:r>
              <a:rPr lang="en-US" dirty="0" err="1"/>
              <a:t>iterable</a:t>
            </a:r>
            <a:r>
              <a:rPr lang="en-US" dirty="0"/>
              <a:t> value of </a:t>
            </a:r>
            <a:r>
              <a:rPr lang="en-US" i="1" dirty="0"/>
              <a:t>&lt;</a:t>
            </a:r>
            <a:r>
              <a:rPr lang="en-US" i="1" dirty="0" err="1"/>
              <a:t>iter</a:t>
            </a:r>
            <a:r>
              <a:rPr lang="en-US" i="1" dirty="0"/>
              <a:t> exp&gt;</a:t>
            </a:r>
            <a:r>
              <a:rPr lang="en-US" dirty="0"/>
              <a:t>:</a:t>
            </a:r>
          </a:p>
          <a:p>
            <a:pPr lvl="1"/>
            <a:r>
              <a:rPr lang="en-US" dirty="0"/>
              <a:t>Bind </a:t>
            </a:r>
            <a:r>
              <a:rPr lang="en-US" i="1" dirty="0"/>
              <a:t>&lt;name&gt;</a:t>
            </a:r>
            <a:r>
              <a:rPr lang="en-US" dirty="0"/>
              <a:t> to that element in the new frame from step 1</a:t>
            </a:r>
          </a:p>
          <a:p>
            <a:pPr lvl="1"/>
            <a:r>
              <a:rPr lang="en-US" dirty="0"/>
              <a:t>If </a:t>
            </a:r>
            <a:r>
              <a:rPr lang="en-US" i="1" dirty="0"/>
              <a:t>&lt;filter exp&gt; </a:t>
            </a:r>
            <a:r>
              <a:rPr lang="en-US" dirty="0"/>
              <a:t>evaluates to a true value, then add the value of </a:t>
            </a:r>
            <a:r>
              <a:rPr lang="en-US" i="1" dirty="0"/>
              <a:t>&lt;map exp&gt; </a:t>
            </a:r>
            <a:r>
              <a:rPr lang="en-US" dirty="0"/>
              <a:t>to the result list </a:t>
            </a:r>
          </a:p>
          <a:p>
            <a:endParaRPr lang="en-US" dirty="0"/>
          </a:p>
          <a:p>
            <a:endParaRPr lang="en-US" dirty="0"/>
          </a:p>
        </p:txBody>
      </p:sp>
      <p:sp>
        <p:nvSpPr>
          <p:cNvPr id="4" name="TextBox 3">
            <a:extLst>
              <a:ext uri="{FF2B5EF4-FFF2-40B4-BE49-F238E27FC236}">
                <a16:creationId xmlns:a16="http://schemas.microsoft.com/office/drawing/2014/main" id="{1268E6AD-7988-762B-9FBB-B276073279FA}"/>
              </a:ext>
            </a:extLst>
          </p:cNvPr>
          <p:cNvSpPr txBox="1"/>
          <p:nvPr/>
        </p:nvSpPr>
        <p:spPr>
          <a:xfrm>
            <a:off x="677335" y="1930400"/>
            <a:ext cx="8596668" cy="36933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[&lt;map exp&gt; for &lt;name&gt; in &lt;</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iter</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exp&gt; if &lt;filter exp&gt;]</a:t>
            </a:r>
          </a:p>
        </p:txBody>
      </p:sp>
      <p:sp>
        <p:nvSpPr>
          <p:cNvPr id="5" name="TextBox 4">
            <a:extLst>
              <a:ext uri="{FF2B5EF4-FFF2-40B4-BE49-F238E27FC236}">
                <a16:creationId xmlns:a16="http://schemas.microsoft.com/office/drawing/2014/main" id="{8031EDDC-01FD-81CC-6D7B-388062260338}"/>
              </a:ext>
            </a:extLst>
          </p:cNvPr>
          <p:cNvSpPr txBox="1"/>
          <p:nvPr/>
        </p:nvSpPr>
        <p:spPr>
          <a:xfrm>
            <a:off x="677334" y="4781177"/>
            <a:ext cx="8596667" cy="646331"/>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letters = ['a', 'b', 'c', 'd', 'e', 'f', 'm', 'n', 'o', 'p']</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word = [letters[</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for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in [3, 4, 6, 8]]</a:t>
            </a:r>
          </a:p>
        </p:txBody>
      </p:sp>
    </p:spTree>
    <p:extLst>
      <p:ext uri="{BB962C8B-B14F-4D97-AF65-F5344CB8AC3E}">
        <p14:creationId xmlns:p14="http://schemas.microsoft.com/office/powerpoint/2010/main" val="17657400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Divisors</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8197377" cy="1754326"/>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divisors(n):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"""Returns all the divisors of 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divisors(12)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 2, 3, 4, 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36035340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Divisors (solution)</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8197377" cy="2031325"/>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divisors(n):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"""Returns all the divisors of N.</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divisors(12)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 2, 3, 4, 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rPr>
              <a:t>return [x for x in range(1, n) if n % x == 0]</a:t>
            </a:r>
          </a:p>
        </p:txBody>
      </p:sp>
    </p:spTree>
    <p:extLst>
      <p:ext uri="{BB962C8B-B14F-4D97-AF65-F5344CB8AC3E}">
        <p14:creationId xmlns:p14="http://schemas.microsoft.com/office/powerpoint/2010/main" val="4551116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Frontloaded</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9094195" cy="2585323"/>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is_odd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x % 2 == 1</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front(s, 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 but with elements chosen by F at the front.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front(range(10),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is_odd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odds in front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 3, 5, 7, 9, 0, 2, 4, 6, 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p:txBody>
      </p:sp>
    </p:spTree>
    <p:extLst>
      <p:ext uri="{BB962C8B-B14F-4D97-AF65-F5344CB8AC3E}">
        <p14:creationId xmlns:p14="http://schemas.microsoft.com/office/powerpoint/2010/main" val="40868241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ABD4F-8511-ECE0-212A-30EBFE523021}"/>
              </a:ext>
            </a:extLst>
          </p:cNvPr>
          <p:cNvSpPr>
            <a:spLocks noGrp="1"/>
          </p:cNvSpPr>
          <p:nvPr>
            <p:ph type="title"/>
          </p:nvPr>
        </p:nvSpPr>
        <p:spPr/>
        <p:txBody>
          <a:bodyPr/>
          <a:lstStyle/>
          <a:p>
            <a:r>
              <a:rPr lang="en-US" dirty="0"/>
              <a:t>Exercise: Frontloaded</a:t>
            </a:r>
          </a:p>
        </p:txBody>
      </p:sp>
      <p:sp>
        <p:nvSpPr>
          <p:cNvPr id="3" name="TextBox 2">
            <a:extLst>
              <a:ext uri="{FF2B5EF4-FFF2-40B4-BE49-F238E27FC236}">
                <a16:creationId xmlns:a16="http://schemas.microsoft.com/office/drawing/2014/main" id="{AA9B0254-DED8-DBC4-600E-5E20432AC429}"/>
              </a:ext>
            </a:extLst>
          </p:cNvPr>
          <p:cNvSpPr txBox="1"/>
          <p:nvPr/>
        </p:nvSpPr>
        <p:spPr>
          <a:xfrm>
            <a:off x="677334" y="1930400"/>
            <a:ext cx="9094195" cy="2862322"/>
          </a:xfrm>
          <a:prstGeom prst="rect">
            <a:avLst/>
          </a:prstGeom>
          <a:solidFill>
            <a:schemeClr val="bg1">
              <a:lumMod val="95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is_odd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x % 2 == 1</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def front(s, f):</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"""Return S but with elements chosen by F at the front.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&gt;&gt;&gt; front(range(10), </a:t>
            </a:r>
            <a:r>
              <a:rPr kumimoji="0" lang="en-US" sz="1800" b="1" i="0" u="none" strike="noStrike" kern="1200" cap="none" spc="0" normalizeH="0" baseline="0" noProof="0" dirty="0" err="1">
                <a:ln>
                  <a:noFill/>
                </a:ln>
                <a:solidFill>
                  <a:prstClr val="black"/>
                </a:solidFill>
                <a:effectLst/>
                <a:uLnTx/>
                <a:uFillTx/>
                <a:latin typeface="Courier New" panose="02070309020205020404" pitchFamily="49" charset="0"/>
                <a:ea typeface="+mn-ea"/>
                <a:cs typeface="Courier New" panose="02070309020205020404" pitchFamily="49" charset="0"/>
              </a:rPr>
              <a:t>is_odd</a:t>
            </a: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 odds in front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[1, 3, 5, 7, 9, 0, 2, 4, 6, 8]</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ourier New" panose="02070309020205020404" pitchFamily="49" charset="0"/>
                <a:ea typeface="+mn-ea"/>
                <a:cs typeface="Courier New" panose="02070309020205020404" pitchFamily="49" charset="0"/>
              </a:rPr>
              <a:t>    </a:t>
            </a:r>
            <a:r>
              <a:rPr kumimoji="0" lang="en-US" sz="1800" b="1" i="0" u="none" strike="noStrike" kern="1200" cap="none" spc="0" normalizeH="0" baseline="0" noProof="0" dirty="0">
                <a:ln>
                  <a:noFill/>
                </a:ln>
                <a:solidFill>
                  <a:srgbClr val="FF0000"/>
                </a:solidFill>
                <a:effectLst/>
                <a:uLnTx/>
                <a:uFillTx/>
                <a:latin typeface="Courier New" panose="02070309020205020404" pitchFamily="49" charset="0"/>
                <a:ea typeface="+mn-ea"/>
                <a:cs typeface="Courier New" panose="02070309020205020404" pitchFamily="49" charset="0"/>
              </a:rPr>
              <a:t>return [e for e in s if f(e)] + [e for e in s if not f(e)]</a:t>
            </a:r>
          </a:p>
        </p:txBody>
      </p:sp>
    </p:spTree>
    <p:extLst>
      <p:ext uri="{BB962C8B-B14F-4D97-AF65-F5344CB8AC3E}">
        <p14:creationId xmlns:p14="http://schemas.microsoft.com/office/powerpoint/2010/main" val="13162896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56FB9-C905-A066-D907-102AB166386E}"/>
              </a:ext>
            </a:extLst>
          </p:cNvPr>
          <p:cNvSpPr>
            <a:spLocks noGrp="1"/>
          </p:cNvSpPr>
          <p:nvPr>
            <p:ph type="title"/>
          </p:nvPr>
        </p:nvSpPr>
        <p:spPr/>
        <p:txBody>
          <a:bodyPr/>
          <a:lstStyle/>
          <a:p>
            <a:endParaRPr lang="en-US"/>
          </a:p>
        </p:txBody>
      </p:sp>
    </p:spTree>
    <p:extLst>
      <p:ext uri="{BB962C8B-B14F-4D97-AF65-F5344CB8AC3E}">
        <p14:creationId xmlns:p14="http://schemas.microsoft.com/office/powerpoint/2010/main" val="4233013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FFECF-8614-8513-C949-5486A2AB402F}"/>
              </a:ext>
            </a:extLst>
          </p:cNvPr>
          <p:cNvSpPr>
            <a:spLocks noGrp="1"/>
          </p:cNvSpPr>
          <p:nvPr>
            <p:ph type="title"/>
          </p:nvPr>
        </p:nvSpPr>
        <p:spPr/>
        <p:txBody>
          <a:bodyPr/>
          <a:lstStyle/>
          <a:p>
            <a:r>
              <a:rPr lang="en-US" dirty="0"/>
              <a:t>For loop</a:t>
            </a:r>
          </a:p>
        </p:txBody>
      </p:sp>
      <p:sp>
        <p:nvSpPr>
          <p:cNvPr id="3" name="Content Placeholder 2">
            <a:extLst>
              <a:ext uri="{FF2B5EF4-FFF2-40B4-BE49-F238E27FC236}">
                <a16:creationId xmlns:a16="http://schemas.microsoft.com/office/drawing/2014/main" id="{143C1246-AC2A-C505-BFCE-0F8E944B6CF3}"/>
              </a:ext>
            </a:extLst>
          </p:cNvPr>
          <p:cNvSpPr>
            <a:spLocks noGrp="1"/>
          </p:cNvSpPr>
          <p:nvPr>
            <p:ph idx="1"/>
          </p:nvPr>
        </p:nvSpPr>
        <p:spPr/>
        <p:txBody>
          <a:bodyPr/>
          <a:lstStyle/>
          <a:p>
            <a:r>
              <a:rPr lang="en-US" dirty="0"/>
              <a:t>The for loop syntax:</a:t>
            </a:r>
          </a:p>
          <a:p>
            <a:endParaRPr lang="en-US" dirty="0"/>
          </a:p>
          <a:p>
            <a:endParaRPr lang="en-US" dirty="0"/>
          </a:p>
          <a:p>
            <a:r>
              <a:rPr lang="en-US" dirty="0"/>
              <a:t>The for loop provides a cleaner way to write many while loops, as long as they are iterating over some sort of sequence.</a:t>
            </a:r>
          </a:p>
        </p:txBody>
      </p:sp>
      <p:sp>
        <p:nvSpPr>
          <p:cNvPr id="5" name="TextBox 4">
            <a:extLst>
              <a:ext uri="{FF2B5EF4-FFF2-40B4-BE49-F238E27FC236}">
                <a16:creationId xmlns:a16="http://schemas.microsoft.com/office/drawing/2014/main" id="{DDE07D07-4BDE-889E-E4E2-FE0101497AD4}"/>
              </a:ext>
            </a:extLst>
          </p:cNvPr>
          <p:cNvSpPr txBox="1"/>
          <p:nvPr/>
        </p:nvSpPr>
        <p:spPr>
          <a:xfrm>
            <a:off x="1096082" y="2346069"/>
            <a:ext cx="6631709"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&lt;value&gt; in &lt;sequence&gt;:</a:t>
            </a:r>
          </a:p>
          <a:p>
            <a:r>
              <a:rPr lang="en-US" b="1" dirty="0">
                <a:latin typeface="Courier New" panose="02070309020205020404" pitchFamily="49" charset="0"/>
                <a:cs typeface="Courier New" panose="02070309020205020404" pitchFamily="49" charset="0"/>
              </a:rPr>
              <a:t>    &lt;statement&gt;</a:t>
            </a:r>
          </a:p>
          <a:p>
            <a:r>
              <a:rPr lang="en-US" b="1" dirty="0">
                <a:latin typeface="Courier New" panose="02070309020205020404" pitchFamily="49" charset="0"/>
                <a:cs typeface="Courier New" panose="02070309020205020404" pitchFamily="49" charset="0"/>
              </a:rPr>
              <a:t>    &lt;statement&gt;</a:t>
            </a:r>
            <a:endParaRPr lang="pt-BR" b="1" dirty="0">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AB725144-CC07-D4E5-0088-887D5BB36583}"/>
              </a:ext>
            </a:extLst>
          </p:cNvPr>
          <p:cNvSpPr txBox="1"/>
          <p:nvPr/>
        </p:nvSpPr>
        <p:spPr>
          <a:xfrm>
            <a:off x="1096082" y="3985882"/>
            <a:ext cx="4208102"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count(s, value):</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for element in s:</a:t>
            </a:r>
          </a:p>
          <a:p>
            <a:r>
              <a:rPr lang="en-US" b="1" dirty="0">
                <a:latin typeface="Courier New" panose="02070309020205020404" pitchFamily="49" charset="0"/>
                <a:cs typeface="Courier New" panose="02070309020205020404" pitchFamily="49" charset="0"/>
              </a:rPr>
              <a:t>        if element == value:</a:t>
            </a:r>
          </a:p>
          <a:p>
            <a:r>
              <a:rPr lang="en-US" b="1" dirty="0">
                <a:latin typeface="Courier New" panose="02070309020205020404" pitchFamily="49" charset="0"/>
                <a:cs typeface="Courier New" panose="02070309020205020404" pitchFamily="49" charset="0"/>
              </a:rPr>
              <a:t>            total = total + 1</a:t>
            </a:r>
          </a:p>
          <a:p>
            <a:r>
              <a:rPr lang="en-US" b="1" dirty="0">
                <a:latin typeface="Courier New" panose="02070309020205020404" pitchFamily="49" charset="0"/>
                <a:cs typeface="Courier New" panose="02070309020205020404" pitchFamily="49" charset="0"/>
              </a:rPr>
              <a:t>    return total</a:t>
            </a:r>
            <a:endParaRPr lang="pt-BR" b="1" dirty="0">
              <a:latin typeface="Courier New" panose="02070309020205020404" pitchFamily="49" charset="0"/>
              <a:cs typeface="Courier New" panose="02070309020205020404" pitchFamily="49" charset="0"/>
            </a:endParaRPr>
          </a:p>
        </p:txBody>
      </p:sp>
      <p:sp>
        <p:nvSpPr>
          <p:cNvPr id="4" name="TextBox 3">
            <a:extLst>
              <a:ext uri="{FF2B5EF4-FFF2-40B4-BE49-F238E27FC236}">
                <a16:creationId xmlns:a16="http://schemas.microsoft.com/office/drawing/2014/main" id="{758A1112-6E9E-8CF2-268A-1E8B8A0650E9}"/>
              </a:ext>
            </a:extLst>
          </p:cNvPr>
          <p:cNvSpPr txBox="1"/>
          <p:nvPr/>
        </p:nvSpPr>
        <p:spPr>
          <a:xfrm>
            <a:off x="5623740" y="3985882"/>
            <a:ext cx="5011130" cy="2308324"/>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def count(s, value):</a:t>
            </a:r>
          </a:p>
          <a:p>
            <a:r>
              <a:rPr lang="en-US" b="1" dirty="0">
                <a:latin typeface="Courier New" panose="02070309020205020404" pitchFamily="49" charset="0"/>
                <a:cs typeface="Courier New" panose="02070309020205020404" pitchFamily="49" charset="0"/>
              </a:rPr>
              <a:t>    total = 0</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0</a:t>
            </a:r>
          </a:p>
          <a:p>
            <a:r>
              <a:rPr lang="en-US" b="1" dirty="0">
                <a:latin typeface="Courier New" panose="02070309020205020404" pitchFamily="49" charset="0"/>
                <a:cs typeface="Courier New" panose="02070309020205020404" pitchFamily="49" charset="0"/>
              </a:rPr>
              <a:t>    while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&lt; </a:t>
            </a:r>
            <a:r>
              <a:rPr lang="en-US" b="1" dirty="0" err="1">
                <a:latin typeface="Courier New" panose="02070309020205020404" pitchFamily="49" charset="0"/>
                <a:cs typeface="Courier New" panose="02070309020205020404" pitchFamily="49" charset="0"/>
              </a:rPr>
              <a:t>len</a:t>
            </a:r>
            <a:r>
              <a:rPr lang="en-US" b="1" dirty="0">
                <a:latin typeface="Courier New" panose="02070309020205020404" pitchFamily="49" charset="0"/>
                <a:cs typeface="Courier New" panose="02070309020205020404" pitchFamily="49" charset="0"/>
              </a:rPr>
              <a:t>(s):</a:t>
            </a:r>
          </a:p>
          <a:p>
            <a:r>
              <a:rPr lang="en-US" b="1" dirty="0">
                <a:latin typeface="Courier New" panose="02070309020205020404" pitchFamily="49" charset="0"/>
                <a:cs typeface="Courier New" panose="02070309020205020404" pitchFamily="49" charset="0"/>
              </a:rPr>
              <a:t>       if s[</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value:</a:t>
            </a:r>
          </a:p>
          <a:p>
            <a:r>
              <a:rPr lang="en-US" b="1" dirty="0">
                <a:latin typeface="Courier New" panose="02070309020205020404" pitchFamily="49" charset="0"/>
                <a:cs typeface="Courier New" panose="02070309020205020404" pitchFamily="49" charset="0"/>
              </a:rPr>
              <a:t>            total = total + 1</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i</a:t>
            </a:r>
            <a:r>
              <a:rPr lang="en-US" b="1" dirty="0">
                <a:latin typeface="Courier New" panose="02070309020205020404" pitchFamily="49" charset="0"/>
                <a:cs typeface="Courier New" panose="02070309020205020404" pitchFamily="49" charset="0"/>
              </a:rPr>
              <a:t> += 1</a:t>
            </a:r>
          </a:p>
          <a:p>
            <a:r>
              <a:rPr lang="en-US" b="1" dirty="0">
                <a:latin typeface="Courier New" panose="02070309020205020404" pitchFamily="49" charset="0"/>
                <a:cs typeface="Courier New" panose="02070309020205020404" pitchFamily="49" charset="0"/>
              </a:rPr>
              <a:t>    return total</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227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7313B-A74A-4C93-9731-6A472EAB3E71}"/>
              </a:ext>
            </a:extLst>
          </p:cNvPr>
          <p:cNvSpPr>
            <a:spLocks noGrp="1"/>
          </p:cNvSpPr>
          <p:nvPr>
            <p:ph type="title"/>
          </p:nvPr>
        </p:nvSpPr>
        <p:spPr/>
        <p:txBody>
          <a:bodyPr/>
          <a:lstStyle/>
          <a:p>
            <a:r>
              <a:rPr lang="en-US" dirty="0"/>
              <a:t>For statement execution procedure</a:t>
            </a:r>
          </a:p>
        </p:txBody>
      </p:sp>
      <p:sp>
        <p:nvSpPr>
          <p:cNvPr id="3" name="Content Placeholder 2">
            <a:extLst>
              <a:ext uri="{FF2B5EF4-FFF2-40B4-BE49-F238E27FC236}">
                <a16:creationId xmlns:a16="http://schemas.microsoft.com/office/drawing/2014/main" id="{141B5205-B413-05A9-D0D7-D430FF9080C0}"/>
              </a:ext>
            </a:extLst>
          </p:cNvPr>
          <p:cNvSpPr>
            <a:spLocks noGrp="1"/>
          </p:cNvSpPr>
          <p:nvPr>
            <p:ph idx="1"/>
          </p:nvPr>
        </p:nvSpPr>
        <p:spPr>
          <a:xfrm>
            <a:off x="677334" y="2665379"/>
            <a:ext cx="8596668" cy="3375984"/>
          </a:xfrm>
        </p:spPr>
        <p:txBody>
          <a:bodyPr/>
          <a:lstStyle/>
          <a:p>
            <a:pPr marL="457200" indent="-457200">
              <a:buFont typeface="+mj-lt"/>
              <a:buAutoNum type="arabicPeriod"/>
            </a:pPr>
            <a:r>
              <a:rPr lang="en-US" dirty="0"/>
              <a:t>Evaluate the header </a:t>
            </a:r>
            <a:r>
              <a:rPr lang="en-US" i="1" dirty="0"/>
              <a:t>&lt;expression&gt;</a:t>
            </a:r>
            <a:r>
              <a:rPr lang="en-US" dirty="0"/>
              <a:t>, which must yield an </a:t>
            </a:r>
            <a:r>
              <a:rPr lang="en-US" dirty="0" err="1"/>
              <a:t>iterable</a:t>
            </a:r>
            <a:r>
              <a:rPr lang="en-US" dirty="0"/>
              <a:t> value (a sequence)</a:t>
            </a:r>
          </a:p>
          <a:p>
            <a:pPr marL="457200" indent="-457200">
              <a:buFont typeface="+mj-lt"/>
              <a:buAutoNum type="arabicPeriod"/>
            </a:pPr>
            <a:r>
              <a:rPr lang="en-US" dirty="0"/>
              <a:t>For each element in that sequence, in order:</a:t>
            </a:r>
          </a:p>
          <a:p>
            <a:pPr marL="857250" lvl="1" indent="-457200">
              <a:buFont typeface="+mj-lt"/>
              <a:buAutoNum type="alphaLcParenR"/>
            </a:pPr>
            <a:r>
              <a:rPr lang="en-US" dirty="0"/>
              <a:t>Bind </a:t>
            </a:r>
            <a:r>
              <a:rPr lang="en-US" i="1" dirty="0"/>
              <a:t>&lt;name&gt; </a:t>
            </a:r>
            <a:r>
              <a:rPr lang="en-US" dirty="0"/>
              <a:t>to that element in the current pass through the &lt;suite&gt;</a:t>
            </a:r>
          </a:p>
          <a:p>
            <a:pPr marL="857250" lvl="1" indent="-457200">
              <a:buFont typeface="+mj-lt"/>
              <a:buAutoNum type="alphaLcParenR"/>
            </a:pPr>
            <a:r>
              <a:rPr lang="en-US" dirty="0"/>
              <a:t>Execute the </a:t>
            </a:r>
            <a:r>
              <a:rPr lang="en-US" i="1" dirty="0"/>
              <a:t>&lt;suite&gt; </a:t>
            </a:r>
          </a:p>
          <a:p>
            <a:endParaRPr lang="en-US" dirty="0"/>
          </a:p>
        </p:txBody>
      </p:sp>
      <p:sp>
        <p:nvSpPr>
          <p:cNvPr id="6" name="TextBox 5">
            <a:extLst>
              <a:ext uri="{FF2B5EF4-FFF2-40B4-BE49-F238E27FC236}">
                <a16:creationId xmlns:a16="http://schemas.microsoft.com/office/drawing/2014/main" id="{23D5915A-6A8A-C0C6-CA92-442E3F0D62F5}"/>
              </a:ext>
            </a:extLst>
          </p:cNvPr>
          <p:cNvSpPr txBox="1"/>
          <p:nvPr/>
        </p:nvSpPr>
        <p:spPr>
          <a:xfrm>
            <a:off x="1193359" y="1930400"/>
            <a:ext cx="6631709"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&lt;name&gt; in &lt;expression&gt;:</a:t>
            </a:r>
          </a:p>
          <a:p>
            <a:r>
              <a:rPr lang="en-US" b="1" dirty="0">
                <a:latin typeface="Courier New" panose="02070309020205020404" pitchFamily="49" charset="0"/>
                <a:cs typeface="Courier New" panose="02070309020205020404" pitchFamily="49" charset="0"/>
              </a:rPr>
              <a:t>    &lt;suite&gt;</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67553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B3633-DE96-D394-9B42-907ACB607734}"/>
              </a:ext>
            </a:extLst>
          </p:cNvPr>
          <p:cNvSpPr>
            <a:spLocks noGrp="1"/>
          </p:cNvSpPr>
          <p:nvPr>
            <p:ph type="title"/>
          </p:nvPr>
        </p:nvSpPr>
        <p:spPr/>
        <p:txBody>
          <a:bodyPr/>
          <a:lstStyle/>
          <a:p>
            <a:r>
              <a:rPr lang="en-US" dirty="0"/>
              <a:t>Looping through nested list</a:t>
            </a:r>
          </a:p>
        </p:txBody>
      </p:sp>
      <p:sp>
        <p:nvSpPr>
          <p:cNvPr id="3" name="Content Placeholder 2">
            <a:extLst>
              <a:ext uri="{FF2B5EF4-FFF2-40B4-BE49-F238E27FC236}">
                <a16:creationId xmlns:a16="http://schemas.microsoft.com/office/drawing/2014/main" id="{D86A7A68-8F39-C64A-3C15-90809644EAF3}"/>
              </a:ext>
            </a:extLst>
          </p:cNvPr>
          <p:cNvSpPr>
            <a:spLocks noGrp="1"/>
          </p:cNvSpPr>
          <p:nvPr>
            <p:ph idx="1"/>
          </p:nvPr>
        </p:nvSpPr>
        <p:spPr>
          <a:xfrm>
            <a:off x="677334" y="3450273"/>
            <a:ext cx="8596668" cy="2591090"/>
          </a:xfrm>
        </p:spPr>
        <p:txBody>
          <a:bodyPr/>
          <a:lstStyle/>
          <a:p>
            <a:r>
              <a:rPr lang="en-US" dirty="0"/>
              <a:t>Use a nested for-in loop:</a:t>
            </a:r>
          </a:p>
          <a:p>
            <a:endParaRPr lang="en-US" dirty="0"/>
          </a:p>
          <a:p>
            <a:endParaRPr lang="en-US" dirty="0"/>
          </a:p>
          <a:p>
            <a:r>
              <a:rPr lang="en-US" dirty="0"/>
              <a:t>Remember what type of data is being stored in the loop variable!</a:t>
            </a:r>
          </a:p>
        </p:txBody>
      </p:sp>
      <p:sp>
        <p:nvSpPr>
          <p:cNvPr id="4" name="TextBox 3">
            <a:extLst>
              <a:ext uri="{FF2B5EF4-FFF2-40B4-BE49-F238E27FC236}">
                <a16:creationId xmlns:a16="http://schemas.microsoft.com/office/drawing/2014/main" id="{ABCE14D0-CACF-16AF-811A-322006F6F5E8}"/>
              </a:ext>
            </a:extLst>
          </p:cNvPr>
          <p:cNvSpPr txBox="1"/>
          <p:nvPr/>
        </p:nvSpPr>
        <p:spPr>
          <a:xfrm>
            <a:off x="1105509" y="1930400"/>
            <a:ext cx="8168493" cy="147732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gymnasts = [</a:t>
            </a:r>
          </a:p>
          <a:p>
            <a:r>
              <a:rPr lang="en-US" b="1" dirty="0">
                <a:latin typeface="Courier New" panose="02070309020205020404" pitchFamily="49" charset="0"/>
                <a:cs typeface="Courier New" panose="02070309020205020404" pitchFamily="49" charset="0"/>
              </a:rPr>
              <a:t>                ["Brittany", 9.15, 9.4, 9.3, 9.2],</a:t>
            </a:r>
          </a:p>
          <a:p>
            <a:r>
              <a:rPr lang="en-US" b="1" dirty="0">
                <a:latin typeface="Courier New" panose="02070309020205020404" pitchFamily="49" charset="0"/>
                <a:cs typeface="Courier New" panose="02070309020205020404" pitchFamily="49" charset="0"/>
              </a:rPr>
              <a:t>                ["Lea", 9, 8.8, 9.1, 9.5],</a:t>
            </a:r>
          </a:p>
          <a:p>
            <a:r>
              <a:rPr lang="en-US" b="1" dirty="0">
                <a:latin typeface="Courier New" panose="02070309020205020404" pitchFamily="49" charset="0"/>
                <a:cs typeface="Courier New" panose="02070309020205020404" pitchFamily="49" charset="0"/>
              </a:rPr>
              <a:t>                ["Maya", 9.2, 8.7, 9.2, 8.8]</a:t>
            </a:r>
          </a:p>
          <a:p>
            <a:r>
              <a:rPr lang="en-US" b="1" dirty="0">
                <a:latin typeface="Courier New" panose="02070309020205020404" pitchFamily="49" charset="0"/>
                <a:cs typeface="Courier New" panose="02070309020205020404" pitchFamily="49" charset="0"/>
              </a:rPr>
              <a:t>            ]</a:t>
            </a:r>
            <a:endParaRPr lang="pt-BR" b="1" dirty="0">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185F3E91-0529-D1F6-F65C-B6D4E7E9DB70}"/>
              </a:ext>
            </a:extLst>
          </p:cNvPr>
          <p:cNvSpPr txBox="1"/>
          <p:nvPr/>
        </p:nvSpPr>
        <p:spPr>
          <a:xfrm>
            <a:off x="1105509" y="3832821"/>
            <a:ext cx="8168493"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for gymnast in gymnasts:</a:t>
            </a:r>
          </a:p>
          <a:p>
            <a:r>
              <a:rPr lang="en-US" b="1" dirty="0">
                <a:latin typeface="Courier New" panose="02070309020205020404" pitchFamily="49" charset="0"/>
                <a:cs typeface="Courier New" panose="02070309020205020404" pitchFamily="49" charset="0"/>
              </a:rPr>
              <a:t>    for data in gymnast:</a:t>
            </a:r>
          </a:p>
          <a:p>
            <a:r>
              <a:rPr lang="en-US" b="1" dirty="0">
                <a:latin typeface="Courier New" panose="02070309020205020404" pitchFamily="49" charset="0"/>
                <a:cs typeface="Courier New" panose="02070309020205020404" pitchFamily="49" charset="0"/>
              </a:rPr>
              <a:t>        print(data, end="|")</a:t>
            </a:r>
          </a:p>
        </p:txBody>
      </p:sp>
    </p:spTree>
    <p:extLst>
      <p:ext uri="{BB962C8B-B14F-4D97-AF65-F5344CB8AC3E}">
        <p14:creationId xmlns:p14="http://schemas.microsoft.com/office/powerpoint/2010/main" val="2715140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E6A74-72D6-5783-D836-7F4556E47CEB}"/>
              </a:ext>
            </a:extLst>
          </p:cNvPr>
          <p:cNvSpPr>
            <a:spLocks noGrp="1"/>
          </p:cNvSpPr>
          <p:nvPr>
            <p:ph type="title"/>
          </p:nvPr>
        </p:nvSpPr>
        <p:spPr/>
        <p:txBody>
          <a:bodyPr/>
          <a:lstStyle/>
          <a:p>
            <a:r>
              <a:rPr lang="en-US" dirty="0"/>
              <a:t>Sequence unpacking in for statements</a:t>
            </a:r>
          </a:p>
        </p:txBody>
      </p:sp>
      <p:sp>
        <p:nvSpPr>
          <p:cNvPr id="3" name="Content Placeholder 2">
            <a:extLst>
              <a:ext uri="{FF2B5EF4-FFF2-40B4-BE49-F238E27FC236}">
                <a16:creationId xmlns:a16="http://schemas.microsoft.com/office/drawing/2014/main" id="{DE004E09-21D5-A331-20A8-DE54C106887F}"/>
              </a:ext>
            </a:extLst>
          </p:cNvPr>
          <p:cNvSpPr>
            <a:spLocks noGrp="1"/>
          </p:cNvSpPr>
          <p:nvPr>
            <p:ph idx="1"/>
          </p:nvPr>
        </p:nvSpPr>
        <p:spPr>
          <a:xfrm>
            <a:off x="677334" y="3813243"/>
            <a:ext cx="8596668" cy="2228120"/>
          </a:xfrm>
        </p:spPr>
        <p:txBody>
          <a:bodyPr/>
          <a:lstStyle/>
          <a:p>
            <a:r>
              <a:rPr lang="en-US" dirty="0"/>
              <a:t>Each name is bound to a value, like in multiple assignment.</a:t>
            </a:r>
          </a:p>
        </p:txBody>
      </p:sp>
      <p:sp>
        <p:nvSpPr>
          <p:cNvPr id="5" name="TextBox 4">
            <a:extLst>
              <a:ext uri="{FF2B5EF4-FFF2-40B4-BE49-F238E27FC236}">
                <a16:creationId xmlns:a16="http://schemas.microsoft.com/office/drawing/2014/main" id="{1240FE3F-BC9A-3356-1B94-BED328EB3463}"/>
              </a:ext>
            </a:extLst>
          </p:cNvPr>
          <p:cNvSpPr txBox="1"/>
          <p:nvPr/>
        </p:nvSpPr>
        <p:spPr>
          <a:xfrm>
            <a:off x="1144720" y="1930400"/>
            <a:ext cx="6631709"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pairs = [[1, 2], [2, 2], [3, 2], [4, 4]]</a:t>
            </a:r>
          </a:p>
          <a:p>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0</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for x, y in pairs:</a:t>
            </a:r>
          </a:p>
          <a:p>
            <a:r>
              <a:rPr lang="en-US" b="1" dirty="0">
                <a:latin typeface="Courier New" panose="02070309020205020404" pitchFamily="49" charset="0"/>
                <a:cs typeface="Courier New" panose="02070309020205020404" pitchFamily="49" charset="0"/>
              </a:rPr>
              <a:t>    if x == y:</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same_count</a:t>
            </a:r>
            <a:r>
              <a:rPr lang="en-US" b="1" dirty="0">
                <a:latin typeface="Courier New" panose="02070309020205020404" pitchFamily="49" charset="0"/>
                <a:cs typeface="Courier New" panose="02070309020205020404" pitchFamily="49" charset="0"/>
              </a:rPr>
              <a:t> + 1</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436964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93621-46F2-52C8-8BFC-D37EF3A7230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62C888D-3F2B-89B2-7D6D-7921626A7A4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78322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11E3E5A-75F9-6A83-6120-D5B7C9C469CA}"/>
              </a:ext>
            </a:extLst>
          </p:cNvPr>
          <p:cNvSpPr>
            <a:spLocks noGrp="1"/>
          </p:cNvSpPr>
          <p:nvPr>
            <p:ph type="title"/>
          </p:nvPr>
        </p:nvSpPr>
        <p:spPr/>
        <p:txBody>
          <a:bodyPr/>
          <a:lstStyle/>
          <a:p>
            <a:r>
              <a:rPr lang="en-US" dirty="0"/>
              <a:t>String Literals</a:t>
            </a:r>
          </a:p>
        </p:txBody>
      </p:sp>
      <p:sp>
        <p:nvSpPr>
          <p:cNvPr id="4" name="Text Placeholder 3">
            <a:extLst>
              <a:ext uri="{FF2B5EF4-FFF2-40B4-BE49-F238E27FC236}">
                <a16:creationId xmlns:a16="http://schemas.microsoft.com/office/drawing/2014/main" id="{4FFA8A29-040E-C745-20ED-2E0901E7849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73580501"/>
      </p:ext>
    </p:extLst>
  </p:cSld>
  <p:clrMapOvr>
    <a:masterClrMapping/>
  </p:clrMapOvr>
</p:sld>
</file>

<file path=ppt/theme/theme1.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3" id="{4BEDF641-2F32-4D7C-9695-E5F8E71B145A}" vid="{F20241CA-4DDE-438A-8FCF-1E19560B6D0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CS111-Template</Template>
  <TotalTime>299</TotalTime>
  <Words>2212</Words>
  <Application>Microsoft Office PowerPoint</Application>
  <PresentationFormat>Widescreen</PresentationFormat>
  <Paragraphs>322</Paragraphs>
  <Slides>39</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39</vt:i4>
      </vt:variant>
    </vt:vector>
  </HeadingPairs>
  <TitlesOfParts>
    <vt:vector size="47" baseType="lpstr">
      <vt:lpstr>Aptos</vt:lpstr>
      <vt:lpstr>Arial</vt:lpstr>
      <vt:lpstr>Calibri</vt:lpstr>
      <vt:lpstr>Courier New</vt:lpstr>
      <vt:lpstr>Trebuchet MS</vt:lpstr>
      <vt:lpstr>Wingdings 3</vt:lpstr>
      <vt:lpstr>1_Facet</vt:lpstr>
      <vt:lpstr>Facet</vt:lpstr>
      <vt:lpstr>PowerPoint Presentation</vt:lpstr>
      <vt:lpstr>Strings, Slicing, Ranges, &amp; Comprehensions</vt:lpstr>
      <vt:lpstr>For statements</vt:lpstr>
      <vt:lpstr>For loop</vt:lpstr>
      <vt:lpstr>For statement execution procedure</vt:lpstr>
      <vt:lpstr>Looping through nested list</vt:lpstr>
      <vt:lpstr>Sequence unpacking in for statements</vt:lpstr>
      <vt:lpstr>PowerPoint Presentation</vt:lpstr>
      <vt:lpstr>String Literals</vt:lpstr>
      <vt:lpstr>What's in a string?</vt:lpstr>
      <vt:lpstr>String literals: 3 forms</vt:lpstr>
      <vt:lpstr>Strings are similar to lists</vt:lpstr>
      <vt:lpstr>Differences between lists &amp; strings</vt:lpstr>
      <vt:lpstr>Splitting strings</vt:lpstr>
      <vt:lpstr>Converting case</vt:lpstr>
      <vt:lpstr>Converting Strings to Numbers (Review)</vt:lpstr>
      <vt:lpstr>PowerPoint Presentation</vt:lpstr>
      <vt:lpstr>Formatted Strings</vt:lpstr>
      <vt:lpstr>String concatenation</vt:lpstr>
      <vt:lpstr>String interpolation</vt:lpstr>
      <vt:lpstr>Formatting decimal numbers (review)</vt:lpstr>
      <vt:lpstr>Expressions in f strings</vt:lpstr>
      <vt:lpstr>PowerPoint Presentation</vt:lpstr>
      <vt:lpstr>Slicing</vt:lpstr>
      <vt:lpstr>Slicing</vt:lpstr>
      <vt:lpstr>Copying whole lists</vt:lpstr>
      <vt:lpstr>PowerPoint Presentation</vt:lpstr>
      <vt:lpstr>Ranges</vt:lpstr>
      <vt:lpstr>The range type</vt:lpstr>
      <vt:lpstr>Steps</vt:lpstr>
      <vt:lpstr>PowerPoint Presentation</vt:lpstr>
      <vt:lpstr>Comprehensions</vt:lpstr>
      <vt:lpstr>List comprehension syntax</vt:lpstr>
      <vt:lpstr>List comprehension execution procedure</vt:lpstr>
      <vt:lpstr>Exercise: Divisors</vt:lpstr>
      <vt:lpstr>Exercise: Divisors (solution)</vt:lpstr>
      <vt:lpstr>Exercise: Frontloaded</vt:lpstr>
      <vt:lpstr>Exercise: Frontloaded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 Stephens</dc:creator>
  <cp:lastModifiedBy>Tom Stephens</cp:lastModifiedBy>
  <cp:revision>5</cp:revision>
  <dcterms:created xsi:type="dcterms:W3CDTF">2024-12-10T20:52:29Z</dcterms:created>
  <dcterms:modified xsi:type="dcterms:W3CDTF">2025-01-22T21:03:10Z</dcterms:modified>
</cp:coreProperties>
</file>