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 id="2147483711" r:id="rId2"/>
    <p:sldMasterId id="2147483728" r:id="rId3"/>
  </p:sldMasterIdLst>
  <p:notesMasterIdLst>
    <p:notesMasterId r:id="rId45"/>
  </p:notesMasterIdLst>
  <p:sldIdLst>
    <p:sldId id="285" r:id="rId4"/>
    <p:sldId id="986" r:id="rId5"/>
    <p:sldId id="905" r:id="rId6"/>
    <p:sldId id="906" r:id="rId7"/>
    <p:sldId id="907" r:id="rId8"/>
    <p:sldId id="908" r:id="rId9"/>
    <p:sldId id="909" r:id="rId10"/>
    <p:sldId id="910" r:id="rId11"/>
    <p:sldId id="919" r:id="rId12"/>
    <p:sldId id="920" r:id="rId13"/>
    <p:sldId id="921" r:id="rId14"/>
    <p:sldId id="922" r:id="rId15"/>
    <p:sldId id="923" r:id="rId16"/>
    <p:sldId id="924" r:id="rId17"/>
    <p:sldId id="949" r:id="rId18"/>
    <p:sldId id="950" r:id="rId19"/>
    <p:sldId id="951" r:id="rId20"/>
    <p:sldId id="952" r:id="rId21"/>
    <p:sldId id="953" r:id="rId22"/>
    <p:sldId id="954" r:id="rId23"/>
    <p:sldId id="955" r:id="rId24"/>
    <p:sldId id="956" r:id="rId25"/>
    <p:sldId id="957" r:id="rId26"/>
    <p:sldId id="958" r:id="rId27"/>
    <p:sldId id="959" r:id="rId28"/>
    <p:sldId id="960" r:id="rId29"/>
    <p:sldId id="961" r:id="rId30"/>
    <p:sldId id="962" r:id="rId31"/>
    <p:sldId id="963" r:id="rId32"/>
    <p:sldId id="964" r:id="rId33"/>
    <p:sldId id="965" r:id="rId34"/>
    <p:sldId id="966" r:id="rId35"/>
    <p:sldId id="967" r:id="rId36"/>
    <p:sldId id="968" r:id="rId37"/>
    <p:sldId id="969" r:id="rId38"/>
    <p:sldId id="970" r:id="rId39"/>
    <p:sldId id="971" r:id="rId40"/>
    <p:sldId id="972" r:id="rId41"/>
    <p:sldId id="973" r:id="rId42"/>
    <p:sldId id="974" r:id="rId43"/>
    <p:sldId id="975"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142" d="100"/>
          <a:sy n="142" d="100"/>
        </p:scale>
        <p:origin x="156" y="8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theme" Target="theme/theme1.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presProps" Target="presProps.xml"/><Relationship Id="rId20" Type="http://schemas.openxmlformats.org/officeDocument/2006/relationships/slide" Target="slides/slide17.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2BA05-2227-48BF-B622-AD7FC8DB5DCE}" type="datetimeFigureOut">
              <a:rPr lang="en-US" smtClean="0"/>
              <a:t>2/18/2025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8A6A8F-32DA-43A9-AE3A-49753717956A}" type="slidenum">
              <a:rPr lang="en-US" smtClean="0"/>
              <a:t>‹#›</a:t>
            </a:fld>
            <a:endParaRPr lang="en-US"/>
          </a:p>
        </p:txBody>
      </p:sp>
    </p:spTree>
    <p:extLst>
      <p:ext uri="{BB962C8B-B14F-4D97-AF65-F5344CB8AC3E}">
        <p14:creationId xmlns:p14="http://schemas.microsoft.com/office/powerpoint/2010/main" val="3378911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650907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680619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82681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9056422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21252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4026852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515248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2011661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8517621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4346972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76145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C25CDB4-C464-44F4-AB40-ECD3797BAA20}"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5236923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4098823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13829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243822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90790778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0863116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2/18/2025</a:t>
            </a:fld>
            <a:endParaRPr lang="en-US"/>
          </a:p>
        </p:txBody>
      </p:sp>
    </p:spTree>
    <p:extLst>
      <p:ext uri="{BB962C8B-B14F-4D97-AF65-F5344CB8AC3E}">
        <p14:creationId xmlns:p14="http://schemas.microsoft.com/office/powerpoint/2010/main" val="354113658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7637308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570213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0729561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1706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219251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53497620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4100491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895066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4104211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4567509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4027424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8834414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29912366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683911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57497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C25CDB4-C464-44F4-AB40-ECD3797BAA20}"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403926041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4248146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2/18/2025</a:t>
            </a:fld>
            <a:endParaRPr lang="en-US"/>
          </a:p>
        </p:txBody>
      </p:sp>
    </p:spTree>
    <p:extLst>
      <p:ext uri="{BB962C8B-B14F-4D97-AF65-F5344CB8AC3E}">
        <p14:creationId xmlns:p14="http://schemas.microsoft.com/office/powerpoint/2010/main" val="372859341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14222331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5667606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1974947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4304419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3606400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6088260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152526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00000000-1234-1234-1234-123412341234}" type="slidenum">
              <a:rPr kumimoji="0" lang="en" sz="900" b="0" i="0" u="none" strike="noStrike" kern="1200" cap="none" spc="0" normalizeH="0" baseline="0" noProof="0" smtClean="0">
                <a:ln>
                  <a:noFill/>
                </a:ln>
                <a:solidFill>
                  <a:srgbClr val="5FCBEF"/>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 sz="900" b="0" i="0" u="none" strike="noStrike" kern="1200" cap="none" spc="0" normalizeH="0" baseline="0" noProof="0">
              <a:ln>
                <a:noFill/>
              </a:ln>
              <a:solidFill>
                <a:srgbClr val="5FCBEF"/>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036236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25CDB4-C464-44F4-AB40-ECD3797BAA20}" type="datetimeFigureOut">
              <a:rPr lang="en-US" smtClean="0"/>
              <a:t>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2073041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C25CDB4-C464-44F4-AB40-ECD3797BAA20}" type="datetimeFigureOut">
              <a:rPr lang="en-US" smtClean="0"/>
              <a:t>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256701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25CDB4-C464-44F4-AB40-ECD3797BAA20}" type="datetimeFigureOut">
              <a:rPr lang="en-US" smtClean="0"/>
              <a:t>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27220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25CDB4-C464-44F4-AB40-ECD3797BAA20}"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620231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
        <p:nvSpPr>
          <p:cNvPr id="5" name="Date Placeholder 4"/>
          <p:cNvSpPr>
            <a:spLocks noGrp="1"/>
          </p:cNvSpPr>
          <p:nvPr>
            <p:ph type="dt" sz="half" idx="10"/>
          </p:nvPr>
        </p:nvSpPr>
        <p:spPr/>
        <p:txBody>
          <a:bodyPr/>
          <a:lstStyle/>
          <a:p>
            <a:fld id="{AC25CDB4-C464-44F4-AB40-ECD3797BAA20}" type="datetimeFigureOut">
              <a:rPr lang="en-US" smtClean="0"/>
              <a:t>2/18/2025</a:t>
            </a:fld>
            <a:endParaRPr lang="en-US"/>
          </a:p>
        </p:txBody>
      </p:sp>
    </p:spTree>
    <p:extLst>
      <p:ext uri="{BB962C8B-B14F-4D97-AF65-F5344CB8AC3E}">
        <p14:creationId xmlns:p14="http://schemas.microsoft.com/office/powerpoint/2010/main" val="624752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18" Type="http://schemas.openxmlformats.org/officeDocument/2006/relationships/theme" Target="../theme/theme3.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slideLayout" Target="../slideLayouts/slideLayout49.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C25CDB4-C464-44F4-AB40-ECD3797BAA20}" type="datetimeFigureOut">
              <a:rPr lang="en-US" smtClean="0"/>
              <a:t>2/18/2025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C46EB7E-04FE-4047-B5EE-E4EEE8E6A8EE}" type="slidenum">
              <a:rPr lang="en-US" smtClean="0"/>
              <a:t>‹#›</a:t>
            </a:fld>
            <a:endParaRPr lang="en-US"/>
          </a:p>
        </p:txBody>
      </p:sp>
    </p:spTree>
    <p:extLst>
      <p:ext uri="{BB962C8B-B14F-4D97-AF65-F5344CB8AC3E}">
        <p14:creationId xmlns:p14="http://schemas.microsoft.com/office/powerpoint/2010/main" val="390445244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2/18/2025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68432577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2/18/2025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952751929"/>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 id="2147483745"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6.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4.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9.xml.rels><?xml version="1.0" encoding="UTF-8" standalone="yes"?>
<Relationships xmlns="http://schemas.openxmlformats.org/package/2006/relationships"><Relationship Id="rId3" Type="http://schemas.openxmlformats.org/officeDocument/2006/relationships/hyperlink" Target="https://pythontutor.com/cp/composingprograms.html#code=class%20Product%3A%0A%20%20%20%20%0A%20%20%20%20def%20__init__%28self,%20name,%20price,%20nutrition_info%29%3A%0A%20%20%20%20%20%20%20%20self.name%20%3D%20name%0A%20%20%20%20%20%20%20%20self.price%20%3D%20price%0A%20%20%20%20%20%20%20%20self.nutrition_info%20%3D%20nutrition_info%0A%20%20%20%20%20%20%20%20self.inventory%20%3D%200%0A%20%20%20%20%20%20%20%20%0A%20%20%20%20def%20increase_inventory%28self,%20amount%29%3A%0A%20%20%20%20%20%20%20%20self.inventory%20%2B%3D%20amount%0A%20%20%20%20%0A%20%20%20%20def%20reduce_inventory%28self,%20amount%29%3A%0A%20%20%20%20%20%20%20%20self.inventory%20-%3D%20amount%0A%20%20%20%20%20%20%20%20%0A%20%20%20%20def%20get_label%28self%29%3A%0A%20%20%20%20%20%20%20%20return%20%22Foxolate%20Shop%3A%20%22%20%2B%20self.name%0A%20%20%20%20%20%20%20%20%0A%20%20%20%20def%20get_inventory_report%28self%29%3A%0A%20%20%20%20%20%20%20%20if%20self.inventory%20%3D%3D%200%3A%0A%20%20%20%20%20%20%20%20%20%20%20%20return%20%22There%20are%20no%20bars!%22%0A%20%20%20%20%20%20%20%20return%20f%22There%20are%20%7Bself.inventory%7D%20bars.%22%0A%20%20%20%20%20%20%20%20%0Apina_bar%20%3D%20Product%28%22Pi%C3%B1a%20Chocolotta%22,%207.99,%0A%20%20%20%20%5B%22200%20calories%22,%20%2224%20g%20sugar%22%5D%29%0A%20%20%20%20%0Apina_bar.increase_inventory%282%29%0A&amp;cumulative=true&amp;curInstr=0&amp;mode=display&amp;origin=composingprograms.js&amp;py=3&amp;rawInputLstJSON=%5B%5D" TargetMode="External"/><Relationship Id="rId2" Type="http://schemas.openxmlformats.org/officeDocument/2006/relationships/image" Target="../media/image5.png"/><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2" Type="http://schemas.openxmlformats.org/officeDocument/2006/relationships/hyperlink" Target="https://docs.python.org/3/library/functions.html#round" TargetMode="External"/><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3" Type="http://schemas.openxmlformats.org/officeDocument/2006/relationships/hyperlink" Target="https://pythontutor.com/cp/composingprograms.html#code=class%20Product%3A%0A%20%20%20%20%0A%20%20%20%20def%20__init__%28self,%20name,%20price,%20nutrition_info%29%3A%0A%20%20%20%20%20%20%20%20self.name%20%3D%20name%0A%20%20%20%20%20%20%20%20self.price%20%3D%20price%0A%20%20%20%20%20%20%20%20self.nutrition_info%20%3D%20nutrition_info%0A%20%20%20%20%20%20%20%20self.inventory%20%3D%200%0A%20%20%20%20%20%20%20%20%0A%20%20%20%20def%20increase_inventory%28self,%20amount%29%3A%0A%20%20%20%20%20%20%20%20self.inventory%20%2B%3D%20amount%0A%20%20%20%20%0A%20%20%20%20def%20reduce_inventory%28self,%20amount%29%3A%0A%20%20%20%20%20%20%20%20if%20%28self.inventory%20-%20amount%29%20%3C%3D%200%3A%0A%20%20%20%20%20%20%20%20%20%20%20%20self.needs_restocking%20%3D%20True%0A%20%20%20%20%20%20%20%20self.inventory%20-%3D%20amount%0A%20%20%20%20%20%20%20%20%0A%20%20%20%20def%20get_label%28self%29%3A%0A%20%20%20%20%20%20%20%20return%20%22Foxolate%20Shop%3A%20%22%20%2B%20self.name%0A%20%20%20%20%20%20%20%20%0A%20%20%20%20def%20get_inventory_report%28self%29%3A%0A%20%20%20%20%20%20%20%20if%20self.inventory%20%3D%3D%200%3A%0A%20%20%20%20%20%20%20%20%20%20%20%20return%20%22There%20are%20no%20bars!%22%0A%20%20%20%20%20%20%20%20return%20f%22There%20are%20%7Bself.inventory%7D%20bars.%22%0A%20%20%20%20%20%20%20%20%0Apina_bar%20%3D%20Product%28%22Pi%C3%B1a%20Chocolotta%22,%207.99,%0A%20%20%20%20%5B%22200%20calories%22,%20%2224%20g%20sugar%22%5D%29%0Atruffle_bar%20%3D%20Product%28%22Trufflapagus%22,%209.99,%0A%20%20%20%20%5B%22170%20calories%22,%20%2219%20g%20sugar%22%5D%29%0Apina_bar.reduce_inventory%282%29&amp;cumulative=false&amp;curInstr=0&amp;mode=display&amp;origin=composingprograms.js&amp;py=3&amp;rawInputLstJSON=%5B%5D" TargetMode="External"/><Relationship Id="rId2" Type="http://schemas.openxmlformats.org/officeDocument/2006/relationships/image" Target="../media/image5.png"/><Relationship Id="rId1" Type="http://schemas.openxmlformats.org/officeDocument/2006/relationships/slideLayout" Target="../slideLayouts/slideLayout3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5" name="Picture 4" descr="A screenshot of a black background with white text&#10;&#10;Description automatically generated">
            <a:extLst>
              <a:ext uri="{FF2B5EF4-FFF2-40B4-BE49-F238E27FC236}">
                <a16:creationId xmlns:a16="http://schemas.microsoft.com/office/drawing/2014/main" id="{B92E77B3-2E70-B21E-C54E-5956165D1A0A}"/>
              </a:ext>
            </a:extLst>
          </p:cNvPr>
          <p:cNvPicPr>
            <a:picLocks noChangeAspect="1"/>
          </p:cNvPicPr>
          <p:nvPr/>
        </p:nvPicPr>
        <p:blipFill rotWithShape="1">
          <a:blip r:embed="rId2">
            <a:extLst>
              <a:ext uri="{28A0092B-C50C-407E-A947-70E740481C1C}">
                <a14:useLocalDpi xmlns:a14="http://schemas.microsoft.com/office/drawing/2010/main" val="0"/>
              </a:ext>
            </a:extLst>
          </a:blip>
          <a:srcRect l="1094" t="1000" r="1277"/>
          <a:stretch/>
        </p:blipFill>
        <p:spPr>
          <a:xfrm>
            <a:off x="541274" y="260604"/>
            <a:ext cx="11109452" cy="6336792"/>
          </a:xfrm>
          <a:prstGeom prst="rect">
            <a:avLst/>
          </a:prstGeom>
        </p:spPr>
      </p:pic>
    </p:spTree>
    <p:extLst>
      <p:ext uri="{BB962C8B-B14F-4D97-AF65-F5344CB8AC3E}">
        <p14:creationId xmlns:p14="http://schemas.microsoft.com/office/powerpoint/2010/main" val="3181612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555B54-03DA-D672-448C-55C11B8CC953}"/>
              </a:ext>
            </a:extLst>
          </p:cNvPr>
          <p:cNvSpPr>
            <a:spLocks noGrp="1"/>
          </p:cNvSpPr>
          <p:nvPr>
            <p:ph type="title"/>
          </p:nvPr>
        </p:nvSpPr>
        <p:spPr/>
        <p:txBody>
          <a:bodyPr/>
          <a:lstStyle/>
          <a:p>
            <a:r>
              <a:rPr lang="en-US" dirty="0"/>
              <a:t>Abstraction by parameterization at the program level</a:t>
            </a:r>
          </a:p>
        </p:txBody>
      </p:sp>
      <p:sp>
        <p:nvSpPr>
          <p:cNvPr id="5" name="Content Placeholder 4">
            <a:extLst>
              <a:ext uri="{FF2B5EF4-FFF2-40B4-BE49-F238E27FC236}">
                <a16:creationId xmlns:a16="http://schemas.microsoft.com/office/drawing/2014/main" id="{760CB04E-B289-B3DF-E03D-99E41CE81A45}"/>
              </a:ext>
            </a:extLst>
          </p:cNvPr>
          <p:cNvSpPr>
            <a:spLocks noGrp="1"/>
          </p:cNvSpPr>
          <p:nvPr>
            <p:ph idx="1"/>
          </p:nvPr>
        </p:nvSpPr>
        <p:spPr/>
        <p:txBody>
          <a:bodyPr/>
          <a:lstStyle/>
          <a:p>
            <a:r>
              <a:rPr lang="en-US" dirty="0"/>
              <a:t>Just like we will often add parameters to a function so that we can call it with different values and not have to edit code, we can do the same with our entire scripts</a:t>
            </a:r>
          </a:p>
          <a:p>
            <a:r>
              <a:rPr lang="en-US" dirty="0"/>
              <a:t>This allows the user of our program to give it parameters for execution without having to edit the code.</a:t>
            </a:r>
          </a:p>
          <a:p>
            <a:pPr lvl="1"/>
            <a:r>
              <a:rPr lang="en-US" dirty="0"/>
              <a:t>Values to use for certain program parameters</a:t>
            </a:r>
          </a:p>
          <a:p>
            <a:pPr lvl="1"/>
            <a:r>
              <a:rPr lang="en-US" dirty="0"/>
              <a:t>Command for which part of the program to run</a:t>
            </a:r>
          </a:p>
          <a:p>
            <a:pPr lvl="1"/>
            <a:r>
              <a:rPr lang="en-US" dirty="0"/>
              <a:t>Input and output file names</a:t>
            </a:r>
          </a:p>
          <a:p>
            <a:pPr lvl="1"/>
            <a:r>
              <a:rPr lang="en-US" dirty="0"/>
              <a:t>…</a:t>
            </a:r>
          </a:p>
          <a:p>
            <a:r>
              <a:rPr lang="en-US" dirty="0"/>
              <a:t>When we give parameters to a program at run time these are call command-line arguments</a:t>
            </a:r>
          </a:p>
        </p:txBody>
      </p:sp>
    </p:spTree>
    <p:extLst>
      <p:ext uri="{BB962C8B-B14F-4D97-AF65-F5344CB8AC3E}">
        <p14:creationId xmlns:p14="http://schemas.microsoft.com/office/powerpoint/2010/main" val="3381045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338D3-C206-F306-D586-DA5347E78716}"/>
              </a:ext>
            </a:extLst>
          </p:cNvPr>
          <p:cNvSpPr>
            <a:spLocks noGrp="1"/>
          </p:cNvSpPr>
          <p:nvPr>
            <p:ph type="title"/>
          </p:nvPr>
        </p:nvSpPr>
        <p:spPr/>
        <p:txBody>
          <a:bodyPr/>
          <a:lstStyle/>
          <a:p>
            <a:r>
              <a:rPr lang="en-US" dirty="0"/>
              <a:t>Command-line arguments</a:t>
            </a:r>
          </a:p>
        </p:txBody>
      </p:sp>
      <p:sp>
        <p:nvSpPr>
          <p:cNvPr id="3" name="Content Placeholder 2">
            <a:extLst>
              <a:ext uri="{FF2B5EF4-FFF2-40B4-BE49-F238E27FC236}">
                <a16:creationId xmlns:a16="http://schemas.microsoft.com/office/drawing/2014/main" id="{63773B8B-2143-277B-D3B5-4B7B37455B7A}"/>
              </a:ext>
            </a:extLst>
          </p:cNvPr>
          <p:cNvSpPr>
            <a:spLocks noGrp="1"/>
          </p:cNvSpPr>
          <p:nvPr>
            <p:ph idx="1"/>
          </p:nvPr>
        </p:nvSpPr>
        <p:spPr/>
        <p:txBody>
          <a:bodyPr/>
          <a:lstStyle/>
          <a:p>
            <a:r>
              <a:rPr lang="en-US" dirty="0"/>
              <a:t>To pass command-line arguments when we run a Python script, we simply add the arguments after the name of the script</a:t>
            </a:r>
          </a:p>
          <a:p>
            <a:endParaRPr lang="en-US" dirty="0"/>
          </a:p>
          <a:p>
            <a:r>
              <a:rPr lang="en-US" dirty="0"/>
              <a:t>This runs myScript.py and passes the values "add", "2", and </a:t>
            </a:r>
            <a:r>
              <a:rPr lang="en-US"/>
              <a:t>"3.2" </a:t>
            </a:r>
            <a:r>
              <a:rPr lang="en-US" dirty="0"/>
              <a:t>to the script.</a:t>
            </a:r>
          </a:p>
          <a:p>
            <a:r>
              <a:rPr lang="en-US" dirty="0"/>
              <a:t>They are delimited by whitespace</a:t>
            </a:r>
          </a:p>
          <a:p>
            <a:pPr lvl="1"/>
            <a:r>
              <a:rPr lang="en-US" dirty="0"/>
              <a:t>If you want to pass in a string that contains whitespace, you need to enclose it in quotations marks (")</a:t>
            </a:r>
          </a:p>
        </p:txBody>
      </p:sp>
      <p:sp>
        <p:nvSpPr>
          <p:cNvPr id="4" name="TextBox 3">
            <a:extLst>
              <a:ext uri="{FF2B5EF4-FFF2-40B4-BE49-F238E27FC236}">
                <a16:creationId xmlns:a16="http://schemas.microsoft.com/office/drawing/2014/main" id="{1DE180B2-4DBA-C0F2-5EE8-E4A52766659E}"/>
              </a:ext>
            </a:extLst>
          </p:cNvPr>
          <p:cNvSpPr txBox="1"/>
          <p:nvPr/>
        </p:nvSpPr>
        <p:spPr>
          <a:xfrm>
            <a:off x="1004907" y="2597568"/>
            <a:ext cx="826909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python myScript.py add 2 3.2</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41C63E93-183E-C750-C5C4-78354A0FDC47}"/>
              </a:ext>
            </a:extLst>
          </p:cNvPr>
          <p:cNvSpPr txBox="1"/>
          <p:nvPr/>
        </p:nvSpPr>
        <p:spPr>
          <a:xfrm>
            <a:off x="1489001" y="4925405"/>
            <a:ext cx="826909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python myScript.py "This is a single argument"</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2426289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4A665-50A8-1035-AE8D-50853B2B9731}"/>
              </a:ext>
            </a:extLst>
          </p:cNvPr>
          <p:cNvSpPr>
            <a:spLocks noGrp="1"/>
          </p:cNvSpPr>
          <p:nvPr>
            <p:ph type="title"/>
          </p:nvPr>
        </p:nvSpPr>
        <p:spPr/>
        <p:txBody>
          <a:bodyPr/>
          <a:lstStyle/>
          <a:p>
            <a:r>
              <a:rPr lang="en-US" dirty="0"/>
              <a:t>Accessing command-line arguments</a:t>
            </a:r>
          </a:p>
        </p:txBody>
      </p:sp>
      <p:sp>
        <p:nvSpPr>
          <p:cNvPr id="3" name="Content Placeholder 2">
            <a:extLst>
              <a:ext uri="{FF2B5EF4-FFF2-40B4-BE49-F238E27FC236}">
                <a16:creationId xmlns:a16="http://schemas.microsoft.com/office/drawing/2014/main" id="{31B3026C-3FA0-659F-F307-558FF6A4BCC2}"/>
              </a:ext>
            </a:extLst>
          </p:cNvPr>
          <p:cNvSpPr>
            <a:spLocks noGrp="1"/>
          </p:cNvSpPr>
          <p:nvPr>
            <p:ph idx="1"/>
          </p:nvPr>
        </p:nvSpPr>
        <p:spPr>
          <a:xfrm>
            <a:off x="677334" y="1930400"/>
            <a:ext cx="8596668" cy="4802093"/>
          </a:xfrm>
        </p:spPr>
        <p:txBody>
          <a:bodyPr>
            <a:normAutofit/>
          </a:bodyPr>
          <a:lstStyle/>
          <a:p>
            <a:r>
              <a:rPr lang="en-US" dirty="0"/>
              <a:t>Access to the command-line arguments passed to a script is provided by the </a:t>
            </a:r>
            <a:r>
              <a:rPr lang="en-US" b="1" i="1" dirty="0"/>
              <a:t>sys</a:t>
            </a:r>
            <a:r>
              <a:rPr lang="en-US" dirty="0"/>
              <a:t> (system) library.</a:t>
            </a:r>
          </a:p>
          <a:p>
            <a:endParaRPr lang="en-US" dirty="0"/>
          </a:p>
          <a:p>
            <a:endParaRPr lang="en-US" dirty="0"/>
          </a:p>
          <a:p>
            <a:r>
              <a:rPr lang="en-US" dirty="0" err="1"/>
              <a:t>sys.argv</a:t>
            </a:r>
            <a:r>
              <a:rPr lang="en-US" dirty="0"/>
              <a:t> (</a:t>
            </a:r>
            <a:r>
              <a:rPr lang="en-US" b="1" dirty="0"/>
              <a:t>arg</a:t>
            </a:r>
            <a:r>
              <a:rPr lang="en-US" dirty="0"/>
              <a:t>ument </a:t>
            </a:r>
            <a:r>
              <a:rPr lang="en-US" b="1" dirty="0"/>
              <a:t>v</a:t>
            </a:r>
            <a:r>
              <a:rPr lang="en-US" dirty="0"/>
              <a:t>alues) is a Python list containing all of the command-line arguments passed to the program.</a:t>
            </a:r>
          </a:p>
          <a:p>
            <a:r>
              <a:rPr lang="en-US" dirty="0"/>
              <a:t>If we called our script like this:</a:t>
            </a:r>
          </a:p>
          <a:p>
            <a:endParaRPr lang="en-US" sz="1400" dirty="0"/>
          </a:p>
          <a:p>
            <a:r>
              <a:rPr lang="en-US" dirty="0" err="1"/>
              <a:t>sys.argv</a:t>
            </a:r>
            <a:r>
              <a:rPr lang="en-US" dirty="0"/>
              <a:t> would contain:</a:t>
            </a:r>
          </a:p>
          <a:p>
            <a:endParaRPr lang="en-US" sz="1600" dirty="0"/>
          </a:p>
          <a:p>
            <a:r>
              <a:rPr lang="en-US" dirty="0" err="1"/>
              <a:t>sys.argv</a:t>
            </a:r>
            <a:r>
              <a:rPr lang="en-US" dirty="0"/>
              <a:t>[0] is always the name of the script that was run</a:t>
            </a:r>
          </a:p>
        </p:txBody>
      </p:sp>
      <p:sp>
        <p:nvSpPr>
          <p:cNvPr id="4" name="TextBox 3">
            <a:extLst>
              <a:ext uri="{FF2B5EF4-FFF2-40B4-BE49-F238E27FC236}">
                <a16:creationId xmlns:a16="http://schemas.microsoft.com/office/drawing/2014/main" id="{D1E214DA-B2C7-F4DB-D0E7-34C57B8058C6}"/>
              </a:ext>
            </a:extLst>
          </p:cNvPr>
          <p:cNvSpPr txBox="1"/>
          <p:nvPr/>
        </p:nvSpPr>
        <p:spPr>
          <a:xfrm>
            <a:off x="1004907" y="2597568"/>
            <a:ext cx="8269095"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import sys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args = sys.argv</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5" name="TextBox 4">
            <a:extLst>
              <a:ext uri="{FF2B5EF4-FFF2-40B4-BE49-F238E27FC236}">
                <a16:creationId xmlns:a16="http://schemas.microsoft.com/office/drawing/2014/main" id="{D4DB01A0-9255-A39F-5B33-15711B30B5C2}"/>
              </a:ext>
            </a:extLst>
          </p:cNvPr>
          <p:cNvSpPr txBox="1"/>
          <p:nvPr/>
        </p:nvSpPr>
        <p:spPr>
          <a:xfrm>
            <a:off x="1004907" y="4668415"/>
            <a:ext cx="826909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python myScript.py add 2 3.2</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6" name="TextBox 5">
            <a:extLst>
              <a:ext uri="{FF2B5EF4-FFF2-40B4-BE49-F238E27FC236}">
                <a16:creationId xmlns:a16="http://schemas.microsoft.com/office/drawing/2014/main" id="{93E92BD4-4FA7-579C-162C-83A966A1556C}"/>
              </a:ext>
            </a:extLst>
          </p:cNvPr>
          <p:cNvSpPr txBox="1"/>
          <p:nvPr/>
        </p:nvSpPr>
        <p:spPr>
          <a:xfrm>
            <a:off x="1004907" y="5466273"/>
            <a:ext cx="826909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['myScript.py', 'add', '2', '3.2']</a:t>
            </a:r>
          </a:p>
        </p:txBody>
      </p:sp>
    </p:spTree>
    <p:extLst>
      <p:ext uri="{BB962C8B-B14F-4D97-AF65-F5344CB8AC3E}">
        <p14:creationId xmlns:p14="http://schemas.microsoft.com/office/powerpoint/2010/main" val="1304164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B1D92-EBFC-8D01-8779-97F222273FB8}"/>
              </a:ext>
            </a:extLst>
          </p:cNvPr>
          <p:cNvSpPr>
            <a:spLocks noGrp="1"/>
          </p:cNvSpPr>
          <p:nvPr>
            <p:ph type="title"/>
          </p:nvPr>
        </p:nvSpPr>
        <p:spPr/>
        <p:txBody>
          <a:bodyPr/>
          <a:lstStyle/>
          <a:p>
            <a:r>
              <a:rPr lang="en-US" dirty="0"/>
              <a:t>Using command-line arguments</a:t>
            </a:r>
          </a:p>
        </p:txBody>
      </p:sp>
      <p:sp>
        <p:nvSpPr>
          <p:cNvPr id="3" name="Content Placeholder 2">
            <a:extLst>
              <a:ext uri="{FF2B5EF4-FFF2-40B4-BE49-F238E27FC236}">
                <a16:creationId xmlns:a16="http://schemas.microsoft.com/office/drawing/2014/main" id="{CEB217D4-FEDA-0F5B-4BEB-0E64435F1D05}"/>
              </a:ext>
            </a:extLst>
          </p:cNvPr>
          <p:cNvSpPr>
            <a:spLocks noGrp="1"/>
          </p:cNvSpPr>
          <p:nvPr>
            <p:ph idx="1"/>
          </p:nvPr>
        </p:nvSpPr>
        <p:spPr>
          <a:xfrm>
            <a:off x="677334" y="1930400"/>
            <a:ext cx="8596668" cy="4676587"/>
          </a:xfrm>
        </p:spPr>
        <p:txBody>
          <a:bodyPr/>
          <a:lstStyle/>
          <a:p>
            <a:endParaRPr lang="en-US" dirty="0"/>
          </a:p>
          <a:p>
            <a:r>
              <a:rPr lang="en-US" dirty="0"/>
              <a:t>The individual elements of </a:t>
            </a:r>
            <a:r>
              <a:rPr lang="en-US" dirty="0" err="1"/>
              <a:t>sys.argv</a:t>
            </a:r>
            <a:r>
              <a:rPr lang="en-US" dirty="0"/>
              <a:t> are just values and we can use them in any way we normally would</a:t>
            </a:r>
          </a:p>
          <a:p>
            <a:endParaRPr lang="en-US" dirty="0"/>
          </a:p>
          <a:p>
            <a:endParaRPr lang="en-US" dirty="0"/>
          </a:p>
          <a:p>
            <a:r>
              <a:rPr lang="en-US" dirty="0"/>
              <a:t>However, all elements of </a:t>
            </a:r>
            <a:r>
              <a:rPr lang="en-US" dirty="0" err="1"/>
              <a:t>sys.argv</a:t>
            </a:r>
            <a:r>
              <a:rPr lang="en-US" dirty="0"/>
              <a:t> are read in as strings</a:t>
            </a:r>
          </a:p>
          <a:p>
            <a:r>
              <a:rPr lang="en-US" dirty="0"/>
              <a:t>If we know they should be numbers, we need to convert them using the </a:t>
            </a:r>
            <a:r>
              <a:rPr lang="en-US" i="1" dirty="0"/>
              <a:t>int() </a:t>
            </a:r>
            <a:r>
              <a:rPr lang="en-US" dirty="0"/>
              <a:t>and </a:t>
            </a:r>
            <a:r>
              <a:rPr lang="en-US" i="1" dirty="0"/>
              <a:t>float() </a:t>
            </a:r>
            <a:r>
              <a:rPr lang="en-US" dirty="0"/>
              <a:t>functions</a:t>
            </a:r>
          </a:p>
          <a:p>
            <a:endParaRPr lang="en-US" sz="2800" dirty="0"/>
          </a:p>
          <a:p>
            <a:r>
              <a:rPr lang="en-US" dirty="0"/>
              <a:t>Note: if you try to call int() on a string representing a floating-point number, you will get an error</a:t>
            </a:r>
          </a:p>
        </p:txBody>
      </p:sp>
      <p:sp>
        <p:nvSpPr>
          <p:cNvPr id="4" name="TextBox 3">
            <a:extLst>
              <a:ext uri="{FF2B5EF4-FFF2-40B4-BE49-F238E27FC236}">
                <a16:creationId xmlns:a16="http://schemas.microsoft.com/office/drawing/2014/main" id="{5E650AE0-4D7A-72C1-12FB-BE27A0C2E22C}"/>
              </a:ext>
            </a:extLst>
          </p:cNvPr>
          <p:cNvSpPr txBox="1"/>
          <p:nvPr/>
        </p:nvSpPr>
        <p:spPr>
          <a:xfrm>
            <a:off x="1004907" y="3059668"/>
            <a:ext cx="826909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command = sys.argv[1]      # 'add'</a:t>
            </a:r>
          </a:p>
        </p:txBody>
      </p:sp>
      <p:sp>
        <p:nvSpPr>
          <p:cNvPr id="5" name="TextBox 4">
            <a:extLst>
              <a:ext uri="{FF2B5EF4-FFF2-40B4-BE49-F238E27FC236}">
                <a16:creationId xmlns:a16="http://schemas.microsoft.com/office/drawing/2014/main" id="{8BA415D1-876B-EC71-768B-9EFCD5EDD0F7}"/>
              </a:ext>
            </a:extLst>
          </p:cNvPr>
          <p:cNvSpPr txBox="1"/>
          <p:nvPr/>
        </p:nvSpPr>
        <p:spPr>
          <a:xfrm>
            <a:off x="1004907" y="3560399"/>
            <a:ext cx="826909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have_good_args = validate_arguments(sys.argv[1:])</a:t>
            </a:r>
          </a:p>
        </p:txBody>
      </p:sp>
      <p:sp>
        <p:nvSpPr>
          <p:cNvPr id="7" name="TextBox 6">
            <a:extLst>
              <a:ext uri="{FF2B5EF4-FFF2-40B4-BE49-F238E27FC236}">
                <a16:creationId xmlns:a16="http://schemas.microsoft.com/office/drawing/2014/main" id="{0209296A-DE6A-BDE4-C7B0-0C3B5CC30F43}"/>
              </a:ext>
            </a:extLst>
          </p:cNvPr>
          <p:cNvSpPr txBox="1"/>
          <p:nvPr/>
        </p:nvSpPr>
        <p:spPr>
          <a:xfrm>
            <a:off x="1004907" y="1941037"/>
            <a:ext cx="826909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sys.argv</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['myScript.py', 'add', '2', '3.2']</a:t>
            </a:r>
          </a:p>
        </p:txBody>
      </p:sp>
      <p:sp>
        <p:nvSpPr>
          <p:cNvPr id="8" name="TextBox 7">
            <a:extLst>
              <a:ext uri="{FF2B5EF4-FFF2-40B4-BE49-F238E27FC236}">
                <a16:creationId xmlns:a16="http://schemas.microsoft.com/office/drawing/2014/main" id="{47EE5D86-D961-0C29-87F8-844DE94A5C49}"/>
              </a:ext>
            </a:extLst>
          </p:cNvPr>
          <p:cNvSpPr txBox="1"/>
          <p:nvPr/>
        </p:nvSpPr>
        <p:spPr>
          <a:xfrm>
            <a:off x="1004907" y="5085691"/>
            <a:ext cx="8269095"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integer_value = int(sys.argv[2]) # convert '2' to 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float_value = float(sys.argv[3]) # convert '3.2' to 3.2</a:t>
            </a:r>
          </a:p>
        </p:txBody>
      </p:sp>
    </p:spTree>
    <p:extLst>
      <p:ext uri="{BB962C8B-B14F-4D97-AF65-F5344CB8AC3E}">
        <p14:creationId xmlns:p14="http://schemas.microsoft.com/office/powerpoint/2010/main" val="833225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912DD-7787-BEA4-71EA-CC02C6C4FAA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D0F8423-7BC0-B819-FD88-FB6E7CADEA4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95652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495AC2C-20B7-02E1-91DA-CA59ED599E31}"/>
              </a:ext>
            </a:extLst>
          </p:cNvPr>
          <p:cNvSpPr>
            <a:spLocks noGrp="1"/>
          </p:cNvSpPr>
          <p:nvPr>
            <p:ph type="title"/>
          </p:nvPr>
        </p:nvSpPr>
        <p:spPr/>
        <p:txBody>
          <a:bodyPr/>
          <a:lstStyle/>
          <a:p>
            <a:r>
              <a:rPr lang="en-US" dirty="0"/>
              <a:t>Object-Oriented Programming</a:t>
            </a:r>
          </a:p>
        </p:txBody>
      </p:sp>
      <p:sp>
        <p:nvSpPr>
          <p:cNvPr id="5" name="Text Placeholder 4">
            <a:extLst>
              <a:ext uri="{FF2B5EF4-FFF2-40B4-BE49-F238E27FC236}">
                <a16:creationId xmlns:a16="http://schemas.microsoft.com/office/drawing/2014/main" id="{22ADA117-8363-0CB0-6B70-F239D0F425E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547055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786AE-33F6-ADB7-50A0-DDC5778977E0}"/>
              </a:ext>
            </a:extLst>
          </p:cNvPr>
          <p:cNvSpPr>
            <a:spLocks noGrp="1"/>
          </p:cNvSpPr>
          <p:nvPr>
            <p:ph type="title"/>
          </p:nvPr>
        </p:nvSpPr>
        <p:spPr/>
        <p:txBody>
          <a:bodyPr/>
          <a:lstStyle/>
          <a:p>
            <a:r>
              <a:rPr lang="en-US" dirty="0"/>
              <a:t>Object-oriented programming</a:t>
            </a:r>
          </a:p>
        </p:txBody>
      </p:sp>
      <p:sp>
        <p:nvSpPr>
          <p:cNvPr id="3" name="Content Placeholder 2">
            <a:extLst>
              <a:ext uri="{FF2B5EF4-FFF2-40B4-BE49-F238E27FC236}">
                <a16:creationId xmlns:a16="http://schemas.microsoft.com/office/drawing/2014/main" id="{17AA2F1B-65D5-60D0-4732-0CDB907A67CF}"/>
              </a:ext>
            </a:extLst>
          </p:cNvPr>
          <p:cNvSpPr>
            <a:spLocks noGrp="1"/>
          </p:cNvSpPr>
          <p:nvPr>
            <p:ph idx="1"/>
          </p:nvPr>
        </p:nvSpPr>
        <p:spPr/>
        <p:txBody>
          <a:bodyPr>
            <a:normAutofit/>
          </a:bodyPr>
          <a:lstStyle/>
          <a:p>
            <a:r>
              <a:rPr lang="en-US" dirty="0"/>
              <a:t>OOP is a method for organizing programs which includes:</a:t>
            </a:r>
          </a:p>
          <a:p>
            <a:pPr lvl="1"/>
            <a:r>
              <a:rPr lang="en-US" dirty="0"/>
              <a:t>Data abstraction</a:t>
            </a:r>
          </a:p>
          <a:p>
            <a:pPr lvl="1"/>
            <a:r>
              <a:rPr lang="en-US" dirty="0"/>
              <a:t>Bundling together information and related behavior </a:t>
            </a:r>
          </a:p>
          <a:p>
            <a:r>
              <a:rPr lang="en-US" dirty="0"/>
              <a:t>A metaphor for computation using distributed state:</a:t>
            </a:r>
          </a:p>
          <a:p>
            <a:pPr lvl="1"/>
            <a:r>
              <a:rPr lang="en-US" dirty="0"/>
              <a:t>Each object has its own local state</a:t>
            </a:r>
          </a:p>
          <a:p>
            <a:pPr lvl="1"/>
            <a:r>
              <a:rPr lang="en-US" dirty="0"/>
              <a:t>Each object also knows how to manage its own local state, based on method calls</a:t>
            </a:r>
          </a:p>
          <a:p>
            <a:pPr lvl="1"/>
            <a:r>
              <a:rPr lang="en-US" dirty="0"/>
              <a:t>Method calls are messages passed between objects</a:t>
            </a:r>
          </a:p>
          <a:p>
            <a:pPr lvl="1"/>
            <a:r>
              <a:rPr lang="en-US" dirty="0"/>
              <a:t>Several objects may all be instances of a common type</a:t>
            </a:r>
          </a:p>
          <a:p>
            <a:pPr lvl="1"/>
            <a:r>
              <a:rPr lang="en-US" dirty="0"/>
              <a:t>Different types may relate to each other </a:t>
            </a:r>
          </a:p>
          <a:p>
            <a:endParaRPr lang="en-US" dirty="0"/>
          </a:p>
          <a:p>
            <a:endParaRPr lang="en-US" dirty="0"/>
          </a:p>
        </p:txBody>
      </p:sp>
      <p:pic>
        <p:nvPicPr>
          <p:cNvPr id="5" name="Picture 4" descr="A picture containing text, screenshot, font, diagram&#10;&#10;Description automatically generated">
            <a:extLst>
              <a:ext uri="{FF2B5EF4-FFF2-40B4-BE49-F238E27FC236}">
                <a16:creationId xmlns:a16="http://schemas.microsoft.com/office/drawing/2014/main" id="{A6030C3F-BCBF-5981-4BCA-C8E121A89F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71317" y="1359511"/>
            <a:ext cx="3276190" cy="4888889"/>
          </a:xfrm>
          <a:prstGeom prst="rect">
            <a:avLst/>
          </a:prstGeom>
        </p:spPr>
      </p:pic>
    </p:spTree>
    <p:extLst>
      <p:ext uri="{BB962C8B-B14F-4D97-AF65-F5344CB8AC3E}">
        <p14:creationId xmlns:p14="http://schemas.microsoft.com/office/powerpoint/2010/main" val="1385261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C7B09-E269-421B-A012-CD635CA482DA}"/>
              </a:ext>
            </a:extLst>
          </p:cNvPr>
          <p:cNvSpPr>
            <a:spLocks noGrp="1"/>
          </p:cNvSpPr>
          <p:nvPr>
            <p:ph type="title"/>
          </p:nvPr>
        </p:nvSpPr>
        <p:spPr/>
        <p:txBody>
          <a:bodyPr/>
          <a:lstStyle/>
          <a:p>
            <a:r>
              <a:rPr lang="en-US" dirty="0"/>
              <a:t>Abstraction/Information Hiding</a:t>
            </a:r>
          </a:p>
        </p:txBody>
      </p:sp>
      <p:sp>
        <p:nvSpPr>
          <p:cNvPr id="3" name="Content Placeholder 2">
            <a:extLst>
              <a:ext uri="{FF2B5EF4-FFF2-40B4-BE49-F238E27FC236}">
                <a16:creationId xmlns:a16="http://schemas.microsoft.com/office/drawing/2014/main" id="{C9D32ED4-C8D7-4F43-B248-88456CFF1A0A}"/>
              </a:ext>
            </a:extLst>
          </p:cNvPr>
          <p:cNvSpPr>
            <a:spLocks noGrp="1"/>
          </p:cNvSpPr>
          <p:nvPr>
            <p:ph idx="1"/>
          </p:nvPr>
        </p:nvSpPr>
        <p:spPr/>
        <p:txBody>
          <a:bodyPr>
            <a:normAutofit/>
          </a:bodyPr>
          <a:lstStyle/>
          <a:p>
            <a:r>
              <a:rPr lang="en-US" dirty="0"/>
              <a:t>One of the great benefits of using objects is the ability to abstract away details and hide unnecessary information from the user of the object.</a:t>
            </a:r>
          </a:p>
          <a:p>
            <a:pPr lvl="1"/>
            <a:r>
              <a:rPr lang="en-US" dirty="0"/>
              <a:t>Think about the steering wheel in a car – all you as the user needs to know is that turning it makes the car turn.  You don’t need to know the details of how it interacts with the axle and wheels of the car</a:t>
            </a:r>
          </a:p>
          <a:p>
            <a:r>
              <a:rPr lang="en-US" dirty="0"/>
              <a:t>Information hiding also allows us to make improvements in code without impacting how the object is used.</a:t>
            </a:r>
          </a:p>
        </p:txBody>
      </p:sp>
    </p:spTree>
    <p:extLst>
      <p:ext uri="{BB962C8B-B14F-4D97-AF65-F5344CB8AC3E}">
        <p14:creationId xmlns:p14="http://schemas.microsoft.com/office/powerpoint/2010/main" val="1215985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A4AF8-255E-268A-770B-659BF87FB60F}"/>
              </a:ext>
            </a:extLst>
          </p:cNvPr>
          <p:cNvSpPr>
            <a:spLocks noGrp="1"/>
          </p:cNvSpPr>
          <p:nvPr>
            <p:ph type="title"/>
          </p:nvPr>
        </p:nvSpPr>
        <p:spPr/>
        <p:txBody>
          <a:bodyPr/>
          <a:lstStyle/>
          <a:p>
            <a:r>
              <a:rPr lang="en-US" dirty="0"/>
              <a:t>Encapsulation</a:t>
            </a:r>
          </a:p>
        </p:txBody>
      </p:sp>
      <p:sp>
        <p:nvSpPr>
          <p:cNvPr id="3" name="Content Placeholder 2">
            <a:extLst>
              <a:ext uri="{FF2B5EF4-FFF2-40B4-BE49-F238E27FC236}">
                <a16:creationId xmlns:a16="http://schemas.microsoft.com/office/drawing/2014/main" id="{628449EE-DF61-6AC8-9D7C-FCDDD5E79295}"/>
              </a:ext>
            </a:extLst>
          </p:cNvPr>
          <p:cNvSpPr>
            <a:spLocks noGrp="1"/>
          </p:cNvSpPr>
          <p:nvPr>
            <p:ph idx="1"/>
          </p:nvPr>
        </p:nvSpPr>
        <p:spPr/>
        <p:txBody>
          <a:bodyPr/>
          <a:lstStyle/>
          <a:p>
            <a:r>
              <a:rPr lang="en-US" dirty="0"/>
              <a:t>Another benefit of classes is the idea of </a:t>
            </a:r>
            <a:r>
              <a:rPr lang="en-US" b="1" dirty="0"/>
              <a:t>encapsulation</a:t>
            </a:r>
            <a:r>
              <a:rPr lang="en-US" dirty="0"/>
              <a:t>.</a:t>
            </a:r>
          </a:p>
          <a:p>
            <a:r>
              <a:rPr lang="en-US" dirty="0"/>
              <a:t>The class encapsulates the data that it contains</a:t>
            </a:r>
          </a:p>
          <a:p>
            <a:pPr lvl="1"/>
            <a:r>
              <a:rPr lang="en-US" dirty="0"/>
              <a:t>This "hides" the data from the user – doesn't allow direct access</a:t>
            </a:r>
          </a:p>
          <a:p>
            <a:pPr lvl="1"/>
            <a:r>
              <a:rPr lang="en-US" dirty="0"/>
              <a:t>The class defines the ways the user can access and interact with the data so that the data's integrity is always maintained.</a:t>
            </a:r>
          </a:p>
        </p:txBody>
      </p:sp>
    </p:spTree>
    <p:extLst>
      <p:ext uri="{BB962C8B-B14F-4D97-AF65-F5344CB8AC3E}">
        <p14:creationId xmlns:p14="http://schemas.microsoft.com/office/powerpoint/2010/main" val="6966911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A045-5EE5-3707-05E9-347CEEB02E0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63655DB-86E6-EECF-EC5B-76F69867131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698338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A2B18-8CE0-2A59-9A50-A5171C2F2A77}"/>
              </a:ext>
            </a:extLst>
          </p:cNvPr>
          <p:cNvSpPr>
            <a:spLocks noGrp="1"/>
          </p:cNvSpPr>
          <p:nvPr>
            <p:ph type="ctrTitle"/>
          </p:nvPr>
        </p:nvSpPr>
        <p:spPr>
          <a:xfrm>
            <a:off x="609600" y="2404534"/>
            <a:ext cx="8664403" cy="1646302"/>
          </a:xfrm>
        </p:spPr>
        <p:txBody>
          <a:bodyPr/>
          <a:lstStyle/>
          <a:p>
            <a:r>
              <a:rPr lang="en-US" dirty="0"/>
              <a:t>Command Line Arguments, Object Oriented Programming, &amp; Classes</a:t>
            </a:r>
          </a:p>
        </p:txBody>
      </p:sp>
      <p:sp>
        <p:nvSpPr>
          <p:cNvPr id="3" name="Subtitle 2">
            <a:extLst>
              <a:ext uri="{FF2B5EF4-FFF2-40B4-BE49-F238E27FC236}">
                <a16:creationId xmlns:a16="http://schemas.microsoft.com/office/drawing/2014/main" id="{86A9E35D-FFAE-B360-B143-580717238DE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717733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7B039-5ABA-7F70-1721-33BD3BE4634A}"/>
              </a:ext>
            </a:extLst>
          </p:cNvPr>
          <p:cNvSpPr>
            <a:spLocks noGrp="1"/>
          </p:cNvSpPr>
          <p:nvPr>
            <p:ph type="title"/>
          </p:nvPr>
        </p:nvSpPr>
        <p:spPr/>
        <p:txBody>
          <a:bodyPr/>
          <a:lstStyle/>
          <a:p>
            <a:r>
              <a:rPr lang="en-US" dirty="0"/>
              <a:t>An OOP Shop</a:t>
            </a:r>
          </a:p>
        </p:txBody>
      </p:sp>
      <p:sp>
        <p:nvSpPr>
          <p:cNvPr id="4" name="Text Placeholder 3">
            <a:extLst>
              <a:ext uri="{FF2B5EF4-FFF2-40B4-BE49-F238E27FC236}">
                <a16:creationId xmlns:a16="http://schemas.microsoft.com/office/drawing/2014/main" id="{583BFEFD-CE44-51E0-306A-5B6CAD2B5D7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7031804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0E2E99E-04C3-75BF-7F4B-9E469772CB94}"/>
              </a:ext>
            </a:extLst>
          </p:cNvPr>
          <p:cNvSpPr>
            <a:spLocks noGrp="1"/>
          </p:cNvSpPr>
          <p:nvPr>
            <p:ph type="title"/>
          </p:nvPr>
        </p:nvSpPr>
        <p:spPr/>
        <p:txBody>
          <a:bodyPr/>
          <a:lstStyle/>
          <a:p>
            <a:r>
              <a:rPr lang="en-US" dirty="0"/>
              <a:t>Building a chocolate shop</a:t>
            </a:r>
          </a:p>
        </p:txBody>
      </p:sp>
      <p:pic>
        <p:nvPicPr>
          <p:cNvPr id="7" name="Content Placeholder 6" descr="A picture containing text, screenshot, rectangle&#10;&#10;Description automatically generated">
            <a:extLst>
              <a:ext uri="{FF2B5EF4-FFF2-40B4-BE49-F238E27FC236}">
                <a16:creationId xmlns:a16="http://schemas.microsoft.com/office/drawing/2014/main" id="{B00032B8-9958-6F4F-0672-06F786330A3D}"/>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77334" y="1506070"/>
            <a:ext cx="4289974" cy="5000625"/>
          </a:xfrm>
        </p:spPr>
      </p:pic>
      <p:sp>
        <p:nvSpPr>
          <p:cNvPr id="8" name="Content Placeholder 7">
            <a:extLst>
              <a:ext uri="{FF2B5EF4-FFF2-40B4-BE49-F238E27FC236}">
                <a16:creationId xmlns:a16="http://schemas.microsoft.com/office/drawing/2014/main" id="{FD52632C-CAA2-B7C1-B3BD-49C895299B41}"/>
              </a:ext>
            </a:extLst>
          </p:cNvPr>
          <p:cNvSpPr>
            <a:spLocks noGrp="1"/>
          </p:cNvSpPr>
          <p:nvPr>
            <p:ph sz="half" idx="2"/>
          </p:nvPr>
        </p:nvSpPr>
        <p:spPr/>
        <p:txBody>
          <a:bodyPr/>
          <a:lstStyle/>
          <a:p>
            <a:r>
              <a:rPr lang="en-US" dirty="0"/>
              <a:t>The shop has products that have names, prices, nutrition information, and an inventory count</a:t>
            </a:r>
          </a:p>
          <a:p>
            <a:r>
              <a:rPr lang="en-US" dirty="0"/>
              <a:t>There are customers who have names and addresses</a:t>
            </a:r>
          </a:p>
          <a:p>
            <a:r>
              <a:rPr lang="en-US" dirty="0"/>
              <a:t>And there are payments that reference the customers and products and have payment information</a:t>
            </a:r>
          </a:p>
        </p:txBody>
      </p:sp>
    </p:spTree>
    <p:extLst>
      <p:ext uri="{BB962C8B-B14F-4D97-AF65-F5344CB8AC3E}">
        <p14:creationId xmlns:p14="http://schemas.microsoft.com/office/powerpoint/2010/main" val="14895878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D8BD0-7716-E8CB-A9B7-811D726A4C4A}"/>
              </a:ext>
            </a:extLst>
          </p:cNvPr>
          <p:cNvSpPr>
            <a:spLocks noGrp="1"/>
          </p:cNvSpPr>
          <p:nvPr>
            <p:ph type="title"/>
          </p:nvPr>
        </p:nvSpPr>
        <p:spPr/>
        <p:txBody>
          <a:bodyPr/>
          <a:lstStyle/>
          <a:p>
            <a:r>
              <a:rPr lang="en-US" dirty="0"/>
              <a:t>The OOP approach</a:t>
            </a:r>
          </a:p>
        </p:txBody>
      </p:sp>
      <p:sp>
        <p:nvSpPr>
          <p:cNvPr id="5" name="Content Placeholder 4">
            <a:extLst>
              <a:ext uri="{FF2B5EF4-FFF2-40B4-BE49-F238E27FC236}">
                <a16:creationId xmlns:a16="http://schemas.microsoft.com/office/drawing/2014/main" id="{5E084140-D9E9-87DE-CE4E-A59724042231}"/>
              </a:ext>
            </a:extLst>
          </p:cNvPr>
          <p:cNvSpPr>
            <a:spLocks noGrp="1"/>
          </p:cNvSpPr>
          <p:nvPr>
            <p:ph idx="1"/>
          </p:nvPr>
        </p:nvSpPr>
        <p:spPr>
          <a:xfrm>
            <a:off x="677334" y="1930400"/>
            <a:ext cx="8596668" cy="4775199"/>
          </a:xfrm>
        </p:spPr>
        <p:txBody>
          <a:bodyPr/>
          <a:lstStyle/>
          <a:p>
            <a:r>
              <a:rPr lang="en-US" dirty="0"/>
              <a:t>We can use objects to organize our code for the shop:</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An object bundles together information and related behavior.</a:t>
            </a:r>
          </a:p>
        </p:txBody>
      </p:sp>
      <p:pic>
        <p:nvPicPr>
          <p:cNvPr id="6" name="Content Placeholder 6" descr="A picture containing text, screenshot, rectangle&#10;&#10;Description automatically generated">
            <a:extLst>
              <a:ext uri="{FF2B5EF4-FFF2-40B4-BE49-F238E27FC236}">
                <a16:creationId xmlns:a16="http://schemas.microsoft.com/office/drawing/2014/main" id="{9D787F09-7860-BD83-5620-C4CB8095D7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5116" y="2309789"/>
            <a:ext cx="3378886" cy="3938611"/>
          </a:xfrm>
          <a:prstGeom prst="rect">
            <a:avLst/>
          </a:prstGeom>
        </p:spPr>
      </p:pic>
      <p:sp>
        <p:nvSpPr>
          <p:cNvPr id="7" name="TextBox 6">
            <a:extLst>
              <a:ext uri="{FF2B5EF4-FFF2-40B4-BE49-F238E27FC236}">
                <a16:creationId xmlns:a16="http://schemas.microsoft.com/office/drawing/2014/main" id="{ED439894-B4E2-53F3-DF33-91599856F148}"/>
              </a:ext>
            </a:extLst>
          </p:cNvPr>
          <p:cNvSpPr txBox="1"/>
          <p:nvPr/>
        </p:nvSpPr>
        <p:spPr>
          <a:xfrm>
            <a:off x="1000542" y="2309789"/>
            <a:ext cx="4727905" cy="398570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Inventory tracking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Product(name, price, nutrition)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Product.get_label</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Product.get_nutrition_info</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Product.increase_inventory</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Product.reduce_inventory</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Product.get_inventory_report</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Customer tracking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Customer(name, address)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Customer.get_greeting</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Customer.get_formatted_address</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Customer.buy</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(product, quantity, </a:t>
            </a: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cc_info</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Purchase tracking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Order(customer, product, quantity, </a:t>
            </a: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cc_info</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Order.ship</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Order.refund</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(reason)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Shop management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ChocolateShop</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ChocolateShop.signup_customer</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(name, address)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ChocolateShop.add_product</a:t>
            </a:r>
            <a:r>
              <a:rPr kumimoji="0" lang="en-US" sz="11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(name, price, nutrition)</a:t>
            </a:r>
          </a:p>
        </p:txBody>
      </p:sp>
    </p:spTree>
    <p:extLst>
      <p:ext uri="{BB962C8B-B14F-4D97-AF65-F5344CB8AC3E}">
        <p14:creationId xmlns:p14="http://schemas.microsoft.com/office/powerpoint/2010/main" val="3436718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F756F-D276-2B00-0A21-9EE9D00AD3F4}"/>
              </a:ext>
            </a:extLst>
          </p:cNvPr>
          <p:cNvSpPr>
            <a:spLocks noGrp="1"/>
          </p:cNvSpPr>
          <p:nvPr>
            <p:ph type="title"/>
          </p:nvPr>
        </p:nvSpPr>
        <p:spPr/>
        <p:txBody>
          <a:bodyPr/>
          <a:lstStyle/>
          <a:p>
            <a:r>
              <a:rPr lang="en-US" dirty="0"/>
              <a:t>Python OOP terminology</a:t>
            </a:r>
          </a:p>
        </p:txBody>
      </p:sp>
      <p:sp>
        <p:nvSpPr>
          <p:cNvPr id="3" name="Content Placeholder 2">
            <a:extLst>
              <a:ext uri="{FF2B5EF4-FFF2-40B4-BE49-F238E27FC236}">
                <a16:creationId xmlns:a16="http://schemas.microsoft.com/office/drawing/2014/main" id="{2CEB335C-B039-FD17-A6A4-3A42770DC169}"/>
              </a:ext>
            </a:extLst>
          </p:cNvPr>
          <p:cNvSpPr>
            <a:spLocks noGrp="1"/>
          </p:cNvSpPr>
          <p:nvPr>
            <p:ph idx="1"/>
          </p:nvPr>
        </p:nvSpPr>
        <p:spPr>
          <a:xfrm>
            <a:off x="677334" y="1930401"/>
            <a:ext cx="5346948" cy="4110962"/>
          </a:xfrm>
        </p:spPr>
        <p:txBody>
          <a:bodyPr/>
          <a:lstStyle/>
          <a:p>
            <a:r>
              <a:rPr lang="en-US" dirty="0"/>
              <a:t>A </a:t>
            </a:r>
            <a:r>
              <a:rPr lang="en-US" b="1" dirty="0"/>
              <a:t>class</a:t>
            </a:r>
            <a:r>
              <a:rPr lang="en-US" dirty="0"/>
              <a:t> is a template for defining new data types.</a:t>
            </a:r>
          </a:p>
          <a:p>
            <a:r>
              <a:rPr lang="en-US" dirty="0"/>
              <a:t>An instance of a class is called an </a:t>
            </a:r>
            <a:r>
              <a:rPr lang="en-US" b="1" dirty="0"/>
              <a:t>object</a:t>
            </a:r>
            <a:r>
              <a:rPr lang="en-US" dirty="0"/>
              <a:t>.</a:t>
            </a:r>
          </a:p>
          <a:p>
            <a:r>
              <a:rPr lang="en-US" dirty="0"/>
              <a:t>Each object has data attributes called </a:t>
            </a:r>
            <a:r>
              <a:rPr lang="en-US" b="1" dirty="0"/>
              <a:t>instance variables</a:t>
            </a:r>
            <a:r>
              <a:rPr lang="en-US" dirty="0"/>
              <a:t> that describe its state.</a:t>
            </a:r>
          </a:p>
          <a:p>
            <a:r>
              <a:rPr lang="en-US" dirty="0"/>
              <a:t>Each object also has function attributes called </a:t>
            </a:r>
            <a:r>
              <a:rPr lang="en-US" b="1" dirty="0"/>
              <a:t>methods</a:t>
            </a:r>
            <a:r>
              <a:rPr lang="en-US" dirty="0"/>
              <a:t>.</a:t>
            </a:r>
          </a:p>
          <a:p>
            <a:endParaRPr lang="en-US" dirty="0"/>
          </a:p>
          <a:p>
            <a:r>
              <a:rPr lang="en-US" dirty="0"/>
              <a:t>Python includes special syntax to create classes and objects.</a:t>
            </a:r>
          </a:p>
        </p:txBody>
      </p:sp>
      <p:pic>
        <p:nvPicPr>
          <p:cNvPr id="5" name="Picture 4" descr="A picture containing text, screenshot, rectangle, font&#10;&#10;Description automatically generated">
            <a:extLst>
              <a:ext uri="{FF2B5EF4-FFF2-40B4-BE49-F238E27FC236}">
                <a16:creationId xmlns:a16="http://schemas.microsoft.com/office/drawing/2014/main" id="{83D8AA3B-B130-459C-04C9-D5AD47D337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1273174"/>
            <a:ext cx="4652637" cy="4708525"/>
          </a:xfrm>
          <a:prstGeom prst="rect">
            <a:avLst/>
          </a:prstGeom>
        </p:spPr>
      </p:pic>
    </p:spTree>
    <p:extLst>
      <p:ext uri="{BB962C8B-B14F-4D97-AF65-F5344CB8AC3E}">
        <p14:creationId xmlns:p14="http://schemas.microsoft.com/office/powerpoint/2010/main" val="3573167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BE4D9-1620-795C-B62E-F16A7931760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D42C971-FC3F-97F6-6D13-B28632B9452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346440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6C85081-6C06-A29E-3B20-950BB1A51AA0}"/>
              </a:ext>
            </a:extLst>
          </p:cNvPr>
          <p:cNvSpPr>
            <a:spLocks noGrp="1"/>
          </p:cNvSpPr>
          <p:nvPr>
            <p:ph type="title"/>
          </p:nvPr>
        </p:nvSpPr>
        <p:spPr/>
        <p:txBody>
          <a:bodyPr/>
          <a:lstStyle/>
          <a:p>
            <a:r>
              <a:rPr lang="en-US" dirty="0"/>
              <a:t>Classes</a:t>
            </a:r>
          </a:p>
        </p:txBody>
      </p:sp>
      <p:sp>
        <p:nvSpPr>
          <p:cNvPr id="5" name="Text Placeholder 4">
            <a:extLst>
              <a:ext uri="{FF2B5EF4-FFF2-40B4-BE49-F238E27FC236}">
                <a16:creationId xmlns:a16="http://schemas.microsoft.com/office/drawing/2014/main" id="{91E14165-AF10-C2B5-2475-D536B8CCB6F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6200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04416-C796-B59C-BBAB-8324B3092B9D}"/>
              </a:ext>
            </a:extLst>
          </p:cNvPr>
          <p:cNvSpPr>
            <a:spLocks noGrp="1"/>
          </p:cNvSpPr>
          <p:nvPr>
            <p:ph type="title"/>
          </p:nvPr>
        </p:nvSpPr>
        <p:spPr/>
        <p:txBody>
          <a:bodyPr/>
          <a:lstStyle/>
          <a:p>
            <a:r>
              <a:rPr lang="en-US" dirty="0"/>
              <a:t>A fully coded class and usage</a:t>
            </a:r>
          </a:p>
        </p:txBody>
      </p:sp>
      <p:sp>
        <p:nvSpPr>
          <p:cNvPr id="3" name="Content Placeholder 2">
            <a:extLst>
              <a:ext uri="{FF2B5EF4-FFF2-40B4-BE49-F238E27FC236}">
                <a16:creationId xmlns:a16="http://schemas.microsoft.com/office/drawing/2014/main" id="{38F82943-3B1E-6B27-37DD-200054D8E0C0}"/>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F8EA3996-D764-9E71-84A8-9284D3061535}"/>
              </a:ext>
            </a:extLst>
          </p:cNvPr>
          <p:cNvSpPr txBox="1"/>
          <p:nvPr/>
        </p:nvSpPr>
        <p:spPr>
          <a:xfrm>
            <a:off x="677333" y="1930400"/>
            <a:ext cx="5760411" cy="289310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Define a new type of data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Product: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Set the initial values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__</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init</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__(self, name, price,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self.name = 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self.price</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price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self.nutrition_info</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0</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Define methods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increase_inventory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amount</a:t>
            </a:r>
          </a:p>
        </p:txBody>
      </p:sp>
      <p:sp>
        <p:nvSpPr>
          <p:cNvPr id="6" name="TextBox 5">
            <a:extLst>
              <a:ext uri="{FF2B5EF4-FFF2-40B4-BE49-F238E27FC236}">
                <a16:creationId xmlns:a16="http://schemas.microsoft.com/office/drawing/2014/main" id="{518C170E-7DE1-1F31-9E0D-F7C72908A234}"/>
              </a:ext>
            </a:extLst>
          </p:cNvPr>
          <p:cNvSpPr txBox="1"/>
          <p:nvPr/>
        </p:nvSpPr>
        <p:spPr>
          <a:xfrm>
            <a:off x="6520873" y="1930400"/>
            <a:ext cx="5551054" cy="289310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reduce_inventory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amount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get_label</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Foxolate</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Shop: " + self.name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get_inventory_report</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if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"There are no bars!"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f"There</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are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bars."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7" name="TextBox 6">
            <a:extLst>
              <a:ext uri="{FF2B5EF4-FFF2-40B4-BE49-F238E27FC236}">
                <a16:creationId xmlns:a16="http://schemas.microsoft.com/office/drawing/2014/main" id="{3C947277-017A-FAC8-5F0F-6474BC165B66}"/>
              </a:ext>
            </a:extLst>
          </p:cNvPr>
          <p:cNvSpPr txBox="1"/>
          <p:nvPr/>
        </p:nvSpPr>
        <p:spPr>
          <a:xfrm>
            <a:off x="677334" y="5127269"/>
            <a:ext cx="8596668"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Product("Piña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Chocolotta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7.99,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["200 calories", "24 g sugar"])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pina_bar.increase_inventory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a:t>
            </a:r>
            <a:endPar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22069153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5947E-EDE1-BE91-9289-DA40B8C38DB3}"/>
              </a:ext>
            </a:extLst>
          </p:cNvPr>
          <p:cNvSpPr>
            <a:spLocks noGrp="1"/>
          </p:cNvSpPr>
          <p:nvPr>
            <p:ph type="title"/>
          </p:nvPr>
        </p:nvSpPr>
        <p:spPr/>
        <p:txBody>
          <a:bodyPr/>
          <a:lstStyle/>
          <a:p>
            <a:r>
              <a:rPr lang="en-US" dirty="0"/>
              <a:t>Let's break it down …</a:t>
            </a:r>
          </a:p>
        </p:txBody>
      </p:sp>
      <p:sp>
        <p:nvSpPr>
          <p:cNvPr id="3" name="Text Placeholder 2">
            <a:extLst>
              <a:ext uri="{FF2B5EF4-FFF2-40B4-BE49-F238E27FC236}">
                <a16:creationId xmlns:a16="http://schemas.microsoft.com/office/drawing/2014/main" id="{A3EBE779-36D0-DD19-7EDB-24CEBA63152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289737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1DA76-A76A-5666-BA61-B1A4F19F9E6E}"/>
              </a:ext>
            </a:extLst>
          </p:cNvPr>
          <p:cNvSpPr>
            <a:spLocks noGrp="1"/>
          </p:cNvSpPr>
          <p:nvPr>
            <p:ph type="title"/>
          </p:nvPr>
        </p:nvSpPr>
        <p:spPr/>
        <p:txBody>
          <a:bodyPr/>
          <a:lstStyle/>
          <a:p>
            <a:r>
              <a:rPr lang="en-US" dirty="0"/>
              <a:t>Class instantiation (Object construction)</a:t>
            </a:r>
          </a:p>
        </p:txBody>
      </p:sp>
      <p:sp>
        <p:nvSpPr>
          <p:cNvPr id="3" name="Content Placeholder 2">
            <a:extLst>
              <a:ext uri="{FF2B5EF4-FFF2-40B4-BE49-F238E27FC236}">
                <a16:creationId xmlns:a16="http://schemas.microsoft.com/office/drawing/2014/main" id="{03E023F7-0F3C-F358-CB6D-093B6753C5E3}"/>
              </a:ext>
            </a:extLst>
          </p:cNvPr>
          <p:cNvSpPr>
            <a:spLocks noGrp="1"/>
          </p:cNvSpPr>
          <p:nvPr>
            <p:ph idx="1"/>
          </p:nvPr>
        </p:nvSpPr>
        <p:spPr>
          <a:xfrm>
            <a:off x="677334" y="2653553"/>
            <a:ext cx="8596668" cy="3387809"/>
          </a:xfrm>
        </p:spPr>
        <p:txBody>
          <a:bodyPr/>
          <a:lstStyle/>
          <a:p>
            <a:r>
              <a:rPr lang="en-US" b="1" dirty="0">
                <a:latin typeface="Courier New" panose="02070309020205020404" pitchFamily="49" charset="0"/>
                <a:cs typeface="Courier New" panose="02070309020205020404" pitchFamily="49" charset="0"/>
              </a:rPr>
              <a:t>Product(</a:t>
            </a:r>
            <a:r>
              <a:rPr lang="en-US" b="1" dirty="0" err="1">
                <a:latin typeface="Courier New" panose="02070309020205020404" pitchFamily="49" charset="0"/>
                <a:cs typeface="Courier New" panose="02070309020205020404" pitchFamily="49" charset="0"/>
              </a:rPr>
              <a:t>args</a:t>
            </a:r>
            <a:r>
              <a:rPr lang="en-US" b="1" dirty="0">
                <a:latin typeface="Courier New" panose="02070309020205020404" pitchFamily="49" charset="0"/>
                <a:cs typeface="Courier New" panose="02070309020205020404" pitchFamily="49" charset="0"/>
              </a:rPr>
              <a:t>) </a:t>
            </a:r>
            <a:r>
              <a:rPr lang="en-US" dirty="0"/>
              <a:t>is often called the </a:t>
            </a:r>
            <a:r>
              <a:rPr lang="en-US" b="1" dirty="0"/>
              <a:t>constructor</a:t>
            </a:r>
            <a:r>
              <a:rPr lang="en-US" dirty="0"/>
              <a:t>.</a:t>
            </a:r>
          </a:p>
          <a:p>
            <a:r>
              <a:rPr lang="en-US" dirty="0"/>
              <a:t>When the constructor is called:</a:t>
            </a:r>
          </a:p>
          <a:p>
            <a:pPr lvl="1"/>
            <a:r>
              <a:rPr lang="en-US" dirty="0"/>
              <a:t>A new instance of that class is created</a:t>
            </a:r>
          </a:p>
          <a:p>
            <a:pPr lvl="1"/>
            <a:r>
              <a:rPr lang="en-US" dirty="0"/>
              <a:t>The </a:t>
            </a:r>
            <a:r>
              <a:rPr lang="en-US" b="1" i="1" dirty="0"/>
              <a:t>__</a:t>
            </a:r>
            <a:r>
              <a:rPr lang="en-US" b="1" i="1" dirty="0" err="1"/>
              <a:t>init</a:t>
            </a:r>
            <a:r>
              <a:rPr lang="en-US" b="1" i="1" dirty="0"/>
              <a:t>__() </a:t>
            </a:r>
            <a:r>
              <a:rPr lang="en-US" dirty="0"/>
              <a:t>method of the class is called with the new object as its first argument (named </a:t>
            </a:r>
            <a:r>
              <a:rPr lang="en-US" i="1" dirty="0"/>
              <a:t>self</a:t>
            </a:r>
            <a:r>
              <a:rPr lang="en-US" dirty="0"/>
              <a:t>), along with any additional arguments provided in the call expression</a:t>
            </a:r>
          </a:p>
          <a:p>
            <a:endParaRPr lang="en-US" dirty="0"/>
          </a:p>
        </p:txBody>
      </p:sp>
      <p:sp>
        <p:nvSpPr>
          <p:cNvPr id="4" name="TextBox 3">
            <a:extLst>
              <a:ext uri="{FF2B5EF4-FFF2-40B4-BE49-F238E27FC236}">
                <a16:creationId xmlns:a16="http://schemas.microsoft.com/office/drawing/2014/main" id="{C86497E3-E734-7E83-12A0-A6228E29FA01}"/>
              </a:ext>
            </a:extLst>
          </p:cNvPr>
          <p:cNvSpPr txBox="1"/>
          <p:nvPr/>
        </p:nvSpPr>
        <p:spPr>
          <a:xfrm>
            <a:off x="1000542" y="1930400"/>
            <a:ext cx="8273460"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Product("Piña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Chocolotta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7.99,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["200 calories", "24 g sugar"])</a:t>
            </a:r>
          </a:p>
        </p:txBody>
      </p:sp>
      <p:sp>
        <p:nvSpPr>
          <p:cNvPr id="5" name="TextBox 4">
            <a:extLst>
              <a:ext uri="{FF2B5EF4-FFF2-40B4-BE49-F238E27FC236}">
                <a16:creationId xmlns:a16="http://schemas.microsoft.com/office/drawing/2014/main" id="{72D6078B-A0EF-B5CC-B91C-FCB91FA029EE}"/>
              </a:ext>
            </a:extLst>
          </p:cNvPr>
          <p:cNvSpPr txBox="1"/>
          <p:nvPr/>
        </p:nvSpPr>
        <p:spPr>
          <a:xfrm>
            <a:off x="1000542" y="4826675"/>
            <a:ext cx="8273460"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Product: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__</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init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__(self, name, price,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self.name = 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self.price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price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self.nutrition_info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0</a:t>
            </a:r>
          </a:p>
        </p:txBody>
      </p:sp>
    </p:spTree>
    <p:extLst>
      <p:ext uri="{BB962C8B-B14F-4D97-AF65-F5344CB8AC3E}">
        <p14:creationId xmlns:p14="http://schemas.microsoft.com/office/powerpoint/2010/main" val="1398323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144C1-6202-D9AE-4EDE-CB796870066B}"/>
              </a:ext>
            </a:extLst>
          </p:cNvPr>
          <p:cNvSpPr>
            <a:spLocks noGrp="1"/>
          </p:cNvSpPr>
          <p:nvPr>
            <p:ph type="title"/>
          </p:nvPr>
        </p:nvSpPr>
        <p:spPr/>
        <p:txBody>
          <a:bodyPr/>
          <a:lstStyle/>
          <a:p>
            <a:r>
              <a:rPr lang="en-US" dirty="0"/>
              <a:t>Instance variables</a:t>
            </a:r>
          </a:p>
        </p:txBody>
      </p:sp>
      <p:sp>
        <p:nvSpPr>
          <p:cNvPr id="3" name="Content Placeholder 2">
            <a:extLst>
              <a:ext uri="{FF2B5EF4-FFF2-40B4-BE49-F238E27FC236}">
                <a16:creationId xmlns:a16="http://schemas.microsoft.com/office/drawing/2014/main" id="{73F5AF70-C224-BC48-D760-E177CFD88C10}"/>
              </a:ext>
            </a:extLst>
          </p:cNvPr>
          <p:cNvSpPr>
            <a:spLocks noGrp="1"/>
          </p:cNvSpPr>
          <p:nvPr>
            <p:ph idx="1"/>
          </p:nvPr>
        </p:nvSpPr>
        <p:spPr/>
        <p:txBody>
          <a:bodyPr/>
          <a:lstStyle/>
          <a:p>
            <a:r>
              <a:rPr lang="en-US" b="1" i="1" dirty="0"/>
              <a:t>Instance variables</a:t>
            </a:r>
            <a:r>
              <a:rPr lang="en-US" dirty="0"/>
              <a:t> are data attributes that describe the state of an object.</a:t>
            </a:r>
          </a:p>
          <a:p>
            <a:r>
              <a:rPr lang="en-US" dirty="0"/>
              <a:t>This </a:t>
            </a:r>
            <a:r>
              <a:rPr lang="en-US" i="1" dirty="0"/>
              <a:t>__</a:t>
            </a:r>
            <a:r>
              <a:rPr lang="en-US" i="1" dirty="0" err="1"/>
              <a:t>init</a:t>
            </a:r>
            <a:r>
              <a:rPr lang="en-US" i="1" dirty="0"/>
              <a:t>__() </a:t>
            </a:r>
            <a:r>
              <a:rPr lang="en-US" dirty="0"/>
              <a:t>initializes 4 instance variables:</a:t>
            </a:r>
          </a:p>
          <a:p>
            <a:endParaRPr lang="en-US" dirty="0"/>
          </a:p>
          <a:p>
            <a:endParaRPr lang="en-US" dirty="0"/>
          </a:p>
          <a:p>
            <a:endParaRPr lang="en-US" dirty="0"/>
          </a:p>
          <a:p>
            <a:endParaRPr lang="en-US" dirty="0"/>
          </a:p>
          <a:p>
            <a:r>
              <a:rPr lang="en-US" dirty="0"/>
              <a:t>The object's methods can then change the values of those variables or assign new variables.</a:t>
            </a:r>
          </a:p>
        </p:txBody>
      </p:sp>
      <p:sp>
        <p:nvSpPr>
          <p:cNvPr id="4" name="TextBox 3">
            <a:extLst>
              <a:ext uri="{FF2B5EF4-FFF2-40B4-BE49-F238E27FC236}">
                <a16:creationId xmlns:a16="http://schemas.microsoft.com/office/drawing/2014/main" id="{D13F50BA-EE3E-F558-2D52-52F92B0F8FFE}"/>
              </a:ext>
            </a:extLst>
          </p:cNvPr>
          <p:cNvSpPr txBox="1"/>
          <p:nvPr/>
        </p:nvSpPr>
        <p:spPr>
          <a:xfrm>
            <a:off x="1000542" y="3108719"/>
            <a:ext cx="8273460"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Product: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__</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init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__(self, name, price,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self.name = 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self.price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price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self.nutrition_info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0</a:t>
            </a:r>
          </a:p>
        </p:txBody>
      </p:sp>
    </p:spTree>
    <p:extLst>
      <p:ext uri="{BB962C8B-B14F-4D97-AF65-F5344CB8AC3E}">
        <p14:creationId xmlns:p14="http://schemas.microsoft.com/office/powerpoint/2010/main" val="566599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25E318-8360-77D6-665A-E7A239386A8C}"/>
              </a:ext>
            </a:extLst>
          </p:cNvPr>
          <p:cNvSpPr>
            <a:spLocks noGrp="1"/>
          </p:cNvSpPr>
          <p:nvPr>
            <p:ph type="title"/>
          </p:nvPr>
        </p:nvSpPr>
        <p:spPr/>
        <p:txBody>
          <a:bodyPr/>
          <a:lstStyle/>
          <a:p>
            <a:r>
              <a:rPr lang="en-US" dirty="0"/>
              <a:t>Abstraction by Specification</a:t>
            </a:r>
          </a:p>
        </p:txBody>
      </p:sp>
      <p:sp>
        <p:nvSpPr>
          <p:cNvPr id="5" name="Text Placeholder 4">
            <a:extLst>
              <a:ext uri="{FF2B5EF4-FFF2-40B4-BE49-F238E27FC236}">
                <a16:creationId xmlns:a16="http://schemas.microsoft.com/office/drawing/2014/main" id="{B3650987-3AA9-A35C-2006-9459982C92C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6530729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DA821-FD33-E1EA-DC14-83695F576928}"/>
              </a:ext>
            </a:extLst>
          </p:cNvPr>
          <p:cNvSpPr>
            <a:spLocks noGrp="1"/>
          </p:cNvSpPr>
          <p:nvPr>
            <p:ph type="title"/>
          </p:nvPr>
        </p:nvSpPr>
        <p:spPr/>
        <p:txBody>
          <a:bodyPr/>
          <a:lstStyle/>
          <a:p>
            <a:r>
              <a:rPr lang="en-US" dirty="0"/>
              <a:t>Method invocation</a:t>
            </a:r>
          </a:p>
        </p:txBody>
      </p:sp>
      <p:sp>
        <p:nvSpPr>
          <p:cNvPr id="3" name="Content Placeholder 2">
            <a:extLst>
              <a:ext uri="{FF2B5EF4-FFF2-40B4-BE49-F238E27FC236}">
                <a16:creationId xmlns:a16="http://schemas.microsoft.com/office/drawing/2014/main" id="{EC8D2138-0EF3-423D-2840-F8029B854124}"/>
              </a:ext>
            </a:extLst>
          </p:cNvPr>
          <p:cNvSpPr>
            <a:spLocks noGrp="1"/>
          </p:cNvSpPr>
          <p:nvPr>
            <p:ph idx="1"/>
          </p:nvPr>
        </p:nvSpPr>
        <p:spPr/>
        <p:txBody>
          <a:bodyPr>
            <a:normAutofit/>
          </a:bodyPr>
          <a:lstStyle/>
          <a:p>
            <a:r>
              <a:rPr lang="en-US" dirty="0"/>
              <a:t>This expression…</a:t>
            </a:r>
          </a:p>
          <a:p>
            <a:endParaRPr lang="en-US" dirty="0"/>
          </a:p>
          <a:p>
            <a:r>
              <a:rPr lang="en-US" dirty="0"/>
              <a:t>… calls this function in the class definition:</a:t>
            </a:r>
          </a:p>
          <a:p>
            <a:endParaRPr lang="en-US" dirty="0"/>
          </a:p>
          <a:p>
            <a:endParaRPr lang="en-US" dirty="0"/>
          </a:p>
          <a:p>
            <a:r>
              <a:rPr lang="en-US" i="1" dirty="0" err="1"/>
              <a:t>pina_bar.increase_inventory</a:t>
            </a:r>
            <a:r>
              <a:rPr lang="en-US" i="1" dirty="0"/>
              <a:t>() </a:t>
            </a:r>
            <a:r>
              <a:rPr lang="en-US" dirty="0"/>
              <a:t>is a </a:t>
            </a:r>
            <a:r>
              <a:rPr lang="en-US" b="1" dirty="0"/>
              <a:t>bound method</a:t>
            </a:r>
            <a:r>
              <a:rPr lang="en-US" dirty="0"/>
              <a:t>: a function which has its first parameter pre-bound to a particular value.</a:t>
            </a:r>
          </a:p>
          <a:p>
            <a:r>
              <a:rPr lang="en-US" dirty="0"/>
              <a:t>In this case, </a:t>
            </a:r>
            <a:r>
              <a:rPr lang="en-US" i="1" dirty="0"/>
              <a:t>self</a:t>
            </a:r>
            <a:r>
              <a:rPr lang="en-US" dirty="0"/>
              <a:t> is pre-bound to </a:t>
            </a:r>
            <a:r>
              <a:rPr lang="en-US" i="1" dirty="0" err="1"/>
              <a:t>pina_bar</a:t>
            </a:r>
            <a:r>
              <a:rPr lang="en-US" i="1" dirty="0"/>
              <a:t> </a:t>
            </a:r>
            <a:r>
              <a:rPr lang="en-US" dirty="0"/>
              <a:t>and </a:t>
            </a:r>
            <a:r>
              <a:rPr lang="en-US" i="1" dirty="0"/>
              <a:t>amount</a:t>
            </a:r>
            <a:r>
              <a:rPr lang="en-US" dirty="0"/>
              <a:t> is set to 2.</a:t>
            </a:r>
          </a:p>
          <a:p>
            <a:r>
              <a:rPr lang="en-US" dirty="0"/>
              <a:t>It's equivalent to:</a:t>
            </a:r>
          </a:p>
        </p:txBody>
      </p:sp>
      <p:sp>
        <p:nvSpPr>
          <p:cNvPr id="4" name="TextBox 3">
            <a:extLst>
              <a:ext uri="{FF2B5EF4-FFF2-40B4-BE49-F238E27FC236}">
                <a16:creationId xmlns:a16="http://schemas.microsoft.com/office/drawing/2014/main" id="{0E15E54C-9959-272A-5EFA-D48490B361E8}"/>
              </a:ext>
            </a:extLst>
          </p:cNvPr>
          <p:cNvSpPr txBox="1"/>
          <p:nvPr/>
        </p:nvSpPr>
        <p:spPr>
          <a:xfrm>
            <a:off x="1000542" y="2337754"/>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pina_bar.increase_inventory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a:t>
            </a:r>
          </a:p>
        </p:txBody>
      </p:sp>
      <p:sp>
        <p:nvSpPr>
          <p:cNvPr id="5" name="TextBox 4">
            <a:extLst>
              <a:ext uri="{FF2B5EF4-FFF2-40B4-BE49-F238E27FC236}">
                <a16:creationId xmlns:a16="http://schemas.microsoft.com/office/drawing/2014/main" id="{C6CC43CE-F65A-C09B-8411-544E9F0076B8}"/>
              </a:ext>
            </a:extLst>
          </p:cNvPr>
          <p:cNvSpPr txBox="1"/>
          <p:nvPr/>
        </p:nvSpPr>
        <p:spPr>
          <a:xfrm>
            <a:off x="1000542" y="3228206"/>
            <a:ext cx="8273460"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Product: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increase_inventory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amount</a:t>
            </a:r>
          </a:p>
        </p:txBody>
      </p:sp>
      <p:sp>
        <p:nvSpPr>
          <p:cNvPr id="7" name="TextBox 6">
            <a:extLst>
              <a:ext uri="{FF2B5EF4-FFF2-40B4-BE49-F238E27FC236}">
                <a16:creationId xmlns:a16="http://schemas.microsoft.com/office/drawing/2014/main" id="{E396E10C-B670-027F-384B-BB9C6B4D1769}"/>
              </a:ext>
            </a:extLst>
          </p:cNvPr>
          <p:cNvSpPr txBox="1"/>
          <p:nvPr/>
        </p:nvSpPr>
        <p:spPr>
          <a:xfrm>
            <a:off x="1000542" y="5640327"/>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Product.increase_inventory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2)</a:t>
            </a:r>
          </a:p>
        </p:txBody>
      </p:sp>
    </p:spTree>
    <p:extLst>
      <p:ext uri="{BB962C8B-B14F-4D97-AF65-F5344CB8AC3E}">
        <p14:creationId xmlns:p14="http://schemas.microsoft.com/office/powerpoint/2010/main" val="4202073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34E79-BA46-921D-94F2-62CEA64C3B08}"/>
              </a:ext>
            </a:extLst>
          </p:cNvPr>
          <p:cNvSpPr>
            <a:spLocks noGrp="1"/>
          </p:cNvSpPr>
          <p:nvPr>
            <p:ph type="title"/>
          </p:nvPr>
        </p:nvSpPr>
        <p:spPr/>
        <p:txBody>
          <a:bodyPr/>
          <a:lstStyle/>
          <a:p>
            <a:r>
              <a:rPr lang="en-US" dirty="0"/>
              <a:t>Dot notation</a:t>
            </a:r>
          </a:p>
        </p:txBody>
      </p:sp>
      <p:sp>
        <p:nvSpPr>
          <p:cNvPr id="3" name="Content Placeholder 2">
            <a:extLst>
              <a:ext uri="{FF2B5EF4-FFF2-40B4-BE49-F238E27FC236}">
                <a16:creationId xmlns:a16="http://schemas.microsoft.com/office/drawing/2014/main" id="{CDDE217C-2915-BE2F-23A8-953DAFA00E0C}"/>
              </a:ext>
            </a:extLst>
          </p:cNvPr>
          <p:cNvSpPr>
            <a:spLocks noGrp="1"/>
          </p:cNvSpPr>
          <p:nvPr>
            <p:ph idx="1"/>
          </p:nvPr>
        </p:nvSpPr>
        <p:spPr/>
        <p:txBody>
          <a:bodyPr>
            <a:normAutofit/>
          </a:bodyPr>
          <a:lstStyle/>
          <a:p>
            <a:r>
              <a:rPr lang="en-US" dirty="0"/>
              <a:t>All object attributes (which includes variables and methods) can be accessed with </a:t>
            </a:r>
            <a:r>
              <a:rPr lang="en-US" b="1" dirty="0"/>
              <a:t>dot notation</a:t>
            </a:r>
            <a:r>
              <a:rPr lang="en-US" dirty="0"/>
              <a:t>:</a:t>
            </a:r>
          </a:p>
          <a:p>
            <a:pPr marL="0" indent="0">
              <a:buNone/>
            </a:pPr>
            <a:endParaRPr lang="en-US" dirty="0"/>
          </a:p>
          <a:p>
            <a:r>
              <a:rPr lang="en-US" dirty="0"/>
              <a:t>That evaluates to the value of the attribute looked up by </a:t>
            </a:r>
            <a:r>
              <a:rPr lang="en-US" i="1" dirty="0" err="1"/>
              <a:t>increase_inventory</a:t>
            </a:r>
            <a:r>
              <a:rPr lang="en-US" i="1" dirty="0"/>
              <a:t>() </a:t>
            </a:r>
            <a:r>
              <a:rPr lang="en-US" dirty="0"/>
              <a:t>in the object referenced by </a:t>
            </a:r>
            <a:r>
              <a:rPr lang="en-US" i="1" dirty="0" err="1"/>
              <a:t>pina_bar</a:t>
            </a:r>
            <a:r>
              <a:rPr lang="en-US" dirty="0"/>
              <a:t>.</a:t>
            </a:r>
          </a:p>
          <a:p>
            <a:endParaRPr lang="en-US" dirty="0"/>
          </a:p>
          <a:p>
            <a:r>
              <a:rPr lang="en-US" dirty="0"/>
              <a:t>The left-hand side of the dot notation can also be any expression that evaluates to an object reference: </a:t>
            </a:r>
          </a:p>
        </p:txBody>
      </p:sp>
      <p:sp>
        <p:nvSpPr>
          <p:cNvPr id="4" name="TextBox 3">
            <a:extLst>
              <a:ext uri="{FF2B5EF4-FFF2-40B4-BE49-F238E27FC236}">
                <a16:creationId xmlns:a16="http://schemas.microsoft.com/office/drawing/2014/main" id="{60E41001-D84A-9742-34AE-00DB0527FB78}"/>
              </a:ext>
            </a:extLst>
          </p:cNvPr>
          <p:cNvSpPr txBox="1"/>
          <p:nvPr/>
        </p:nvSpPr>
        <p:spPr>
          <a:xfrm>
            <a:off x="1063295" y="2651519"/>
            <a:ext cx="8273460"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pina_bar.increase_inventory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a:t>
            </a:r>
          </a:p>
        </p:txBody>
      </p:sp>
      <p:sp>
        <p:nvSpPr>
          <p:cNvPr id="5" name="TextBox 4">
            <a:extLst>
              <a:ext uri="{FF2B5EF4-FFF2-40B4-BE49-F238E27FC236}">
                <a16:creationId xmlns:a16="http://schemas.microsoft.com/office/drawing/2014/main" id="{94A86E42-645C-0CBE-7B36-A6E819BE867D}"/>
              </a:ext>
            </a:extLst>
          </p:cNvPr>
          <p:cNvSpPr txBox="1"/>
          <p:nvPr/>
        </p:nvSpPr>
        <p:spPr>
          <a:xfrm>
            <a:off x="1063295" y="5018201"/>
            <a:ext cx="8273460"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bars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truffle_bar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bars[0].</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increase_inventory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a:t>
            </a:r>
          </a:p>
        </p:txBody>
      </p:sp>
    </p:spTree>
    <p:extLst>
      <p:ext uri="{BB962C8B-B14F-4D97-AF65-F5344CB8AC3E}">
        <p14:creationId xmlns:p14="http://schemas.microsoft.com/office/powerpoint/2010/main" val="14184840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816E6-7515-E709-ACB1-D6224A1C7AE0}"/>
              </a:ext>
            </a:extLst>
          </p:cNvPr>
          <p:cNvSpPr>
            <a:spLocks noGrp="1"/>
          </p:cNvSpPr>
          <p:nvPr>
            <p:ph type="title"/>
          </p:nvPr>
        </p:nvSpPr>
        <p:spPr/>
        <p:txBody>
          <a:bodyPr/>
          <a:lstStyle/>
          <a:p>
            <a:r>
              <a:rPr lang="en-US" dirty="0"/>
              <a:t>All together now</a:t>
            </a:r>
          </a:p>
        </p:txBody>
      </p:sp>
      <p:sp>
        <p:nvSpPr>
          <p:cNvPr id="3" name="Content Placeholder 2">
            <a:extLst>
              <a:ext uri="{FF2B5EF4-FFF2-40B4-BE49-F238E27FC236}">
                <a16:creationId xmlns:a16="http://schemas.microsoft.com/office/drawing/2014/main" id="{AE459621-030A-ECA3-B7D3-2DD679914C3A}"/>
              </a:ext>
            </a:extLst>
          </p:cNvPr>
          <p:cNvSpPr>
            <a:spLocks noGrp="1"/>
          </p:cNvSpPr>
          <p:nvPr>
            <p:ph idx="1"/>
          </p:nvPr>
        </p:nvSpPr>
        <p:spPr/>
        <p:txBody>
          <a:bodyPr/>
          <a:lstStyle/>
          <a:p>
            <a:r>
              <a:rPr lang="en-US" dirty="0"/>
              <a:t>The class definition:</a:t>
            </a:r>
          </a:p>
          <a:p>
            <a:endParaRPr lang="en-US" dirty="0"/>
          </a:p>
          <a:p>
            <a:endParaRPr lang="en-US" dirty="0"/>
          </a:p>
          <a:p>
            <a:endParaRPr lang="en-US" dirty="0"/>
          </a:p>
          <a:p>
            <a:endParaRPr lang="en-US" dirty="0"/>
          </a:p>
          <a:p>
            <a:endParaRPr lang="en-US" dirty="0"/>
          </a:p>
          <a:p>
            <a:endParaRPr lang="en-US" dirty="0"/>
          </a:p>
          <a:p>
            <a:endParaRPr lang="en-US" dirty="0"/>
          </a:p>
          <a:p>
            <a:r>
              <a:rPr lang="en-US" dirty="0"/>
              <a:t>Object instantiation and method invocation:</a:t>
            </a:r>
          </a:p>
        </p:txBody>
      </p:sp>
      <p:sp>
        <p:nvSpPr>
          <p:cNvPr id="4" name="TextBox 3">
            <a:extLst>
              <a:ext uri="{FF2B5EF4-FFF2-40B4-BE49-F238E27FC236}">
                <a16:creationId xmlns:a16="http://schemas.microsoft.com/office/drawing/2014/main" id="{9F7F22D3-7E65-D6F9-2AB4-2D57D95FF7D8}"/>
              </a:ext>
            </a:extLst>
          </p:cNvPr>
          <p:cNvSpPr txBox="1"/>
          <p:nvPr/>
        </p:nvSpPr>
        <p:spPr>
          <a:xfrm>
            <a:off x="1000542" y="2267416"/>
            <a:ext cx="8273460" cy="3108543"/>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Define a new type of data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Product: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Set the initial values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__</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init</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__(self, name, price,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self.name = 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self.price</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price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self.nutrition_info</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0</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Define methods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increase_inventory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p:txBody>
      </p:sp>
      <p:sp>
        <p:nvSpPr>
          <p:cNvPr id="5" name="TextBox 4">
            <a:extLst>
              <a:ext uri="{FF2B5EF4-FFF2-40B4-BE49-F238E27FC236}">
                <a16:creationId xmlns:a16="http://schemas.microsoft.com/office/drawing/2014/main" id="{9CFF1D57-6672-4945-596A-D717A656AF9A}"/>
              </a:ext>
            </a:extLst>
          </p:cNvPr>
          <p:cNvSpPr txBox="1"/>
          <p:nvPr/>
        </p:nvSpPr>
        <p:spPr>
          <a:xfrm>
            <a:off x="1000542" y="5765836"/>
            <a:ext cx="8273460" cy="954107"/>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Product("Piña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Chocolotta</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7.99,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["200 calories", "24 g sugar"])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pina_bar.increase_inventory</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a:t>
            </a:r>
          </a:p>
        </p:txBody>
      </p:sp>
    </p:spTree>
    <p:extLst>
      <p:ext uri="{BB962C8B-B14F-4D97-AF65-F5344CB8AC3E}">
        <p14:creationId xmlns:p14="http://schemas.microsoft.com/office/powerpoint/2010/main" val="42346306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Player class</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5078313"/>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This class represents a player in a video game.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It tracks their name and health.</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Player: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player = Player("Mario")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player.name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'Mario'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player.health</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player.damage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player.health</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90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player.boost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player.health</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95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p:txBody>
      </p:sp>
    </p:spTree>
    <p:extLst>
      <p:ext uri="{BB962C8B-B14F-4D97-AF65-F5344CB8AC3E}">
        <p14:creationId xmlns:p14="http://schemas.microsoft.com/office/powerpoint/2010/main" val="20265036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Player class (solution)</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397031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This class represents a player in a video game.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It tracks their name and health.</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Player: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__</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init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__(self, 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self.name = 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self.health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100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damage(self,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self.health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boost(self,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self.health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amount</a:t>
            </a:r>
          </a:p>
        </p:txBody>
      </p:sp>
    </p:spTree>
    <p:extLst>
      <p:ext uri="{BB962C8B-B14F-4D97-AF65-F5344CB8AC3E}">
        <p14:creationId xmlns:p14="http://schemas.microsoft.com/office/powerpoint/2010/main" val="39949788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Clothing class</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4401205"/>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Clothing is a class that represents pieces of clothing in a closet. It tracks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the color, category, and clean/dirty state.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Clothing: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blue_shirt</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Clothing("shirt", "blue")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blue_shirt.category</a:t>
            </a: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'shirt'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blue_shirt.color</a:t>
            </a: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'blue'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blue_shirt.is_clean</a:t>
            </a: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True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blue_shirt.wear</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blue_shirt.is_clean</a:t>
            </a: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False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blue_shirt.clean</a:t>
            </a: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4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blue_shirt.is_clean</a:t>
            </a:r>
            <a:endPar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True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p:txBody>
      </p:sp>
    </p:spTree>
    <p:extLst>
      <p:ext uri="{BB962C8B-B14F-4D97-AF65-F5344CB8AC3E}">
        <p14:creationId xmlns:p14="http://schemas.microsoft.com/office/powerpoint/2010/main" val="5051017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Clothing class (solution)</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4524315"/>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Clothing is a class that represents pieces of clothing in a closet.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It tracks the color, category, and clean/dirty state.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Clothing: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__</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init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__(self, category, color):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self.category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category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self.color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color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self.is_clean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True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wear(self):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self.is_clean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False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clean(self):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self.is_clean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True</a:t>
            </a:r>
          </a:p>
        </p:txBody>
      </p:sp>
    </p:spTree>
    <p:extLst>
      <p:ext uri="{BB962C8B-B14F-4D97-AF65-F5344CB8AC3E}">
        <p14:creationId xmlns:p14="http://schemas.microsoft.com/office/powerpoint/2010/main" val="116591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B1921-C1EE-DFFE-1B0B-5BCCF1E2E14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DFCBC66-ED8D-7C04-6B80-ACBA45C20A0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956923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75778-3246-47D7-E373-900D52048D98}"/>
              </a:ext>
            </a:extLst>
          </p:cNvPr>
          <p:cNvSpPr>
            <a:spLocks noGrp="1"/>
          </p:cNvSpPr>
          <p:nvPr>
            <p:ph type="title"/>
          </p:nvPr>
        </p:nvSpPr>
        <p:spPr/>
        <p:txBody>
          <a:bodyPr/>
          <a:lstStyle/>
          <a:p>
            <a:r>
              <a:rPr lang="en-US" dirty="0"/>
              <a:t>Dynamic Attributes</a:t>
            </a:r>
          </a:p>
        </p:txBody>
      </p:sp>
      <p:sp>
        <p:nvSpPr>
          <p:cNvPr id="3" name="Text Placeholder 2">
            <a:extLst>
              <a:ext uri="{FF2B5EF4-FFF2-40B4-BE49-F238E27FC236}">
                <a16:creationId xmlns:a16="http://schemas.microsoft.com/office/drawing/2014/main" id="{1CEF32AB-A9F6-3642-FB07-ECC7FBCA8EF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880558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9D644-2E98-8645-4D77-50D6CE2FAF72}"/>
              </a:ext>
            </a:extLst>
          </p:cNvPr>
          <p:cNvSpPr>
            <a:spLocks noGrp="1"/>
          </p:cNvSpPr>
          <p:nvPr>
            <p:ph type="title"/>
          </p:nvPr>
        </p:nvSpPr>
        <p:spPr/>
        <p:txBody>
          <a:bodyPr/>
          <a:lstStyle/>
          <a:p>
            <a:r>
              <a:rPr lang="en-US" dirty="0"/>
              <a:t>Classes in environment diagrams</a:t>
            </a:r>
          </a:p>
        </p:txBody>
      </p:sp>
      <p:sp>
        <p:nvSpPr>
          <p:cNvPr id="3" name="Content Placeholder 2">
            <a:extLst>
              <a:ext uri="{FF2B5EF4-FFF2-40B4-BE49-F238E27FC236}">
                <a16:creationId xmlns:a16="http://schemas.microsoft.com/office/drawing/2014/main" id="{55C517D9-8585-0E55-6A28-8F6E7C2E5B8D}"/>
              </a:ext>
            </a:extLst>
          </p:cNvPr>
          <p:cNvSpPr>
            <a:spLocks noGrp="1"/>
          </p:cNvSpPr>
          <p:nvPr>
            <p:ph idx="1"/>
          </p:nvPr>
        </p:nvSpPr>
        <p:spPr>
          <a:xfrm>
            <a:off x="677334" y="4010037"/>
            <a:ext cx="8596668" cy="2031326"/>
          </a:xfrm>
        </p:spPr>
        <p:txBody>
          <a:bodyPr/>
          <a:lstStyle/>
          <a:p>
            <a:r>
              <a:rPr lang="en-US" dirty="0"/>
              <a:t>A class statement creates a new class and binds that class to the class name in the first frame of the current environment.</a:t>
            </a:r>
          </a:p>
          <a:p>
            <a:r>
              <a:rPr lang="en-US" dirty="0"/>
              <a:t>Inner </a:t>
            </a:r>
            <a:r>
              <a:rPr lang="en-US" i="1" dirty="0"/>
              <a:t>def</a:t>
            </a:r>
            <a:r>
              <a:rPr lang="en-US" dirty="0"/>
              <a:t> statements create attributes of the class (not names in frames).</a:t>
            </a:r>
          </a:p>
          <a:p>
            <a:endParaRPr lang="en-US" dirty="0"/>
          </a:p>
        </p:txBody>
      </p:sp>
      <p:sp>
        <p:nvSpPr>
          <p:cNvPr id="4" name="TextBox 3">
            <a:extLst>
              <a:ext uri="{FF2B5EF4-FFF2-40B4-BE49-F238E27FC236}">
                <a16:creationId xmlns:a16="http://schemas.microsoft.com/office/drawing/2014/main" id="{AF628730-AB78-FD92-5C12-AC225B1675FD}"/>
              </a:ext>
            </a:extLst>
          </p:cNvPr>
          <p:cNvSpPr txBox="1"/>
          <p:nvPr/>
        </p:nvSpPr>
        <p:spPr>
          <a:xfrm>
            <a:off x="1000542" y="1930400"/>
            <a:ext cx="8273460" cy="2031325"/>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Product: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__</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init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__(self, name, price,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nutrition_info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increase_inventory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reduce_inventory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get_label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get_inventory_report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a:t>
            </a:r>
          </a:p>
        </p:txBody>
      </p:sp>
      <p:grpSp>
        <p:nvGrpSpPr>
          <p:cNvPr id="5" name="Group 4">
            <a:extLst>
              <a:ext uri="{FF2B5EF4-FFF2-40B4-BE49-F238E27FC236}">
                <a16:creationId xmlns:a16="http://schemas.microsoft.com/office/drawing/2014/main" id="{3A856927-29D6-2F96-1328-DEA845CC141C}"/>
              </a:ext>
            </a:extLst>
          </p:cNvPr>
          <p:cNvGrpSpPr/>
          <p:nvPr/>
        </p:nvGrpSpPr>
        <p:grpSpPr>
          <a:xfrm>
            <a:off x="677334" y="5567464"/>
            <a:ext cx="2878386" cy="680936"/>
            <a:chOff x="797434" y="5567464"/>
            <a:chExt cx="2878386" cy="680936"/>
          </a:xfrm>
        </p:grpSpPr>
        <p:pic>
          <p:nvPicPr>
            <p:cNvPr id="6" name="Picture 5" descr="A blue and yellow snake logo&#10;&#10;Description automatically generated with low confidence">
              <a:extLst>
                <a:ext uri="{FF2B5EF4-FFF2-40B4-BE49-F238E27FC236}">
                  <a16:creationId xmlns:a16="http://schemas.microsoft.com/office/drawing/2014/main" id="{5CB8F5AE-A8FB-2B58-0CA9-C8F99C2963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p:spPr>
        </p:pic>
        <p:sp>
          <p:nvSpPr>
            <p:cNvPr id="7" name="TextBox 6">
              <a:extLst>
                <a:ext uri="{FF2B5EF4-FFF2-40B4-BE49-F238E27FC236}">
                  <a16:creationId xmlns:a16="http://schemas.microsoft.com/office/drawing/2014/main" id="{0BC752B9-2357-6C3F-CB67-97D14989CBB2}"/>
                </a:ext>
              </a:extLst>
            </p:cNvPr>
            <p:cNvSpPr txBox="1"/>
            <p:nvPr/>
          </p:nvSpPr>
          <p:spPr>
            <a:xfrm>
              <a:off x="1418855" y="5682245"/>
              <a:ext cx="2256965"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hlinkClick r:id="rId3"/>
                </a:rPr>
                <a:t>View in PythonTutor</a:t>
              </a:r>
              <a:endPar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grpSp>
    </p:spTree>
    <p:extLst>
      <p:ext uri="{BB962C8B-B14F-4D97-AF65-F5344CB8AC3E}">
        <p14:creationId xmlns:p14="http://schemas.microsoft.com/office/powerpoint/2010/main" val="232300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44E52-7EDC-71FB-0776-97D6AF046F21}"/>
              </a:ext>
            </a:extLst>
          </p:cNvPr>
          <p:cNvSpPr>
            <a:spLocks noGrp="1"/>
          </p:cNvSpPr>
          <p:nvPr>
            <p:ph type="title"/>
          </p:nvPr>
        </p:nvSpPr>
        <p:spPr/>
        <p:txBody>
          <a:bodyPr/>
          <a:lstStyle/>
          <a:p>
            <a:r>
              <a:rPr lang="en-US" dirty="0"/>
              <a:t>Abstraction by specification</a:t>
            </a:r>
          </a:p>
        </p:txBody>
      </p:sp>
      <p:sp>
        <p:nvSpPr>
          <p:cNvPr id="3" name="Content Placeholder 2">
            <a:extLst>
              <a:ext uri="{FF2B5EF4-FFF2-40B4-BE49-F238E27FC236}">
                <a16:creationId xmlns:a16="http://schemas.microsoft.com/office/drawing/2014/main" id="{FBE4A13E-CE40-56DD-6756-0C321CADECBE}"/>
              </a:ext>
            </a:extLst>
          </p:cNvPr>
          <p:cNvSpPr>
            <a:spLocks noGrp="1"/>
          </p:cNvSpPr>
          <p:nvPr>
            <p:ph idx="1"/>
          </p:nvPr>
        </p:nvSpPr>
        <p:spPr/>
        <p:txBody>
          <a:bodyPr>
            <a:normAutofit/>
          </a:bodyPr>
          <a:lstStyle/>
          <a:p>
            <a:r>
              <a:rPr lang="en-US" dirty="0"/>
              <a:t>A specification for the built-in </a:t>
            </a:r>
            <a:r>
              <a:rPr lang="en-US" b="1" i="1" dirty="0"/>
              <a:t>round</a:t>
            </a:r>
            <a:r>
              <a:rPr lang="en-US" dirty="0"/>
              <a:t> function:</a:t>
            </a:r>
          </a:p>
          <a:p>
            <a:endParaRPr lang="en-US" dirty="0"/>
          </a:p>
          <a:p>
            <a:endParaRPr lang="en-US" dirty="0"/>
          </a:p>
          <a:p>
            <a:endParaRPr lang="en-US" dirty="0"/>
          </a:p>
          <a:p>
            <a:endParaRPr lang="en-US" dirty="0"/>
          </a:p>
          <a:p>
            <a:r>
              <a:rPr lang="en-US" dirty="0"/>
              <a:t>A well-designed </a:t>
            </a:r>
            <a:r>
              <a:rPr lang="en-US" b="1" dirty="0"/>
              <a:t>function specification</a:t>
            </a:r>
            <a:r>
              <a:rPr lang="en-US" dirty="0"/>
              <a:t> (function signature + docstring) serves as a contract between the implementer and the user.</a:t>
            </a:r>
          </a:p>
          <a:p>
            <a:endParaRPr lang="en-US" dirty="0"/>
          </a:p>
          <a:p>
            <a:r>
              <a:rPr lang="en-US" dirty="0"/>
              <a:t>✂️ Removed detail: the implementation! </a:t>
            </a:r>
          </a:p>
        </p:txBody>
      </p:sp>
      <p:sp>
        <p:nvSpPr>
          <p:cNvPr id="4" name="TextBox 3">
            <a:extLst>
              <a:ext uri="{FF2B5EF4-FFF2-40B4-BE49-F238E27FC236}">
                <a16:creationId xmlns:a16="http://schemas.microsoft.com/office/drawing/2014/main" id="{544B008C-8840-6D80-2C0C-A7F2EABAC68B}"/>
              </a:ext>
            </a:extLst>
          </p:cNvPr>
          <p:cNvSpPr txBox="1"/>
          <p:nvPr/>
        </p:nvSpPr>
        <p:spPr>
          <a:xfrm>
            <a:off x="1129552" y="2404035"/>
            <a:ext cx="6822141" cy="1477328"/>
          </a:xfrm>
          <a:prstGeom prst="rect">
            <a:avLst/>
          </a:prstGeom>
          <a:noFill/>
          <a:ln w="25400">
            <a:solidFill>
              <a:schemeClr val="accent2"/>
            </a:solidFill>
            <a:prstDash val="dash"/>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Trebuchet MS" panose="020B0603020202020204"/>
                <a:ea typeface="+mn-ea"/>
                <a:cs typeface="+mn-cs"/>
              </a:rPr>
              <a:t>round(number[, </a:t>
            </a:r>
            <a:r>
              <a:rPr kumimoji="0" lang="en-US" sz="1800" b="1" i="0" u="none" strike="noStrike" kern="1200" cap="none" spc="0" normalizeH="0" baseline="0" noProof="0" dirty="0" err="1">
                <a:ln>
                  <a:noFill/>
                </a:ln>
                <a:solidFill>
                  <a:prstClr val="black"/>
                </a:solidFill>
                <a:effectLst/>
                <a:uLnTx/>
                <a:uFillTx/>
                <a:latin typeface="Trebuchet MS" panose="020B0603020202020204"/>
                <a:ea typeface="+mn-ea"/>
                <a:cs typeface="+mn-cs"/>
              </a:rPr>
              <a:t>ndigits</a:t>
            </a:r>
            <a:r>
              <a:rPr kumimoji="0" lang="en-US" sz="1800" b="1" i="0" u="none" strike="noStrike" kern="1200" cap="none" spc="0" normalizeH="0" baseline="0" noProof="0" dirty="0">
                <a:ln>
                  <a:noFill/>
                </a:ln>
                <a:solidFill>
                  <a:prstClr val="black"/>
                </a:solidFill>
                <a:effectLst/>
                <a:uLnTx/>
                <a:uFillTx/>
                <a:latin typeface="Trebuchet MS" panose="020B0603020202020204"/>
                <a:ea typeface="+mn-ea"/>
                <a:cs typeface="+mn-cs"/>
              </a:rPr>
              <a:t>])</a:t>
            </a: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 Return number rounded to n digits precision after the decimal point. If n digits is omitted or is </a:t>
            </a:r>
            <a:r>
              <a:rPr kumimoji="0" lang="en-US" sz="1800" b="1" i="1" u="none" strike="noStrike" kern="1200" cap="none" spc="0" normalizeH="0" baseline="0" noProof="0" dirty="0">
                <a:ln>
                  <a:noFill/>
                </a:ln>
                <a:solidFill>
                  <a:prstClr val="black"/>
                </a:solidFill>
                <a:effectLst/>
                <a:uLnTx/>
                <a:uFillTx/>
                <a:latin typeface="Trebuchet MS" panose="020B0603020202020204"/>
                <a:ea typeface="+mn-ea"/>
                <a:cs typeface="+mn-cs"/>
              </a:rPr>
              <a:t>None</a:t>
            </a: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 it returns the nearest integer to its input.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hlinkClick r:id="rId2"/>
              </a:rPr>
              <a:t>See full documentation. </a:t>
            </a:r>
            <a:endPar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50441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4A0F4-7B09-0142-EA10-A81FDA6C6E2A}"/>
              </a:ext>
            </a:extLst>
          </p:cNvPr>
          <p:cNvSpPr>
            <a:spLocks noGrp="1"/>
          </p:cNvSpPr>
          <p:nvPr>
            <p:ph type="title"/>
          </p:nvPr>
        </p:nvSpPr>
        <p:spPr/>
        <p:txBody>
          <a:bodyPr/>
          <a:lstStyle/>
          <a:p>
            <a:r>
              <a:rPr lang="en-US" dirty="0"/>
              <a:t>Dynamic instance variables</a:t>
            </a:r>
          </a:p>
        </p:txBody>
      </p:sp>
      <p:sp>
        <p:nvSpPr>
          <p:cNvPr id="3" name="Content Placeholder 2">
            <a:extLst>
              <a:ext uri="{FF2B5EF4-FFF2-40B4-BE49-F238E27FC236}">
                <a16:creationId xmlns:a16="http://schemas.microsoft.com/office/drawing/2014/main" id="{F870B4EC-A7DB-BD42-F410-13117DD5605C}"/>
              </a:ext>
            </a:extLst>
          </p:cNvPr>
          <p:cNvSpPr>
            <a:spLocks noGrp="1"/>
          </p:cNvSpPr>
          <p:nvPr>
            <p:ph idx="1"/>
          </p:nvPr>
        </p:nvSpPr>
        <p:spPr>
          <a:xfrm>
            <a:off x="677334" y="1930400"/>
            <a:ext cx="8596668" cy="4317999"/>
          </a:xfrm>
        </p:spPr>
        <p:txBody>
          <a:bodyPr>
            <a:normAutofit/>
          </a:bodyPr>
          <a:lstStyle/>
          <a:p>
            <a:r>
              <a:rPr lang="en-US" dirty="0"/>
              <a:t>An object can create a new instance variable whenever it'd like.</a:t>
            </a:r>
          </a:p>
          <a:p>
            <a:endParaRPr lang="en-US" dirty="0"/>
          </a:p>
          <a:p>
            <a:endParaRPr lang="en-US" dirty="0"/>
          </a:p>
          <a:p>
            <a:endParaRPr lang="en-US" dirty="0"/>
          </a:p>
          <a:p>
            <a:endParaRPr lang="en-US" dirty="0"/>
          </a:p>
          <a:p>
            <a:endParaRPr lang="en-US" dirty="0"/>
          </a:p>
          <a:p>
            <a:endParaRPr lang="en-US" sz="1400" dirty="0"/>
          </a:p>
          <a:p>
            <a:endParaRPr lang="en-US" sz="1400" dirty="0"/>
          </a:p>
          <a:p>
            <a:r>
              <a:rPr lang="en-US" dirty="0"/>
              <a:t>Now </a:t>
            </a:r>
            <a:r>
              <a:rPr lang="en-US" i="1" dirty="0" err="1"/>
              <a:t>pina_bar</a:t>
            </a:r>
            <a:r>
              <a:rPr lang="en-US" dirty="0"/>
              <a:t> has an updated binding for </a:t>
            </a:r>
            <a:r>
              <a:rPr lang="en-US" i="1" dirty="0"/>
              <a:t>inventory</a:t>
            </a:r>
            <a:r>
              <a:rPr lang="en-US" dirty="0"/>
              <a:t> and a new binding for </a:t>
            </a:r>
            <a:r>
              <a:rPr lang="en-US" i="1" dirty="0" err="1"/>
              <a:t>needs_restocking</a:t>
            </a:r>
            <a:r>
              <a:rPr lang="en-US" dirty="0"/>
              <a:t> (which was not in </a:t>
            </a:r>
            <a:r>
              <a:rPr lang="en-US" i="1" dirty="0"/>
              <a:t>__</a:t>
            </a:r>
            <a:r>
              <a:rPr lang="en-US" i="1" dirty="0" err="1"/>
              <a:t>init</a:t>
            </a:r>
            <a:r>
              <a:rPr lang="en-US" i="1" dirty="0"/>
              <a:t>__()</a:t>
            </a:r>
            <a:r>
              <a:rPr lang="en-US" dirty="0"/>
              <a:t>). </a:t>
            </a:r>
          </a:p>
        </p:txBody>
      </p:sp>
      <p:sp>
        <p:nvSpPr>
          <p:cNvPr id="4" name="TextBox 3">
            <a:extLst>
              <a:ext uri="{FF2B5EF4-FFF2-40B4-BE49-F238E27FC236}">
                <a16:creationId xmlns:a16="http://schemas.microsoft.com/office/drawing/2014/main" id="{A9424F80-B966-3226-6A31-038A830B37EC}"/>
              </a:ext>
            </a:extLst>
          </p:cNvPr>
          <p:cNvSpPr txBox="1"/>
          <p:nvPr/>
        </p:nvSpPr>
        <p:spPr>
          <a:xfrm>
            <a:off x="1000542" y="2315882"/>
            <a:ext cx="8273460" cy="286232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class Product: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reduce_inventory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(self, amount):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amount) &lt;= 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self.needs_restocking</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True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self.inventory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amount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Product("Piña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Chocolotta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7.99,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["200 calories", "24 g sugar"])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pina_bar.reduce_inventory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a:t>
            </a:r>
          </a:p>
        </p:txBody>
      </p:sp>
      <p:grpSp>
        <p:nvGrpSpPr>
          <p:cNvPr id="5" name="Group 4">
            <a:extLst>
              <a:ext uri="{FF2B5EF4-FFF2-40B4-BE49-F238E27FC236}">
                <a16:creationId xmlns:a16="http://schemas.microsoft.com/office/drawing/2014/main" id="{6A99866A-75B7-8D5B-32E4-B852F1D4321B}"/>
              </a:ext>
            </a:extLst>
          </p:cNvPr>
          <p:cNvGrpSpPr/>
          <p:nvPr/>
        </p:nvGrpSpPr>
        <p:grpSpPr>
          <a:xfrm>
            <a:off x="677334" y="6027744"/>
            <a:ext cx="2878386" cy="680936"/>
            <a:chOff x="797434" y="5567464"/>
            <a:chExt cx="2878386" cy="680936"/>
          </a:xfrm>
        </p:grpSpPr>
        <p:pic>
          <p:nvPicPr>
            <p:cNvPr id="6" name="Picture 5" descr="A blue and yellow snake logo&#10;&#10;Description automatically generated with low confidence">
              <a:extLst>
                <a:ext uri="{FF2B5EF4-FFF2-40B4-BE49-F238E27FC236}">
                  <a16:creationId xmlns:a16="http://schemas.microsoft.com/office/drawing/2014/main" id="{DFED2D84-11D4-BE85-788F-034B54C3F5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p:spPr>
        </p:pic>
        <p:sp>
          <p:nvSpPr>
            <p:cNvPr id="7" name="TextBox 6">
              <a:extLst>
                <a:ext uri="{FF2B5EF4-FFF2-40B4-BE49-F238E27FC236}">
                  <a16:creationId xmlns:a16="http://schemas.microsoft.com/office/drawing/2014/main" id="{E5278437-79FB-A5A6-4912-E41F1D42A5AB}"/>
                </a:ext>
              </a:extLst>
            </p:cNvPr>
            <p:cNvSpPr txBox="1"/>
            <p:nvPr/>
          </p:nvSpPr>
          <p:spPr>
            <a:xfrm>
              <a:off x="1418855" y="5682245"/>
              <a:ext cx="2256965"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hlinkClick r:id="rId3"/>
                </a:rPr>
                <a:t>View in PythonTutor</a:t>
              </a:r>
              <a:endPar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grpSp>
    </p:spTree>
    <p:extLst>
      <p:ext uri="{BB962C8B-B14F-4D97-AF65-F5344CB8AC3E}">
        <p14:creationId xmlns:p14="http://schemas.microsoft.com/office/powerpoint/2010/main" val="142226605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EB7F7-7BD9-F09D-1624-380C904335A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E4FE767-7ED8-5F95-AF88-36FA5E183E6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70740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B79D6-DB11-AB24-C17F-D99BDBCD74C1}"/>
              </a:ext>
            </a:extLst>
          </p:cNvPr>
          <p:cNvSpPr>
            <a:spLocks noGrp="1"/>
          </p:cNvSpPr>
          <p:nvPr>
            <p:ph type="title"/>
          </p:nvPr>
        </p:nvSpPr>
        <p:spPr/>
        <p:txBody>
          <a:bodyPr/>
          <a:lstStyle/>
          <a:p>
            <a:r>
              <a:rPr lang="en-US" dirty="0"/>
              <a:t>Using an abstraction</a:t>
            </a:r>
          </a:p>
        </p:txBody>
      </p:sp>
      <p:sp>
        <p:nvSpPr>
          <p:cNvPr id="3" name="Content Placeholder 2">
            <a:extLst>
              <a:ext uri="{FF2B5EF4-FFF2-40B4-BE49-F238E27FC236}">
                <a16:creationId xmlns:a16="http://schemas.microsoft.com/office/drawing/2014/main" id="{AC45CE7D-DD3E-992A-F4EB-DC0498E327F9}"/>
              </a:ext>
            </a:extLst>
          </p:cNvPr>
          <p:cNvSpPr>
            <a:spLocks noGrp="1"/>
          </p:cNvSpPr>
          <p:nvPr>
            <p:ph idx="1"/>
          </p:nvPr>
        </p:nvSpPr>
        <p:spPr/>
        <p:txBody>
          <a:bodyPr/>
          <a:lstStyle/>
          <a:p>
            <a:r>
              <a:rPr lang="en-US" dirty="0"/>
              <a:t>Based on this specification..</a:t>
            </a:r>
          </a:p>
          <a:p>
            <a:endParaRPr lang="en-US" dirty="0"/>
          </a:p>
          <a:p>
            <a:endParaRPr lang="en-US" dirty="0"/>
          </a:p>
          <a:p>
            <a:r>
              <a:rPr lang="en-US" dirty="0"/>
              <a:t>This should work!</a:t>
            </a:r>
          </a:p>
        </p:txBody>
      </p:sp>
      <p:sp>
        <p:nvSpPr>
          <p:cNvPr id="4" name="TextBox 3">
            <a:extLst>
              <a:ext uri="{FF2B5EF4-FFF2-40B4-BE49-F238E27FC236}">
                <a16:creationId xmlns:a16="http://schemas.microsoft.com/office/drawing/2014/main" id="{C91D85AD-23F6-7206-AEB4-22B8E90BFE60}"/>
              </a:ext>
            </a:extLst>
          </p:cNvPr>
          <p:cNvSpPr txBox="1"/>
          <p:nvPr/>
        </p:nvSpPr>
        <p:spPr>
          <a:xfrm>
            <a:off x="1129552" y="2404035"/>
            <a:ext cx="6822141" cy="461665"/>
          </a:xfrm>
          <a:prstGeom prst="rect">
            <a:avLst/>
          </a:prstGeom>
          <a:noFill/>
          <a:ln w="25400">
            <a:solidFill>
              <a:schemeClr val="accent2"/>
            </a:solidFill>
            <a:prstDash val="dash"/>
          </a:ln>
        </p:spPr>
        <p:txBody>
          <a:bodyPr wrap="square" lIns="182880" tIns="91440" bIns="91440"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Trebuchet MS" panose="020B0603020202020204"/>
                <a:ea typeface="+mn-ea"/>
                <a:cs typeface="+mn-cs"/>
              </a:rPr>
              <a:t>square(n)</a:t>
            </a: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 Returns the square of the number </a:t>
            </a:r>
            <a:r>
              <a:rPr kumimoji="0" lang="en-US" sz="1800" b="1" i="0" u="none" strike="noStrike" kern="1200" cap="none" spc="0" normalizeH="0" baseline="0" noProof="0" dirty="0">
                <a:ln>
                  <a:noFill/>
                </a:ln>
                <a:solidFill>
                  <a:prstClr val="black"/>
                </a:solidFill>
                <a:effectLst/>
                <a:uLnTx/>
                <a:uFillTx/>
                <a:latin typeface="Trebuchet MS" panose="020B0603020202020204"/>
                <a:ea typeface="+mn-ea"/>
                <a:cs typeface="+mn-cs"/>
              </a:rPr>
              <a:t>n</a:t>
            </a: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a:t>
            </a:r>
          </a:p>
        </p:txBody>
      </p:sp>
      <p:sp>
        <p:nvSpPr>
          <p:cNvPr id="6" name="TextBox 5">
            <a:extLst>
              <a:ext uri="{FF2B5EF4-FFF2-40B4-BE49-F238E27FC236}">
                <a16:creationId xmlns:a16="http://schemas.microsoft.com/office/drawing/2014/main" id="{56CFD1EC-ABB4-C90E-2FE4-BCED7B38052F}"/>
              </a:ext>
            </a:extLst>
          </p:cNvPr>
          <p:cNvSpPr txBox="1"/>
          <p:nvPr/>
        </p:nvSpPr>
        <p:spPr>
          <a:xfrm>
            <a:off x="1000426" y="3576368"/>
            <a:ext cx="6951268"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sum_squares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(x, 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sum_squares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(3, 9)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90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square(x) + square(y)</a:t>
            </a:r>
          </a:p>
        </p:txBody>
      </p:sp>
    </p:spTree>
    <p:extLst>
      <p:ext uri="{BB962C8B-B14F-4D97-AF65-F5344CB8AC3E}">
        <p14:creationId xmlns:p14="http://schemas.microsoft.com/office/powerpoint/2010/main" val="1109825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4129E-EC62-DC1E-F558-C2ABE500F5C7}"/>
              </a:ext>
            </a:extLst>
          </p:cNvPr>
          <p:cNvSpPr>
            <a:spLocks noGrp="1"/>
          </p:cNvSpPr>
          <p:nvPr>
            <p:ph type="title"/>
          </p:nvPr>
        </p:nvSpPr>
        <p:spPr/>
        <p:txBody>
          <a:bodyPr/>
          <a:lstStyle/>
          <a:p>
            <a:r>
              <a:rPr lang="en-US" dirty="0"/>
              <a:t>Implementing the abstraction</a:t>
            </a:r>
          </a:p>
        </p:txBody>
      </p:sp>
      <p:sp>
        <p:nvSpPr>
          <p:cNvPr id="3" name="Content Placeholder 2">
            <a:extLst>
              <a:ext uri="{FF2B5EF4-FFF2-40B4-BE49-F238E27FC236}">
                <a16:creationId xmlns:a16="http://schemas.microsoft.com/office/drawing/2014/main" id="{22D01893-A182-811C-0806-F5F81541D3BB}"/>
              </a:ext>
            </a:extLst>
          </p:cNvPr>
          <p:cNvSpPr>
            <a:spLocks noGrp="1"/>
          </p:cNvSpPr>
          <p:nvPr>
            <p:ph idx="1"/>
          </p:nvPr>
        </p:nvSpPr>
        <p:spPr/>
        <p:txBody>
          <a:bodyPr/>
          <a:lstStyle/>
          <a:p>
            <a:r>
              <a:rPr lang="en-US" dirty="0"/>
              <a:t>Many possible implementations can be used:</a:t>
            </a:r>
          </a:p>
          <a:p>
            <a:endParaRPr lang="en-US" dirty="0"/>
          </a:p>
          <a:p>
            <a:endParaRPr lang="en-US" dirty="0"/>
          </a:p>
          <a:p>
            <a:endParaRPr lang="en-US" dirty="0"/>
          </a:p>
          <a:p>
            <a:endParaRPr lang="en-US" dirty="0"/>
          </a:p>
          <a:p>
            <a:endParaRPr lang="en-US" dirty="0"/>
          </a:p>
          <a:p>
            <a:endParaRPr lang="en-US" dirty="0"/>
          </a:p>
          <a:p>
            <a:endParaRPr lang="en-US" dirty="0"/>
          </a:p>
          <a:p>
            <a:r>
              <a:rPr lang="en-US" dirty="0"/>
              <a:t>It could even be built-in to Python, in theory!</a:t>
            </a:r>
          </a:p>
        </p:txBody>
      </p:sp>
      <p:sp>
        <p:nvSpPr>
          <p:cNvPr id="4" name="TextBox 3">
            <a:extLst>
              <a:ext uri="{FF2B5EF4-FFF2-40B4-BE49-F238E27FC236}">
                <a16:creationId xmlns:a16="http://schemas.microsoft.com/office/drawing/2014/main" id="{36F88961-478A-A71B-1D95-E027DBE99710}"/>
              </a:ext>
            </a:extLst>
          </p:cNvPr>
          <p:cNvSpPr txBox="1"/>
          <p:nvPr/>
        </p:nvSpPr>
        <p:spPr>
          <a:xfrm>
            <a:off x="981376" y="2347643"/>
            <a:ext cx="6951268"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square(x):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pow(x, 2)</a:t>
            </a:r>
          </a:p>
        </p:txBody>
      </p:sp>
      <p:sp>
        <p:nvSpPr>
          <p:cNvPr id="5" name="TextBox 4">
            <a:extLst>
              <a:ext uri="{FF2B5EF4-FFF2-40B4-BE49-F238E27FC236}">
                <a16:creationId xmlns:a16="http://schemas.microsoft.com/office/drawing/2014/main" id="{FEBC4468-8B78-C5AA-6A62-CC336F4998A4}"/>
              </a:ext>
            </a:extLst>
          </p:cNvPr>
          <p:cNvSpPr txBox="1"/>
          <p:nvPr/>
        </p:nvSpPr>
        <p:spPr>
          <a:xfrm>
            <a:off x="981376" y="3105834"/>
            <a:ext cx="6951268"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square(x):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x ** 2</a:t>
            </a:r>
          </a:p>
        </p:txBody>
      </p:sp>
      <p:sp>
        <p:nvSpPr>
          <p:cNvPr id="6" name="TextBox 5">
            <a:extLst>
              <a:ext uri="{FF2B5EF4-FFF2-40B4-BE49-F238E27FC236}">
                <a16:creationId xmlns:a16="http://schemas.microsoft.com/office/drawing/2014/main" id="{37440652-2139-C90C-10FD-6148EE23483B}"/>
              </a:ext>
            </a:extLst>
          </p:cNvPr>
          <p:cNvSpPr txBox="1"/>
          <p:nvPr/>
        </p:nvSpPr>
        <p:spPr>
          <a:xfrm>
            <a:off x="984994" y="3864025"/>
            <a:ext cx="6951268"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from operator import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mul</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square(x):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mul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(x, x)</a:t>
            </a:r>
          </a:p>
        </p:txBody>
      </p:sp>
    </p:spTree>
    <p:extLst>
      <p:ext uri="{BB962C8B-B14F-4D97-AF65-F5344CB8AC3E}">
        <p14:creationId xmlns:p14="http://schemas.microsoft.com/office/powerpoint/2010/main" val="323564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260AA-737D-4C52-0E52-B93CC6B0271D}"/>
              </a:ext>
            </a:extLst>
          </p:cNvPr>
          <p:cNvSpPr>
            <a:spLocks noGrp="1"/>
          </p:cNvSpPr>
          <p:nvPr>
            <p:ph type="title"/>
          </p:nvPr>
        </p:nvSpPr>
        <p:spPr/>
        <p:txBody>
          <a:bodyPr/>
          <a:lstStyle/>
          <a:p>
            <a:r>
              <a:rPr lang="en-US" dirty="0"/>
              <a:t>Not all implementations are equal</a:t>
            </a:r>
          </a:p>
        </p:txBody>
      </p:sp>
      <p:sp>
        <p:nvSpPr>
          <p:cNvPr id="3" name="Content Placeholder 2">
            <a:extLst>
              <a:ext uri="{FF2B5EF4-FFF2-40B4-BE49-F238E27FC236}">
                <a16:creationId xmlns:a16="http://schemas.microsoft.com/office/drawing/2014/main" id="{C23E753E-74C2-10EB-F7CB-946BA7E866D4}"/>
              </a:ext>
            </a:extLst>
          </p:cNvPr>
          <p:cNvSpPr>
            <a:spLocks noGrp="1"/>
          </p:cNvSpPr>
          <p:nvPr>
            <p:ph idx="1"/>
          </p:nvPr>
        </p:nvSpPr>
        <p:spPr/>
        <p:txBody>
          <a:bodyPr/>
          <a:lstStyle/>
          <a:p>
            <a:r>
              <a:rPr lang="en-US" dirty="0"/>
              <a:t>An implementation may have practical consequences:</a:t>
            </a:r>
          </a:p>
          <a:p>
            <a:pPr lvl="1"/>
            <a:r>
              <a:rPr lang="en-US" dirty="0"/>
              <a:t>Affecting the size of the program</a:t>
            </a:r>
          </a:p>
          <a:p>
            <a:pPr lvl="1"/>
            <a:r>
              <a:rPr lang="en-US" dirty="0"/>
              <a:t>Affecting the speed of the program's execution</a:t>
            </a:r>
          </a:p>
          <a:p>
            <a:r>
              <a:rPr lang="en-US" dirty="0"/>
              <a:t>Not the ideal implementation:</a:t>
            </a:r>
          </a:p>
          <a:p>
            <a:endParaRPr lang="en-US" dirty="0"/>
          </a:p>
          <a:p>
            <a:endParaRPr lang="en-US" dirty="0"/>
          </a:p>
          <a:p>
            <a:endParaRPr lang="en-US" dirty="0"/>
          </a:p>
          <a:p>
            <a:r>
              <a:rPr lang="en-US" dirty="0"/>
              <a:t>But you can cross that bridge when you come to it.</a:t>
            </a:r>
          </a:p>
        </p:txBody>
      </p:sp>
      <p:sp>
        <p:nvSpPr>
          <p:cNvPr id="4" name="TextBox 3">
            <a:extLst>
              <a:ext uri="{FF2B5EF4-FFF2-40B4-BE49-F238E27FC236}">
                <a16:creationId xmlns:a16="http://schemas.microsoft.com/office/drawing/2014/main" id="{0C28CD8D-DDC8-0A72-92F1-9931039E9A67}"/>
              </a:ext>
            </a:extLst>
          </p:cNvPr>
          <p:cNvSpPr txBox="1"/>
          <p:nvPr/>
        </p:nvSpPr>
        <p:spPr>
          <a:xfrm>
            <a:off x="966140" y="3524660"/>
            <a:ext cx="6951268"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from operator import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mul</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square(x):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mul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(x, 2)</a:t>
            </a:r>
          </a:p>
        </p:txBody>
      </p:sp>
    </p:spTree>
    <p:extLst>
      <p:ext uri="{BB962C8B-B14F-4D97-AF65-F5344CB8AC3E}">
        <p14:creationId xmlns:p14="http://schemas.microsoft.com/office/powerpoint/2010/main" val="11606082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9454A-CF35-45EC-918F-7110FFA7DCB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420C5C5-E69E-C3BD-AFA5-967DFCAE804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7853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300835-3E6D-E394-CD36-FD8C5CD388DE}"/>
              </a:ext>
            </a:extLst>
          </p:cNvPr>
          <p:cNvSpPr>
            <a:spLocks noGrp="1"/>
          </p:cNvSpPr>
          <p:nvPr>
            <p:ph type="title"/>
          </p:nvPr>
        </p:nvSpPr>
        <p:spPr/>
        <p:txBody>
          <a:bodyPr/>
          <a:lstStyle/>
          <a:p>
            <a:r>
              <a:rPr lang="en-US" dirty="0"/>
              <a:t>Command-line Arguments</a:t>
            </a:r>
          </a:p>
        </p:txBody>
      </p:sp>
      <p:sp>
        <p:nvSpPr>
          <p:cNvPr id="7" name="Text Placeholder 6">
            <a:extLst>
              <a:ext uri="{FF2B5EF4-FFF2-40B4-BE49-F238E27FC236}">
                <a16:creationId xmlns:a16="http://schemas.microsoft.com/office/drawing/2014/main" id="{4EDEEB6F-AE0D-9D60-3A55-0EBBFAC09E4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54342554"/>
      </p:ext>
    </p:extLst>
  </p:cSld>
  <p:clrMapOvr>
    <a:masterClrMapping/>
  </p:clrMapOvr>
</p:sld>
</file>

<file path=ppt/theme/theme1.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2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resentation3" id="{4BEDF641-2F32-4D7C-9695-E5F8E71B145A}" vid="{F20241CA-4DDE-438A-8FCF-1E19560B6D05}"/>
    </a:ext>
  </a:extLst>
</a:theme>
</file>

<file path=ppt/theme/theme3.xml><?xml version="1.0" encoding="utf-8"?>
<a:theme xmlns:a="http://schemas.openxmlformats.org/drawingml/2006/main" name="3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CS111-Template</Template>
  <TotalTime>35</TotalTime>
  <Words>2540</Words>
  <Application>Microsoft Office PowerPoint</Application>
  <PresentationFormat>Widescreen</PresentationFormat>
  <Paragraphs>383</Paragraphs>
  <Slides>41</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41</vt:i4>
      </vt:variant>
    </vt:vector>
  </HeadingPairs>
  <TitlesOfParts>
    <vt:vector size="49" baseType="lpstr">
      <vt:lpstr>Aptos</vt:lpstr>
      <vt:lpstr>Arial</vt:lpstr>
      <vt:lpstr>Courier New</vt:lpstr>
      <vt:lpstr>Trebuchet MS</vt:lpstr>
      <vt:lpstr>Wingdings 3</vt:lpstr>
      <vt:lpstr>1_Facet</vt:lpstr>
      <vt:lpstr>2_Facet</vt:lpstr>
      <vt:lpstr>3_Facet</vt:lpstr>
      <vt:lpstr>PowerPoint Presentation</vt:lpstr>
      <vt:lpstr>Command Line Arguments, Object Oriented Programming, &amp; Classes</vt:lpstr>
      <vt:lpstr>Abstraction by Specification</vt:lpstr>
      <vt:lpstr>Abstraction by specification</vt:lpstr>
      <vt:lpstr>Using an abstraction</vt:lpstr>
      <vt:lpstr>Implementing the abstraction</vt:lpstr>
      <vt:lpstr>Not all implementations are equal</vt:lpstr>
      <vt:lpstr>PowerPoint Presentation</vt:lpstr>
      <vt:lpstr>Command-line Arguments</vt:lpstr>
      <vt:lpstr>Abstraction by parameterization at the program level</vt:lpstr>
      <vt:lpstr>Command-line arguments</vt:lpstr>
      <vt:lpstr>Accessing command-line arguments</vt:lpstr>
      <vt:lpstr>Using command-line arguments</vt:lpstr>
      <vt:lpstr>PowerPoint Presentation</vt:lpstr>
      <vt:lpstr>Object-Oriented Programming</vt:lpstr>
      <vt:lpstr>Object-oriented programming</vt:lpstr>
      <vt:lpstr>Abstraction/Information Hiding</vt:lpstr>
      <vt:lpstr>Encapsulation</vt:lpstr>
      <vt:lpstr>PowerPoint Presentation</vt:lpstr>
      <vt:lpstr>An OOP Shop</vt:lpstr>
      <vt:lpstr>Building a chocolate shop</vt:lpstr>
      <vt:lpstr>The OOP approach</vt:lpstr>
      <vt:lpstr>Python OOP terminology</vt:lpstr>
      <vt:lpstr>PowerPoint Presentation</vt:lpstr>
      <vt:lpstr>Classes</vt:lpstr>
      <vt:lpstr>A fully coded class and usage</vt:lpstr>
      <vt:lpstr>Let's break it down …</vt:lpstr>
      <vt:lpstr>Class instantiation (Object construction)</vt:lpstr>
      <vt:lpstr>Instance variables</vt:lpstr>
      <vt:lpstr>Method invocation</vt:lpstr>
      <vt:lpstr>Dot notation</vt:lpstr>
      <vt:lpstr>All together now</vt:lpstr>
      <vt:lpstr>Exercise: Player class</vt:lpstr>
      <vt:lpstr>Exercise: Player class (solution)</vt:lpstr>
      <vt:lpstr>Exercise: Clothing class</vt:lpstr>
      <vt:lpstr>Exercise: Clothing class (solution)</vt:lpstr>
      <vt:lpstr>PowerPoint Presentation</vt:lpstr>
      <vt:lpstr>Dynamic Attributes</vt:lpstr>
      <vt:lpstr>Classes in environment diagrams</vt:lpstr>
      <vt:lpstr>Dynamic instance variables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Tom Stephens</dc:creator>
  <cp:lastModifiedBy>Tom Stephens</cp:lastModifiedBy>
  <cp:revision>11</cp:revision>
  <dcterms:created xsi:type="dcterms:W3CDTF">2024-12-10T20:52:29Z</dcterms:created>
  <dcterms:modified xsi:type="dcterms:W3CDTF">2025-02-18T16:56:27Z</dcterms:modified>
</cp:coreProperties>
</file>