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4"/>
  </p:notesMasterIdLst>
  <p:sldIdLst>
    <p:sldId id="1198" r:id="rId2"/>
    <p:sldId id="1170" r:id="rId3"/>
    <p:sldId id="1171" r:id="rId4"/>
    <p:sldId id="1172" r:id="rId5"/>
    <p:sldId id="1173" r:id="rId6"/>
    <p:sldId id="1174" r:id="rId7"/>
    <p:sldId id="1175" r:id="rId8"/>
    <p:sldId id="483" r:id="rId9"/>
    <p:sldId id="1176" r:id="rId10"/>
    <p:sldId id="1177" r:id="rId11"/>
    <p:sldId id="1178" r:id="rId12"/>
    <p:sldId id="477" r:id="rId13"/>
    <p:sldId id="478" r:id="rId14"/>
    <p:sldId id="479" r:id="rId15"/>
    <p:sldId id="480" r:id="rId16"/>
    <p:sldId id="1179" r:id="rId17"/>
    <p:sldId id="1182" r:id="rId18"/>
    <p:sldId id="1183" r:id="rId19"/>
    <p:sldId id="1184" r:id="rId20"/>
    <p:sldId id="1185" r:id="rId21"/>
    <p:sldId id="1186" r:id="rId22"/>
    <p:sldId id="1187" r:id="rId23"/>
    <p:sldId id="1188" r:id="rId24"/>
    <p:sldId id="1189" r:id="rId25"/>
    <p:sldId id="1190" r:id="rId26"/>
    <p:sldId id="1191" r:id="rId27"/>
    <p:sldId id="1192" r:id="rId28"/>
    <p:sldId id="1193" r:id="rId29"/>
    <p:sldId id="1194" r:id="rId30"/>
    <p:sldId id="1195" r:id="rId31"/>
    <p:sldId id="1196" r:id="rId32"/>
    <p:sldId id="119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should probably move to the lecture where we introduce is (in the classes lecture) or keep it here if this moves sooner.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064F0D-A841-43EE-8075-53FB727629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22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t%20%3D%20%281,%20%5B2,%203%5D%29%0At%5B1%5D%5B0%5D%20%3D%204%0At%5B1%5D%5B1%5D%20%3D%20%22Whoops%22&amp;cumulative=true&amp;curInstr=0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list1%20%3D%20%5B1,2,3%5D%0Alist2%20%3D%20%5B1,2,3%5D%0A%0Aidentical%20%3D%20list1%20is%20list2%0Aare_equal%20%3D%20list1%20%3D%3D%20list2&amp;cumulative=true&amp;curInstr=0&amp;mode=display&amp;origin=composingprograms.js&amp;py=3&amp;rawInputLstJSON=%5B%5D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s.append%284%29%0As.append%28t%29%0At%20%3D%200&amp;cumulative=true&amp;curInstr=5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2,%203%5D%0At%20%3D%20%5B5,%206%5D%0As.extend%28t%29%0At%20%3D%200&amp;cumulative=true&amp;curInstr=0&amp;mode=display&amp;origin=composingprograms.js&amp;py=3&amp;rawInputLstJSON=%5B%5D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t%20%3D%20s.pop%28%29&amp;cumulative=true&amp;curInstr=0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6,%202,%204,%208,%204%5D%0As.remove%284%29&amp;cumulative=true&amp;curInstr=0&amp;mode=display&amp;origin=composingprograms.js&amp;py=3&amp;rawInputLstJSON=%5B%5D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def%20do_stuff_to%28four%29%3A%0A%20%20%20%20%23%20What%20can%20we%20put%20here%3F%0A%20%20%20%20pass%0A%0Afour%20%3D%20%5B1,%202,%203,%204%5D%0Aprint%28four%5B0%5D%29%0Ado_stuff_to%28four%29%0Aprint%28four%5B0%5D%29&amp;cumulative=true&amp;curInstr=0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ythontutor.com/composingprograms.html#code=def%20do_other_stuff%28%29%3A%0A%20%20%20%20four%5B3%5D%20%3D%2099%0A%20%20%20%20%0Afour%20%3D%20%5B1,%202,%203,%204%5D%0Aprint%28four%5B3%5D%29%0Ado_other_stuff%28%29%0Aprint%28four%5B3%5D%29&amp;cumulative=true&amp;curInstr=0&amp;mode=display&amp;origin=composingprograms.js&amp;py=3&amp;rawInputLstJSON=%5B%5D" TargetMode="External"/><Relationship Id="rId4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f%28s%3D%5B%5D%29%3A%0A%20%20%20%20s.append%283%29%0A%20%20%20%20return%20len%28s%29%0A%0Af%28%29%20%23%201%0Af%28%29%20%23%202%0Af%28%29%20%23%203&amp;cumulative=true&amp;curInstr=0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501E-8D05-0C30-3B6E-2F7CBA29FA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Lambda Expressions &amp; Mutability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42703-F0EB-9CBB-F279-CE02A101B2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F5B1C-A325-BDF9-5256-F3FBE9D28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Lambdas with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88DC-9153-3476-E18A-56381C15D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invalid syntax:</a:t>
            </a:r>
          </a:p>
          <a:p>
            <a:endParaRPr lang="en-US" dirty="0"/>
          </a:p>
          <a:p>
            <a:r>
              <a:rPr lang="en-US" dirty="0"/>
              <a:t>Conditional expressions to the rescue!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5D87C-0FD4-6BBC-D5A3-3E4847282908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lambda x: if x &gt; 0: x else: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F18B6-EED0-0FBE-6E4D-CA11ED41778F}"/>
              </a:ext>
            </a:extLst>
          </p:cNvPr>
          <p:cNvSpPr txBox="1"/>
          <p:nvPr/>
        </p:nvSpPr>
        <p:spPr>
          <a:xfrm>
            <a:off x="979987" y="322562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lambda x: x if x &gt; 0 else 0</a:t>
            </a:r>
          </a:p>
        </p:txBody>
      </p:sp>
    </p:spTree>
    <p:extLst>
      <p:ext uri="{BB962C8B-B14F-4D97-AF65-F5344CB8AC3E}">
        <p14:creationId xmlns:p14="http://schemas.microsoft.com/office/powerpoint/2010/main" val="2429440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A354-1320-2EB9-397F-EDB2D0B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AA67-014E-54D2-1614-6783B4FB9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24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433E41-6BD7-9CDF-24BA-71FD2C1C5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DD44D-88E2-CAF3-DE0A-F5A2C5515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34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E7DDE1-FDCE-E0D6-3824-001CFFFC1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function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D9ACDF-B53B-A121-65B7-C50AA2DAD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make a higher-order tracing 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6E347D-724A-3F51-E48C-8EB7E4C78FE3}"/>
              </a:ext>
            </a:extLst>
          </p:cNvPr>
          <p:cNvSpPr txBox="1"/>
          <p:nvPr/>
        </p:nvSpPr>
        <p:spPr>
          <a:xfrm>
            <a:off x="1004907" y="2346114"/>
            <a:ext cx="9656808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trace1(f):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function that takes a single argument, x, prints it,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computes and prints F(x), and returns the computed value.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square = lambda x: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trace1(square)(3)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-&gt;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&lt;- 9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traced(x):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print("-&gt;", 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 = f(x)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print("&lt;-", 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traced</a:t>
            </a:r>
          </a:p>
        </p:txBody>
      </p:sp>
    </p:spTree>
    <p:extLst>
      <p:ext uri="{BB962C8B-B14F-4D97-AF65-F5344CB8AC3E}">
        <p14:creationId xmlns:p14="http://schemas.microsoft.com/office/powerpoint/2010/main" val="41943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7EBD-FC65-7C0C-B29E-835759D2E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decorator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E73FF-9924-0B7D-0AB4-F734E702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always wanted a function to be traced?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That's equivalent to..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29351-49BD-FDBE-C929-7FB9FAE186A6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@trace1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C3FC81-8857-FBF8-E151-2B782DE631D2}"/>
              </a:ext>
            </a:extLst>
          </p:cNvPr>
          <p:cNvSpPr txBox="1"/>
          <p:nvPr/>
        </p:nvSpPr>
        <p:spPr>
          <a:xfrm>
            <a:off x="1004907" y="3635690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trace1(square)</a:t>
            </a:r>
          </a:p>
        </p:txBody>
      </p:sp>
    </p:spTree>
    <p:extLst>
      <p:ext uri="{BB962C8B-B14F-4D97-AF65-F5344CB8AC3E}">
        <p14:creationId xmlns:p14="http://schemas.microsoft.com/office/powerpoint/2010/main" val="2131765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9AF0-43F0-E971-D9CF-A06E7BB6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decorator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0E1DB-ABE3-70A4-893D-8373D7F42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notation: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essentially equivalent to: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ATTR</a:t>
            </a:r>
            <a:r>
              <a:rPr lang="en-US" dirty="0"/>
              <a:t> can be any expression, not just a single function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ADF024-D4E7-08F5-2905-99E7F9A12EE2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@ATTR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(...):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5A4C8B-ADAB-5180-D055-4250BFB0FEEF}"/>
              </a:ext>
            </a:extLst>
          </p:cNvPr>
          <p:cNvSpPr txBox="1"/>
          <p:nvPr/>
        </p:nvSpPr>
        <p:spPr>
          <a:xfrm>
            <a:off x="1004906" y="360974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(...):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ATTR(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0494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45271-37A0-9FB5-5D77-01BB43C6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1AFF2-960D-F326-7723-5F379800B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5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9700A0-E870-AB6E-AEAF-E433C1BF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Immutability vs. Mutability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F1D5F-B73B-A5A5-5C8B-1091C7EE3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0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632F-859D-65E5-8142-08ACD175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vs. 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217D1-8DD8-2186-9F62-F86CEA887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371639" cy="4110962"/>
          </a:xfrm>
        </p:spPr>
        <p:txBody>
          <a:bodyPr/>
          <a:lstStyle/>
          <a:p>
            <a:r>
              <a:rPr lang="en-US" dirty="0"/>
              <a:t>An immutable value is unchanging once created.</a:t>
            </a:r>
          </a:p>
          <a:p>
            <a:r>
              <a:rPr lang="en-US" dirty="0"/>
              <a:t>Immutable types (that we've covered): int, float, string, tuples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effectLst/>
              </a:rPr>
              <a:t>A </a:t>
            </a:r>
            <a:r>
              <a:rPr lang="en-US" b="1" dirty="0">
                <a:effectLst/>
              </a:rPr>
              <a:t>mutable</a:t>
            </a:r>
            <a:r>
              <a:rPr lang="en-US" dirty="0">
                <a:effectLst/>
              </a:rPr>
              <a:t> value can change in value throughout the course of computation. All names that refer to the same object are affected by a mutation. </a:t>
            </a:r>
          </a:p>
          <a:p>
            <a:r>
              <a:rPr lang="en-US" dirty="0">
                <a:effectLst/>
              </a:rPr>
              <a:t>Mutable types (that we've covered): list, dictionaries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E32650-52AE-8D67-C683-1E6BC4055646}"/>
              </a:ext>
            </a:extLst>
          </p:cNvPr>
          <p:cNvSpPr txBox="1"/>
          <p:nvPr/>
        </p:nvSpPr>
        <p:spPr>
          <a:xfrm>
            <a:off x="1000542" y="2780252"/>
            <a:ext cx="1037761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"Hi y'all"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[1] = "I"       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", how you doing?"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an_int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an_int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88A14-EA14-367D-1A51-8951A4461C62}"/>
              </a:ext>
            </a:extLst>
          </p:cNvPr>
          <p:cNvSpPr txBox="1"/>
          <p:nvPr/>
        </p:nvSpPr>
        <p:spPr>
          <a:xfrm>
            <a:off x="5363152" y="2771148"/>
            <a:ext cx="599230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Error! String elements cannot be set.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🤔 How does this work?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🤔 And this?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57BAE2-C2DF-9E43-A5B1-ECD3D5A105D9}"/>
              </a:ext>
            </a:extLst>
          </p:cNvPr>
          <p:cNvSpPr txBox="1"/>
          <p:nvPr/>
        </p:nvSpPr>
        <p:spPr>
          <a:xfrm>
            <a:off x="1000542" y="5722987"/>
            <a:ext cx="1037761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 = [90, 70, 85]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grades_copy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grades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grades[1] = 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61085B-D891-819B-0FD4-6EA5B6BF2E2B}"/>
              </a:ext>
            </a:extLst>
          </p:cNvPr>
          <p:cNvSpPr txBox="1"/>
          <p:nvPr/>
        </p:nvSpPr>
        <p:spPr>
          <a:xfrm>
            <a:off x="4295888" y="5722987"/>
            <a:ext cx="708226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[90, 70, 85]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[90, 70, 85]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grades=[90, 100, 85],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grades_copy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=[90, 100, 85] </a:t>
            </a:r>
          </a:p>
        </p:txBody>
      </p:sp>
    </p:spTree>
    <p:extLst>
      <p:ext uri="{BB962C8B-B14F-4D97-AF65-F5344CB8AC3E}">
        <p14:creationId xmlns:p14="http://schemas.microsoft.com/office/powerpoint/2010/main" val="65251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FBF8-8C36-A352-1F9A-23E4AAA1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change vs.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12CF5-9120-94A6-5211-8207EF36E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value of an expression can change due to either changes in names or mutations in objects.</a:t>
            </a:r>
          </a:p>
          <a:p>
            <a:r>
              <a:rPr lang="en-US" dirty="0"/>
              <a:t>Name change: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Object mutation: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2D07D3-A133-5BF5-1D30-26CF0291FDB3}"/>
              </a:ext>
            </a:extLst>
          </p:cNvPr>
          <p:cNvSpPr txBox="1"/>
          <p:nvPr/>
        </p:nvSpPr>
        <p:spPr>
          <a:xfrm>
            <a:off x="1000542" y="305966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73A00-D068-F6B4-2BDE-B5D55A822F16}"/>
              </a:ext>
            </a:extLst>
          </p:cNvPr>
          <p:cNvSpPr txBox="1"/>
          <p:nvPr/>
        </p:nvSpPr>
        <p:spPr>
          <a:xfrm>
            <a:off x="1000542" y="4927599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9EADCF-79B1-498E-53C8-D206D92FACE6}"/>
              </a:ext>
            </a:extLst>
          </p:cNvPr>
          <p:cNvSpPr txBox="1"/>
          <p:nvPr/>
        </p:nvSpPr>
        <p:spPr>
          <a:xfrm>
            <a:off x="1000542" y="3059667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FE6A30-DCA2-3A4C-E47A-B74459BFCB58}"/>
              </a:ext>
            </a:extLst>
          </p:cNvPr>
          <p:cNvSpPr txBox="1"/>
          <p:nvPr/>
        </p:nvSpPr>
        <p:spPr>
          <a:xfrm>
            <a:off x="1000542" y="4917122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['A', 'B']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['A', 'B', 'A', 'B']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('C')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['A', 'B', 'C', 'A', 'B', 'C']</a:t>
            </a:r>
          </a:p>
        </p:txBody>
      </p:sp>
    </p:spTree>
    <p:extLst>
      <p:ext uri="{BB962C8B-B14F-4D97-AF65-F5344CB8AC3E}">
        <p14:creationId xmlns:p14="http://schemas.microsoft.com/office/powerpoint/2010/main" val="67587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6499-D025-3C04-A013-0DA82D8D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DBE33-495F-7E3F-6E2E-02C45DE49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26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5CD93-6707-20AC-957E-3F1EC5E5F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Mutables</a:t>
            </a:r>
            <a:r>
              <a:rPr lang="en-US" dirty="0"/>
              <a:t> inside </a:t>
            </a:r>
            <a:r>
              <a:rPr lang="en-US" dirty="0" err="1"/>
              <a:t>immutables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05885-ADC6-6ED7-EBC8-5064890C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immutable sequence may still change if it contains a mutable value as an element.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B3CA4-F26F-3510-09B6-BB5090FB1396}"/>
              </a:ext>
            </a:extLst>
          </p:cNvPr>
          <p:cNvSpPr txBox="1"/>
          <p:nvPr/>
        </p:nvSpPr>
        <p:spPr>
          <a:xfrm>
            <a:off x="1000542" y="261999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(1, [2, 3])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t[1][0]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t[1][1] = "Whoops"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7E8D9D4-E835-0E7D-A00D-824EAD405894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BC223B-747D-6514-9195-B5FB7DB68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E60FD51-0F47-2BAB-AC3D-C01392A6AC20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3380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1178-5997-E739-4014-61B530D4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Equality of contents vs. Identity of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0EC3-B82F-3BC5-9C7D-F2FDC3687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2"/>
          </a:xfrm>
        </p:spPr>
        <p:txBody>
          <a:bodyPr/>
          <a:lstStyle/>
          <a:p>
            <a:r>
              <a:rPr lang="en-US" b="1" dirty="0"/>
              <a:t>Equality: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==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objects containing equal values</a:t>
            </a:r>
          </a:p>
          <a:p>
            <a:endParaRPr lang="en-US" dirty="0"/>
          </a:p>
          <a:p>
            <a:r>
              <a:rPr lang="en-US" b="1" dirty="0"/>
              <a:t>Identity</a:t>
            </a:r>
            <a:r>
              <a:rPr lang="en-US" dirty="0"/>
              <a:t>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the same object Identical objects always have equal values.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7F6A49-BA25-6D62-93A3-5B2CD1A727D0}"/>
              </a:ext>
            </a:extLst>
          </p:cNvPr>
          <p:cNvSpPr txBox="1"/>
          <p:nvPr/>
        </p:nvSpPr>
        <p:spPr>
          <a:xfrm>
            <a:off x="1000542" y="193040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list1 = [1,2,3]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list2 = [1,2,3]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E83792-07DB-55CD-905E-EA89BFDCB6C0}"/>
              </a:ext>
            </a:extLst>
          </p:cNvPr>
          <p:cNvSpPr txBox="1"/>
          <p:nvPr/>
        </p:nvSpPr>
        <p:spPr>
          <a:xfrm>
            <a:off x="1000542" y="363493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list1 == list2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913AC0-5FCD-E1D8-3A06-E07EE8E57A35}"/>
              </a:ext>
            </a:extLst>
          </p:cNvPr>
          <p:cNvSpPr txBox="1"/>
          <p:nvPr/>
        </p:nvSpPr>
        <p:spPr>
          <a:xfrm>
            <a:off x="1000542" y="519193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list1 is list2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7B631-702D-C734-A458-283B95E596AF}"/>
              </a:ext>
            </a:extLst>
          </p:cNvPr>
          <p:cNvSpPr txBox="1"/>
          <p:nvPr/>
        </p:nvSpPr>
        <p:spPr>
          <a:xfrm>
            <a:off x="3236266" y="3632703"/>
            <a:ext cx="161853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5CCBD2-3EF0-BCBA-E711-4292A2215860}"/>
              </a:ext>
            </a:extLst>
          </p:cNvPr>
          <p:cNvSpPr txBox="1"/>
          <p:nvPr/>
        </p:nvSpPr>
        <p:spPr>
          <a:xfrm>
            <a:off x="3236266" y="519193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5CC0914-F403-3260-D836-F8195CBB00B2}"/>
              </a:ext>
            </a:extLst>
          </p:cNvPr>
          <p:cNvGrpSpPr/>
          <p:nvPr/>
        </p:nvGrpSpPr>
        <p:grpSpPr>
          <a:xfrm>
            <a:off x="1000542" y="5702013"/>
            <a:ext cx="2878386" cy="680936"/>
            <a:chOff x="797434" y="5567464"/>
            <a:chExt cx="2878386" cy="680936"/>
          </a:xfrm>
        </p:grpSpPr>
        <p:pic>
          <p:nvPicPr>
            <p:cNvPr id="13" name="Picture 12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00909F3-215C-9E4F-44D1-351BCDFA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3538AA-F934-1B93-E68E-8BC76D0C8B8D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194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1B93E-401B-9AAF-895B-0807BEB54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7312C-6CE6-0D7F-33C1-5ABDCD701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556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660E4F-78C6-E438-184A-D154D800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23965-85C1-88FE-FA2F-06A04F6F5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981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append() </a:t>
            </a:r>
            <a:r>
              <a:rPr lang="en-US" dirty="0"/>
              <a:t>adds a single element to a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extend() </a:t>
            </a:r>
            <a:r>
              <a:rPr lang="en-US" dirty="0"/>
              <a:t>adds all the elements in one list to a list: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[5, 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317129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[5, 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s.extend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s.extend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7E090A-8362-E479-1BFF-3C553F689B54}"/>
              </a:ext>
            </a:extLst>
          </p:cNvPr>
          <p:cNvSpPr txBox="1"/>
          <p:nvPr/>
        </p:nvSpPr>
        <p:spPr>
          <a:xfrm>
            <a:off x="2820111" y="5119026"/>
            <a:ext cx="705674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Error: 4 is not an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iterable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                                                        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(after deleting the bad line)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5567464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60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pop()</a:t>
            </a:r>
            <a:r>
              <a:rPr lang="en-US" dirty="0"/>
              <a:t> removes and returns the last element: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remove() </a:t>
            </a:r>
            <a:r>
              <a:rPr lang="en-US" dirty="0"/>
              <a:t>removes the first element equal to the argument: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[5, 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s.pop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262504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[6, 2, 4, 8,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s.remove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4604460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18308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0FF86-3602-4D25-F821-325322F2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B271-2949-803E-FC7B-6A4598C1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do a lot with just brackets/slice notation: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06677A-056B-3F60-156C-402E12EE279E}"/>
              </a:ext>
            </a:extLst>
          </p:cNvPr>
          <p:cNvSpPr txBox="1"/>
          <p:nvPr/>
        </p:nvSpPr>
        <p:spPr>
          <a:xfrm>
            <a:off x="1000542" y="2310738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 = [1, 2, 3, 4, 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L[2] =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L[1:3] = [9, 8]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L[2:4] = []            # Deleting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L[1:1] = [2, 3, 4, 5]  # Inserting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(L):] = [10, 11]  # Appending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 = L + [20, 30]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L[0:0] = range(-3, 0)  # Prepending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958C15C-1EDE-4E3D-6BDD-D3C12B71784A}"/>
              </a:ext>
            </a:extLst>
          </p:cNvPr>
          <p:cNvGrpSpPr/>
          <p:nvPr/>
        </p:nvGrpSpPr>
        <p:grpSpPr>
          <a:xfrm>
            <a:off x="6395616" y="587711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663893A-873F-17F9-1E16-7363E3E82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9DF676-9120-2139-2CBF-5F836DFD3DD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9896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7CCD3-3D0E-E64D-DBA7-508FC8108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91AF0-80B3-B239-B6B4-411F3A3F5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14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5E79-18C9-E430-95FD-10B4C28E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Beware, Mutation! 👻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7AF29-18AA-7C0A-A8E4-3FDE51F4A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09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EBA2-9B6A-9496-7D3D-66DB8922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 in function calls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9C4EE-5C69-AFDC-B585-0BC53378C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change the value of any object in its scope.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Even without arguments: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00114-E76D-0D13-0979-CFBB71F6DC30}"/>
              </a:ext>
            </a:extLst>
          </p:cNvPr>
          <p:cNvSpPr txBox="1"/>
          <p:nvPr/>
        </p:nvSpPr>
        <p:spPr>
          <a:xfrm>
            <a:off x="1000542" y="2310738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four = [1, 2, 3,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print(four[0])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do_stuff_to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(four)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print(four[0])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6D549-0561-FAB1-D770-11167B38D509}"/>
              </a:ext>
            </a:extLst>
          </p:cNvPr>
          <p:cNvSpPr txBox="1"/>
          <p:nvPr/>
        </p:nvSpPr>
        <p:spPr>
          <a:xfrm>
            <a:off x="1000542" y="407512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four = [1, 2, 3,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print(four[3])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do_other_stuff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print(four[3])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0591A40-734A-6AD0-0036-4E2EB0064D03}"/>
              </a:ext>
            </a:extLst>
          </p:cNvPr>
          <p:cNvGrpSpPr/>
          <p:nvPr/>
        </p:nvGrpSpPr>
        <p:grpSpPr>
          <a:xfrm>
            <a:off x="6395616" y="2771691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AFF2212-22B2-DE10-6597-0F6B9EF2B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991E07A-80F4-19DB-38DC-1C3941FAB67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B818E11-B083-81C9-56B7-CFEA6873CBED}"/>
              </a:ext>
            </a:extLst>
          </p:cNvPr>
          <p:cNvGrpSpPr/>
          <p:nvPr/>
        </p:nvGrpSpPr>
        <p:grpSpPr>
          <a:xfrm>
            <a:off x="6395616" y="4594515"/>
            <a:ext cx="2878386" cy="680936"/>
            <a:chOff x="797434" y="5567464"/>
            <a:chExt cx="2878386" cy="680936"/>
          </a:xfrm>
        </p:grpSpPr>
        <p:pic>
          <p:nvPicPr>
            <p:cNvPr id="10" name="Picture 9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56E4096-6608-AECD-47FA-C5B9DE6BB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C5A328-2CFC-2305-E55F-BDC9BDA491A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5"/>
                </a:rPr>
                <a:t>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6034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E5871-626E-252E-A2A3-C1CCE6B7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FA821-C4A2-5939-3A00-EE6717D52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lambda expression </a:t>
            </a:r>
            <a:r>
              <a:rPr lang="en-US" dirty="0"/>
              <a:t>is a simple function definition that evaluates to a function.</a:t>
            </a:r>
          </a:p>
          <a:p>
            <a:r>
              <a:rPr lang="en-US" dirty="0"/>
              <a:t>The syntax:</a:t>
            </a:r>
          </a:p>
          <a:p>
            <a:endParaRPr lang="en-US" dirty="0"/>
          </a:p>
          <a:p>
            <a:r>
              <a:rPr lang="en-US" dirty="0"/>
              <a:t>A function that takes in </a:t>
            </a:r>
            <a:r>
              <a:rPr lang="en-US" i="1" dirty="0"/>
              <a:t>parameters</a:t>
            </a:r>
            <a:r>
              <a:rPr lang="en-US" dirty="0"/>
              <a:t> and returns the result of </a:t>
            </a:r>
            <a:r>
              <a:rPr lang="en-US" i="1" dirty="0"/>
              <a:t>expression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 lambda version of the square function:</a:t>
            </a:r>
          </a:p>
          <a:p>
            <a:endParaRPr lang="en-US" dirty="0"/>
          </a:p>
          <a:p>
            <a:r>
              <a:rPr lang="en-US" dirty="0"/>
              <a:t>A function that takes in parameter </a:t>
            </a:r>
            <a:r>
              <a:rPr lang="en-US" i="1" dirty="0"/>
              <a:t>x</a:t>
            </a:r>
            <a:r>
              <a:rPr lang="en-US" dirty="0"/>
              <a:t> and returns the result of </a:t>
            </a:r>
            <a:r>
              <a:rPr lang="en-US" i="1" dirty="0"/>
              <a:t>x * x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5687B-95B4-C1BE-013B-22BC72B4FD71}"/>
              </a:ext>
            </a:extLst>
          </p:cNvPr>
          <p:cNvSpPr txBox="1"/>
          <p:nvPr/>
        </p:nvSpPr>
        <p:spPr>
          <a:xfrm>
            <a:off x="979410" y="3063931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lambda &lt;parameters&gt;: &lt;expression&gt;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CF48F8-68E5-5BC3-A2B2-A10B678B6C57}"/>
              </a:ext>
            </a:extLst>
          </p:cNvPr>
          <p:cNvSpPr txBox="1"/>
          <p:nvPr/>
        </p:nvSpPr>
        <p:spPr>
          <a:xfrm>
            <a:off x="979410" y="513566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1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5FB1-1F46-17E9-9BA1-CA72BF44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 in function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E970-8A1C-9B08-A3EA-0A7154C58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Immutable values are protected from mutation.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sz="2400" b="1" dirty="0"/>
              <a:t>Tuple                                    List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5922F-BC97-9C75-5717-93C2450A0127}"/>
              </a:ext>
            </a:extLst>
          </p:cNvPr>
          <p:cNvSpPr txBox="1"/>
          <p:nvPr/>
        </p:nvSpPr>
        <p:spPr>
          <a:xfrm>
            <a:off x="5177560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= [1, 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ooze()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[1, 2, 'Ninja']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02B4A-C77C-5008-8195-14C183A5DB1A}"/>
              </a:ext>
            </a:extLst>
          </p:cNvPr>
          <p:cNvSpPr txBox="1"/>
          <p:nvPr/>
        </p:nvSpPr>
        <p:spPr>
          <a:xfrm>
            <a:off x="1081119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= (1, 2,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ooze()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(1, 2, 3)</a:t>
            </a:r>
          </a:p>
        </p:txBody>
      </p:sp>
    </p:spTree>
    <p:extLst>
      <p:ext uri="{BB962C8B-B14F-4D97-AF65-F5344CB8AC3E}">
        <p14:creationId xmlns:p14="http://schemas.microsoft.com/office/powerpoint/2010/main" val="3775366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941D-6D17-D390-07D8-C6AED867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default arguments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6F220-65FF-E890-AE0E-3DF9C3163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default argument value is part of a function value, not generated by a call.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time the function is called, s is bound to the same value.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9AA12-8070-0BF0-E9E2-9CED6956F215}"/>
              </a:ext>
            </a:extLst>
          </p:cNvPr>
          <p:cNvSpPr txBox="1"/>
          <p:nvPr/>
        </p:nvSpPr>
        <p:spPr>
          <a:xfrm>
            <a:off x="1000542" y="261239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f(s=[]):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f()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f()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f()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8F1A75-0172-689F-3E8A-836854C4CA90}"/>
              </a:ext>
            </a:extLst>
          </p:cNvPr>
          <p:cNvGrpSpPr/>
          <p:nvPr/>
        </p:nvGrpSpPr>
        <p:grpSpPr>
          <a:xfrm>
            <a:off x="6096000" y="3962785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8325F388-97C2-E0F4-11B5-09A8032D8F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93A827E-EF3B-7F04-77A4-F40A60474C38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64695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E9391-E995-E4E6-F1F8-3388FE1F2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37A99-ADD5-00EE-BB3C-6722FE36E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26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6DB2-C28E-25ED-B748-5A24A1CFE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square = lambda x: x * 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82BBD-9944-CEF7-14CF-4B896CAA2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lambda expression does not contain return statements or any statements at all.</a:t>
            </a:r>
          </a:p>
          <a:p>
            <a:r>
              <a:rPr lang="en-US" dirty="0"/>
              <a:t>Incorrect:</a:t>
            </a:r>
          </a:p>
          <a:p>
            <a:endParaRPr lang="en-US" dirty="0"/>
          </a:p>
          <a:p>
            <a:r>
              <a:rPr lang="en-US" dirty="0"/>
              <a:t>Correct: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BAE72B-7E47-0F53-443E-BC54C16D1693}"/>
              </a:ext>
            </a:extLst>
          </p:cNvPr>
          <p:cNvSpPr txBox="1"/>
          <p:nvPr/>
        </p:nvSpPr>
        <p:spPr>
          <a:xfrm>
            <a:off x="1007690" y="310890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return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8AF83A-9020-C79F-1D3D-05E10AD0F0DE}"/>
              </a:ext>
            </a:extLst>
          </p:cNvPr>
          <p:cNvSpPr txBox="1"/>
          <p:nvPr/>
        </p:nvSpPr>
        <p:spPr>
          <a:xfrm>
            <a:off x="1007689" y="391018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0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E64F-DB78-B551-866E-8D012B6E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 statements vs. Lambda expressions</a:t>
            </a:r>
          </a:p>
        </p:txBody>
      </p:sp>
      <p:pic>
        <p:nvPicPr>
          <p:cNvPr id="5" name="Content Placeholder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2DADF6BC-A798-72DC-8BDB-23F1DB0D6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337355"/>
            <a:ext cx="4107102" cy="1627229"/>
          </a:xfrm>
        </p:spPr>
      </p:pic>
      <p:pic>
        <p:nvPicPr>
          <p:cNvPr id="7" name="Picture 6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6C53FE8F-0F91-3753-C6F4-5B236BE4F3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511" y="2346326"/>
            <a:ext cx="4637188" cy="17084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0C1B05-C7BB-18CD-6DCB-D1CC91A59E9D}"/>
              </a:ext>
            </a:extLst>
          </p:cNvPr>
          <p:cNvSpPr txBox="1"/>
          <p:nvPr/>
        </p:nvSpPr>
        <p:spPr>
          <a:xfrm>
            <a:off x="916407" y="1637688"/>
            <a:ext cx="362895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F6B1B-3871-1932-3DFB-7B988A353E59}"/>
              </a:ext>
            </a:extLst>
          </p:cNvPr>
          <p:cNvSpPr txBox="1"/>
          <p:nvPr/>
        </p:nvSpPr>
        <p:spPr>
          <a:xfrm>
            <a:off x="6293627" y="1745734"/>
            <a:ext cx="36289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61D919-AD48-CC58-8BC8-6C279241ECE5}"/>
              </a:ext>
            </a:extLst>
          </p:cNvPr>
          <p:cNvSpPr txBox="1"/>
          <p:nvPr/>
        </p:nvSpPr>
        <p:spPr>
          <a:xfrm>
            <a:off x="677334" y="4161436"/>
            <a:ext cx="776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Both create a function with the same domain, range and behavior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206B0F-9D29-CF1F-9E0F-4C7510626169}"/>
              </a:ext>
            </a:extLst>
          </p:cNvPr>
          <p:cNvSpPr txBox="1"/>
          <p:nvPr/>
        </p:nvSpPr>
        <p:spPr>
          <a:xfrm>
            <a:off x="677334" y="4668218"/>
            <a:ext cx="53511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Both bind that function to the name square.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B3C8B7-C890-5125-D046-5AE5EB632490}"/>
              </a:ext>
            </a:extLst>
          </p:cNvPr>
          <p:cNvSpPr txBox="1"/>
          <p:nvPr/>
        </p:nvSpPr>
        <p:spPr>
          <a:xfrm>
            <a:off x="677334" y="5175000"/>
            <a:ext cx="44211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Only the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def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statement gives the function an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intrinsic name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which shows up in environment diagrams but doesn't affect execution (unless the function is printed).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845B96-EBA2-86AB-90F1-77BB0C5F0E1E}"/>
              </a:ext>
            </a:extLst>
          </p:cNvPr>
          <p:cNvSpPr txBox="1"/>
          <p:nvPr/>
        </p:nvSpPr>
        <p:spPr>
          <a:xfrm>
            <a:off x="5204532" y="1727142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5D568B-EE6C-7B95-6B61-09C335CBE348}"/>
              </a:ext>
            </a:extLst>
          </p:cNvPr>
          <p:cNvCxnSpPr/>
          <p:nvPr/>
        </p:nvCxnSpPr>
        <p:spPr>
          <a:xfrm flipV="1">
            <a:off x="677334" y="2312332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16575-8028-B50F-5C1A-620834C64455}"/>
              </a:ext>
            </a:extLst>
          </p:cNvPr>
          <p:cNvCxnSpPr/>
          <p:nvPr/>
        </p:nvCxnSpPr>
        <p:spPr>
          <a:xfrm flipV="1">
            <a:off x="677333" y="4129257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C820022-7104-BCC4-47E9-30C2970DE01E}"/>
              </a:ext>
            </a:extLst>
          </p:cNvPr>
          <p:cNvCxnSpPr/>
          <p:nvPr/>
        </p:nvCxnSpPr>
        <p:spPr>
          <a:xfrm flipV="1">
            <a:off x="677333" y="4577635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1E51AB-E309-9F2E-E579-93F9F4E17317}"/>
              </a:ext>
            </a:extLst>
          </p:cNvPr>
          <p:cNvCxnSpPr/>
          <p:nvPr/>
        </p:nvCxnSpPr>
        <p:spPr>
          <a:xfrm flipV="1">
            <a:off x="677333" y="5089484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49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C13E5-896A-E74D-A520-4187988E7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as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7D67F-A2D8-8B9D-6EB2-3FFE311B5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convenient to use a lambda expression when you are passing in a simple function as an argument to another function.</a:t>
            </a:r>
          </a:p>
          <a:p>
            <a:r>
              <a:rPr lang="en-US" dirty="0"/>
              <a:t>Instead of...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use a lambda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B98D26-5548-0E04-E8CC-7C9D9E6D0308}"/>
              </a:ext>
            </a:extLst>
          </p:cNvPr>
          <p:cNvSpPr txBox="1"/>
          <p:nvPr/>
        </p:nvSpPr>
        <p:spPr>
          <a:xfrm>
            <a:off x="979410" y="306393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cube(k):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k **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summation(5, cube)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8943FB-85E9-C48C-493B-EBE4C73B5F16}"/>
              </a:ext>
            </a:extLst>
          </p:cNvPr>
          <p:cNvSpPr txBox="1"/>
          <p:nvPr/>
        </p:nvSpPr>
        <p:spPr>
          <a:xfrm>
            <a:off x="979409" y="479762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summation(5, lambda k: k ** 3)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26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8FFAE-0C61-E997-32B5-55B0B1728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1347-21E4-8C9C-524E-ADDAB34AC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3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F6C49D-4FD8-C702-4591-F87DF0321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EE3F2E-612A-EF4A-65D5-5DF94CDC68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28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ED28-4683-CA0A-E272-4B8A40AD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46BB-F009-3ADC-F6A8-2808B9607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conditional expression has the form:</a:t>
            </a:r>
          </a:p>
          <a:p>
            <a:endParaRPr lang="en-US" dirty="0"/>
          </a:p>
          <a:p>
            <a:r>
              <a:rPr lang="en-US" dirty="0"/>
              <a:t>Evaluation rule:</a:t>
            </a:r>
          </a:p>
          <a:p>
            <a:pPr lvl="1"/>
            <a:r>
              <a:rPr lang="en-US" dirty="0"/>
              <a:t>Evaluate the </a:t>
            </a:r>
            <a:r>
              <a:rPr lang="en-US" i="1" dirty="0"/>
              <a:t>&lt;predicate&gt; </a:t>
            </a:r>
            <a:r>
              <a:rPr lang="en-US" dirty="0"/>
              <a:t>expression.</a:t>
            </a:r>
          </a:p>
          <a:p>
            <a:pPr lvl="1"/>
            <a:r>
              <a:rPr lang="en-US" dirty="0"/>
              <a:t>If it's a true value, the value of the whole expression is the value of the </a:t>
            </a:r>
            <a:r>
              <a:rPr lang="en-US" i="1" dirty="0"/>
              <a:t>&lt;consequent&gt;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Otherwise, the value of the whole expression is the value of the </a:t>
            </a:r>
            <a:r>
              <a:rPr lang="en-US" i="1" dirty="0"/>
              <a:t>&lt;alternative&gt;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949C9-A91D-4DF8-4D4D-70540EDFFC82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&lt;consequent&gt; if &lt;predicate&gt; else &lt;alternative&gt;</a:t>
            </a:r>
          </a:p>
        </p:txBody>
      </p:sp>
    </p:spTree>
    <p:extLst>
      <p:ext uri="{BB962C8B-B14F-4D97-AF65-F5344CB8AC3E}">
        <p14:creationId xmlns:p14="http://schemas.microsoft.com/office/powerpoint/2010/main" val="90987034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31</TotalTime>
  <Words>1482</Words>
  <Application>Microsoft Office PowerPoint</Application>
  <PresentationFormat>Widescreen</PresentationFormat>
  <Paragraphs>271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Aptos</vt:lpstr>
      <vt:lpstr>Arial</vt:lpstr>
      <vt:lpstr>Calibri</vt:lpstr>
      <vt:lpstr>Courier New</vt:lpstr>
      <vt:lpstr>Trebuchet MS</vt:lpstr>
      <vt:lpstr>Wingdings 3</vt:lpstr>
      <vt:lpstr>3_Facet</vt:lpstr>
      <vt:lpstr>Lambda Expressions &amp; Mutability</vt:lpstr>
      <vt:lpstr>Lambda expressions</vt:lpstr>
      <vt:lpstr>Lambda Syntax</vt:lpstr>
      <vt:lpstr>square = lambda x: x * x</vt:lpstr>
      <vt:lpstr>Def statements vs. Lambda expressions</vt:lpstr>
      <vt:lpstr>Lambda as argument</vt:lpstr>
      <vt:lpstr>PowerPoint Presentation</vt:lpstr>
      <vt:lpstr>Conditional Expressions</vt:lpstr>
      <vt:lpstr>Conditional expressions</vt:lpstr>
      <vt:lpstr>Lambdas with conditionals</vt:lpstr>
      <vt:lpstr>PowerPoint Presentation</vt:lpstr>
      <vt:lpstr>Decorators</vt:lpstr>
      <vt:lpstr>A tracing function</vt:lpstr>
      <vt:lpstr>A tracing decorator</vt:lpstr>
      <vt:lpstr>General decorator syntax</vt:lpstr>
      <vt:lpstr>PowerPoint Presentation</vt:lpstr>
      <vt:lpstr> Immutability vs. Mutability</vt:lpstr>
      <vt:lpstr>Immutable vs. Mutable</vt:lpstr>
      <vt:lpstr>Name change vs. mutation</vt:lpstr>
      <vt:lpstr>Mutables inside immutables</vt:lpstr>
      <vt:lpstr>Equality of contents vs. Identity of objects</vt:lpstr>
      <vt:lpstr>PowerPoint Presentation</vt:lpstr>
      <vt:lpstr>List mutation</vt:lpstr>
      <vt:lpstr>Mutating lists with methods</vt:lpstr>
      <vt:lpstr>Mutating lists with methods</vt:lpstr>
      <vt:lpstr>Mutating lists with slicing</vt:lpstr>
      <vt:lpstr>PowerPoint Presentation</vt:lpstr>
      <vt:lpstr> Beware, Mutation! 👻</vt:lpstr>
      <vt:lpstr>Mutation in function calls 🙀</vt:lpstr>
      <vt:lpstr>Immutability in function calls</vt:lpstr>
      <vt:lpstr>Mutable default arguments 🙀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13</cp:revision>
  <dcterms:created xsi:type="dcterms:W3CDTF">2024-12-10T20:52:29Z</dcterms:created>
  <dcterms:modified xsi:type="dcterms:W3CDTF">2024-12-10T21:24:03Z</dcterms:modified>
</cp:coreProperties>
</file>