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1"/>
    <p:sldMasterId id="2147483778" r:id="rId2"/>
  </p:sldMasterIdLst>
  <p:notesMasterIdLst>
    <p:notesMasterId r:id="rId34"/>
  </p:notesMasterIdLst>
  <p:sldIdLst>
    <p:sldId id="301" r:id="rId3"/>
    <p:sldId id="3844" r:id="rId4"/>
    <p:sldId id="3841" r:id="rId5"/>
    <p:sldId id="3842" r:id="rId6"/>
    <p:sldId id="3872" r:id="rId7"/>
    <p:sldId id="3869" r:id="rId8"/>
    <p:sldId id="3870" r:id="rId9"/>
    <p:sldId id="3845" r:id="rId10"/>
    <p:sldId id="3846" r:id="rId11"/>
    <p:sldId id="3847" r:id="rId12"/>
    <p:sldId id="3848" r:id="rId13"/>
    <p:sldId id="3849" r:id="rId14"/>
    <p:sldId id="3850" r:id="rId15"/>
    <p:sldId id="3851" r:id="rId16"/>
    <p:sldId id="3852" r:id="rId17"/>
    <p:sldId id="3853" r:id="rId18"/>
    <p:sldId id="3854" r:id="rId19"/>
    <p:sldId id="3855" r:id="rId20"/>
    <p:sldId id="3856" r:id="rId21"/>
    <p:sldId id="3857" r:id="rId22"/>
    <p:sldId id="3858" r:id="rId23"/>
    <p:sldId id="3859" r:id="rId24"/>
    <p:sldId id="3860" r:id="rId25"/>
    <p:sldId id="3861" r:id="rId26"/>
    <p:sldId id="3862" r:id="rId27"/>
    <p:sldId id="3863" r:id="rId28"/>
    <p:sldId id="3864" r:id="rId29"/>
    <p:sldId id="3865" r:id="rId30"/>
    <p:sldId id="3866" r:id="rId31"/>
    <p:sldId id="3867" r:id="rId32"/>
    <p:sldId id="3868"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4660"/>
  </p:normalViewPr>
  <p:slideViewPr>
    <p:cSldViewPr snapToGrid="0">
      <p:cViewPr varScale="1">
        <p:scale>
          <a:sx n="95" d="100"/>
          <a:sy n="95" d="100"/>
        </p:scale>
        <p:origin x="504"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62BA05-2227-48BF-B622-AD7FC8DB5DCE}" type="datetimeFigureOut">
              <a:rPr lang="en-US" smtClean="0"/>
              <a:t>4/2/2025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8A6A8F-32DA-43A9-AE3A-49753717956A}" type="slidenum">
              <a:rPr lang="en-US" smtClean="0"/>
              <a:t>‹#›</a:t>
            </a:fld>
            <a:endParaRPr lang="en-US"/>
          </a:p>
        </p:txBody>
      </p:sp>
    </p:spTree>
    <p:extLst>
      <p:ext uri="{BB962C8B-B14F-4D97-AF65-F5344CB8AC3E}">
        <p14:creationId xmlns:p14="http://schemas.microsoft.com/office/powerpoint/2010/main" val="3378911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658058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71680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004684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1759552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74669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5851429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6505904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880972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marR="0" lvl="0" indent="0" algn="r" defTabSz="457200" rtl="0" eaLnBrk="1" fontAlgn="auto" latinLnBrk="0" hangingPunct="1">
              <a:lnSpc>
                <a:spcPct val="100000"/>
              </a:lnSpc>
              <a:spcBef>
                <a:spcPts val="0"/>
              </a:spcBef>
              <a:spcAft>
                <a:spcPts val="0"/>
              </a:spcAft>
              <a:buClrTx/>
              <a:buSzTx/>
              <a:buFontTx/>
              <a:buNone/>
              <a:tabLst/>
              <a:defRPr/>
            </a:pPr>
            <a:fld id="{00000000-1234-1234-1234-123412341234}" type="slidenum">
              <a:rPr kumimoji="0" lang="en" sz="900" b="0" i="0" u="none" strike="noStrike" kern="1200" cap="none" spc="0" normalizeH="0" baseline="0" noProof="0" smtClean="0">
                <a:ln>
                  <a:noFill/>
                </a:ln>
                <a:solidFill>
                  <a:srgbClr val="5FCBEF"/>
                </a:solidFill>
                <a:effectLst/>
                <a:uLnTx/>
                <a:uFillTx/>
                <a:latin typeface="Trebuchet MS" panose="020B0603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 sz="900" b="0" i="0" u="none" strike="noStrike" kern="1200" cap="none" spc="0" normalizeH="0" baseline="0" noProof="0">
              <a:ln>
                <a:noFill/>
              </a:ln>
              <a:solidFill>
                <a:srgbClr val="5FCBEF"/>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7471595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681863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774716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832724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40018261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352051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4/2/2025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3108292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4/2/2025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8347805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4/2/2025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13131128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9370926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4/2/2025</a:t>
            </a:fld>
            <a:endParaRPr lang="en-US"/>
          </a:p>
        </p:txBody>
      </p:sp>
    </p:spTree>
    <p:extLst>
      <p:ext uri="{BB962C8B-B14F-4D97-AF65-F5344CB8AC3E}">
        <p14:creationId xmlns:p14="http://schemas.microsoft.com/office/powerpoint/2010/main" val="80421234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658450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204845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104178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7121526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1083935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34758197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000299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518053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287023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4/2/2025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166593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4/2/2025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906121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4/2/2025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197753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020134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4/2/2025</a:t>
            </a:fld>
            <a:endParaRPr lang="en-US"/>
          </a:p>
        </p:txBody>
      </p:sp>
    </p:spTree>
    <p:extLst>
      <p:ext uri="{BB962C8B-B14F-4D97-AF65-F5344CB8AC3E}">
        <p14:creationId xmlns:p14="http://schemas.microsoft.com/office/powerpoint/2010/main" val="3832140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theme" Target="../theme/theme2.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1930401"/>
            <a:ext cx="8596668" cy="4110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4/2/2025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4259310924"/>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 id="2147483772" r:id="rId12"/>
    <p:sldLayoutId id="2147483773" r:id="rId13"/>
    <p:sldLayoutId id="2147483774" r:id="rId14"/>
    <p:sldLayoutId id="2147483775" r:id="rId15"/>
    <p:sldLayoutId id="2147483776" r:id="rId16"/>
    <p:sldLayoutId id="2147483777"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1930401"/>
            <a:ext cx="8596668" cy="4110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4/2/2025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8740217"/>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 id="2147483791" r:id="rId13"/>
    <p:sldLayoutId id="2147483792" r:id="rId14"/>
    <p:sldLayoutId id="2147483793" r:id="rId15"/>
    <p:sldLayoutId id="214748379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2" Type="http://schemas.openxmlformats.org/officeDocument/2006/relationships/hyperlink" Target="https://www.crummy.com/software/BeautifulSoup/bs4/doc/" TargetMode="External"/><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csszengarden.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hyperlink" Target="https://requests.readthedocs.io/en/latest/" TargetMode="Externa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0000"/>
        </a:solidFill>
        <a:effectLst/>
      </p:bgPr>
    </p:bg>
    <p:spTree>
      <p:nvGrpSpPr>
        <p:cNvPr id="1" name=""/>
        <p:cNvGrpSpPr/>
        <p:nvPr/>
      </p:nvGrpSpPr>
      <p:grpSpPr>
        <a:xfrm>
          <a:off x="0" y="0"/>
          <a:ext cx="0" cy="0"/>
          <a:chOff x="0" y="0"/>
          <a:chExt cx="0" cy="0"/>
        </a:xfrm>
      </p:grpSpPr>
      <p:pic>
        <p:nvPicPr>
          <p:cNvPr id="7" name="Picture 6" descr="A collage of a person and a dog&#10;&#10;Description automatically generated">
            <a:extLst>
              <a:ext uri="{FF2B5EF4-FFF2-40B4-BE49-F238E27FC236}">
                <a16:creationId xmlns:a16="http://schemas.microsoft.com/office/drawing/2014/main" id="{6AF83382-E55B-359E-AF14-AB94AD84A0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5000" y="285750"/>
            <a:ext cx="8382000" cy="6286500"/>
          </a:xfrm>
          <a:prstGeom prst="rect">
            <a:avLst/>
          </a:prstGeom>
        </p:spPr>
      </p:pic>
    </p:spTree>
    <p:extLst>
      <p:ext uri="{BB962C8B-B14F-4D97-AF65-F5344CB8AC3E}">
        <p14:creationId xmlns:p14="http://schemas.microsoft.com/office/powerpoint/2010/main" val="27414674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EE1E9-62E9-AB3C-98A6-1BFB850DEC00}"/>
              </a:ext>
            </a:extLst>
          </p:cNvPr>
          <p:cNvSpPr>
            <a:spLocks noGrp="1"/>
          </p:cNvSpPr>
          <p:nvPr>
            <p:ph type="title"/>
          </p:nvPr>
        </p:nvSpPr>
        <p:spPr/>
        <p:txBody>
          <a:bodyPr/>
          <a:lstStyle/>
          <a:p>
            <a:r>
              <a:rPr lang="en-US" dirty="0"/>
              <a:t>Checking the response code</a:t>
            </a:r>
          </a:p>
        </p:txBody>
      </p:sp>
      <p:sp>
        <p:nvSpPr>
          <p:cNvPr id="3" name="Content Placeholder 2">
            <a:extLst>
              <a:ext uri="{FF2B5EF4-FFF2-40B4-BE49-F238E27FC236}">
                <a16:creationId xmlns:a16="http://schemas.microsoft.com/office/drawing/2014/main" id="{8129C48B-8DBB-4624-24AD-F228A3613BAB}"/>
              </a:ext>
            </a:extLst>
          </p:cNvPr>
          <p:cNvSpPr>
            <a:spLocks noGrp="1"/>
          </p:cNvSpPr>
          <p:nvPr>
            <p:ph idx="1"/>
          </p:nvPr>
        </p:nvSpPr>
        <p:spPr/>
        <p:txBody>
          <a:bodyPr/>
          <a:lstStyle/>
          <a:p>
            <a:r>
              <a:rPr lang="en-US" dirty="0"/>
              <a:t>When we get our request object, one of the first things we should do is check the status code.</a:t>
            </a:r>
          </a:p>
          <a:p>
            <a:pPr lvl="1"/>
            <a:r>
              <a:rPr lang="en-US" dirty="0"/>
              <a:t>If we got a 200, everything is fine and we can continue</a:t>
            </a:r>
          </a:p>
          <a:p>
            <a:pPr lvl="1"/>
            <a:r>
              <a:rPr lang="en-US" dirty="0"/>
              <a:t>Anything else and we have some sort of error</a:t>
            </a:r>
          </a:p>
          <a:p>
            <a:r>
              <a:rPr lang="en-US" dirty="0"/>
              <a:t>The request object has a </a:t>
            </a:r>
            <a:r>
              <a:rPr lang="en-US" i="1" dirty="0" err="1"/>
              <a:t>status_code</a:t>
            </a:r>
            <a:r>
              <a:rPr lang="en-US" dirty="0"/>
              <a:t> attribute</a:t>
            </a:r>
          </a:p>
          <a:p>
            <a:endParaRPr lang="en-US" sz="1400" dirty="0"/>
          </a:p>
          <a:p>
            <a:endParaRPr lang="en-US" sz="1400" dirty="0"/>
          </a:p>
          <a:p>
            <a:r>
              <a:rPr lang="en-US" dirty="0"/>
              <a:t>We can check the status codes against the values we know, or we can use the names in the </a:t>
            </a:r>
            <a:r>
              <a:rPr lang="en-US" dirty="0" err="1"/>
              <a:t>requests.codes</a:t>
            </a:r>
            <a:r>
              <a:rPr lang="en-US" dirty="0"/>
              <a:t> attribute</a:t>
            </a:r>
          </a:p>
          <a:p>
            <a:pPr lvl="1"/>
            <a:r>
              <a:rPr lang="en-US" dirty="0"/>
              <a:t>The most common ones we'll be checking are </a:t>
            </a:r>
            <a:r>
              <a:rPr lang="en-US" dirty="0" err="1"/>
              <a:t>requests.codes.ok</a:t>
            </a:r>
            <a:r>
              <a:rPr lang="en-US" dirty="0"/>
              <a:t> (200) and </a:t>
            </a:r>
            <a:r>
              <a:rPr lang="en-US" dirty="0" err="1"/>
              <a:t>requests.codes.not_found</a:t>
            </a:r>
            <a:r>
              <a:rPr lang="en-US" dirty="0"/>
              <a:t> (404)</a:t>
            </a:r>
          </a:p>
        </p:txBody>
      </p:sp>
      <p:sp>
        <p:nvSpPr>
          <p:cNvPr id="4" name="TextBox 3">
            <a:extLst>
              <a:ext uri="{FF2B5EF4-FFF2-40B4-BE49-F238E27FC236}">
                <a16:creationId xmlns:a16="http://schemas.microsoft.com/office/drawing/2014/main" id="{FE14AD47-8821-D02D-9C7E-F0FEAC066C5D}"/>
              </a:ext>
            </a:extLst>
          </p:cNvPr>
          <p:cNvSpPr txBox="1"/>
          <p:nvPr/>
        </p:nvSpPr>
        <p:spPr>
          <a:xfrm>
            <a:off x="1016700" y="3901041"/>
            <a:ext cx="8257302"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&gt;&gt;&gt;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response.status_code</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200</a:t>
            </a:r>
          </a:p>
        </p:txBody>
      </p:sp>
      <p:sp>
        <p:nvSpPr>
          <p:cNvPr id="5" name="TextBox 4">
            <a:extLst>
              <a:ext uri="{FF2B5EF4-FFF2-40B4-BE49-F238E27FC236}">
                <a16:creationId xmlns:a16="http://schemas.microsoft.com/office/drawing/2014/main" id="{91EE1889-D26D-8632-8C1D-AB0B6EB547E4}"/>
              </a:ext>
            </a:extLst>
          </p:cNvPr>
          <p:cNvSpPr txBox="1"/>
          <p:nvPr/>
        </p:nvSpPr>
        <p:spPr>
          <a:xfrm>
            <a:off x="1016700" y="5962942"/>
            <a:ext cx="8257302"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&gt;&gt;&gt;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response.status_code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requests.codes.ok</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True</a:t>
            </a:r>
          </a:p>
        </p:txBody>
      </p:sp>
    </p:spTree>
    <p:extLst>
      <p:ext uri="{BB962C8B-B14F-4D97-AF65-F5344CB8AC3E}">
        <p14:creationId xmlns:p14="http://schemas.microsoft.com/office/powerpoint/2010/main" val="4186057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2CFF8-074C-16CB-5214-E846523908A8}"/>
              </a:ext>
            </a:extLst>
          </p:cNvPr>
          <p:cNvSpPr>
            <a:spLocks noGrp="1"/>
          </p:cNvSpPr>
          <p:nvPr>
            <p:ph type="title"/>
          </p:nvPr>
        </p:nvSpPr>
        <p:spPr/>
        <p:txBody>
          <a:bodyPr/>
          <a:lstStyle/>
          <a:p>
            <a:r>
              <a:rPr lang="en-US" dirty="0"/>
              <a:t>Response Content</a:t>
            </a:r>
          </a:p>
        </p:txBody>
      </p:sp>
      <p:sp>
        <p:nvSpPr>
          <p:cNvPr id="3" name="Content Placeholder 2">
            <a:extLst>
              <a:ext uri="{FF2B5EF4-FFF2-40B4-BE49-F238E27FC236}">
                <a16:creationId xmlns:a16="http://schemas.microsoft.com/office/drawing/2014/main" id="{107E5ECC-5958-0811-9F1C-511983053AFA}"/>
              </a:ext>
            </a:extLst>
          </p:cNvPr>
          <p:cNvSpPr>
            <a:spLocks noGrp="1"/>
          </p:cNvSpPr>
          <p:nvPr>
            <p:ph idx="1"/>
          </p:nvPr>
        </p:nvSpPr>
        <p:spPr/>
        <p:txBody>
          <a:bodyPr/>
          <a:lstStyle/>
          <a:p>
            <a:r>
              <a:rPr lang="en-US" dirty="0"/>
              <a:t>The content returned in the response can be accessed in a variety of ways.</a:t>
            </a:r>
          </a:p>
          <a:p>
            <a:r>
              <a:rPr lang="en-US" dirty="0"/>
              <a:t>The </a:t>
            </a:r>
            <a:r>
              <a:rPr lang="en-US" i="1" dirty="0"/>
              <a:t>.text </a:t>
            </a:r>
            <a:r>
              <a:rPr lang="en-US" dirty="0"/>
              <a:t>attribute provides the text representation of the resource.  For a text file like an HTML file, it will just be the contents</a:t>
            </a:r>
          </a:p>
          <a:p>
            <a:endParaRPr lang="en-US" dirty="0"/>
          </a:p>
          <a:p>
            <a:endParaRPr lang="en-US" dirty="0"/>
          </a:p>
          <a:p>
            <a:endParaRPr lang="en-US" dirty="0"/>
          </a:p>
          <a:p>
            <a:endParaRPr lang="en-US" dirty="0"/>
          </a:p>
          <a:p>
            <a:r>
              <a:rPr lang="en-US" dirty="0"/>
              <a:t>The </a:t>
            </a:r>
            <a:r>
              <a:rPr lang="en-US" i="1" dirty="0"/>
              <a:t>.content </a:t>
            </a:r>
            <a:r>
              <a:rPr lang="en-US" dirty="0"/>
              <a:t>attribute provides the data in its binary form.  This is useful when downloading non-text resources such as images.</a:t>
            </a:r>
          </a:p>
        </p:txBody>
      </p:sp>
      <p:sp>
        <p:nvSpPr>
          <p:cNvPr id="4" name="TextBox 3">
            <a:extLst>
              <a:ext uri="{FF2B5EF4-FFF2-40B4-BE49-F238E27FC236}">
                <a16:creationId xmlns:a16="http://schemas.microsoft.com/office/drawing/2014/main" id="{2696C204-9767-148B-9682-3FC6E2370FA2}"/>
              </a:ext>
            </a:extLst>
          </p:cNvPr>
          <p:cNvSpPr txBox="1"/>
          <p:nvPr/>
        </p:nvSpPr>
        <p:spPr>
          <a:xfrm>
            <a:off x="1016700" y="3358405"/>
            <a:ext cx="8257302" cy="1477328"/>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&gt;&gt;&gt; print(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response.text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&lt;!DOCTYPE html&gt;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&lt;html class="h-full" lang="</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&lt;head&gt;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p:txBody>
      </p:sp>
    </p:spTree>
    <p:extLst>
      <p:ext uri="{BB962C8B-B14F-4D97-AF65-F5344CB8AC3E}">
        <p14:creationId xmlns:p14="http://schemas.microsoft.com/office/powerpoint/2010/main" val="13976762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66AA3-EAB3-B0C1-9A26-A0FD9C23535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D26BCF4-3FEC-333A-2E9B-028F9274553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538404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9934059-2C82-C054-E5A5-E3A1055E7171}"/>
              </a:ext>
            </a:extLst>
          </p:cNvPr>
          <p:cNvSpPr>
            <a:spLocks noGrp="1"/>
          </p:cNvSpPr>
          <p:nvPr>
            <p:ph type="title"/>
          </p:nvPr>
        </p:nvSpPr>
        <p:spPr/>
        <p:txBody>
          <a:bodyPr/>
          <a:lstStyle/>
          <a:p>
            <a:br>
              <a:rPr lang="en-US" dirty="0"/>
            </a:br>
            <a:r>
              <a:rPr lang="en-US" dirty="0"/>
              <a:t>HTML Document Structure</a:t>
            </a:r>
          </a:p>
        </p:txBody>
      </p:sp>
      <p:sp>
        <p:nvSpPr>
          <p:cNvPr id="5" name="Text Placeholder 4">
            <a:extLst>
              <a:ext uri="{FF2B5EF4-FFF2-40B4-BE49-F238E27FC236}">
                <a16:creationId xmlns:a16="http://schemas.microsoft.com/office/drawing/2014/main" id="{4CF57F86-F13E-F918-E42E-704B04D7554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594978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672E1-F214-0782-8E73-04582D9E0FBC}"/>
              </a:ext>
            </a:extLst>
          </p:cNvPr>
          <p:cNvSpPr>
            <a:spLocks noGrp="1"/>
          </p:cNvSpPr>
          <p:nvPr>
            <p:ph type="title"/>
          </p:nvPr>
        </p:nvSpPr>
        <p:spPr/>
        <p:txBody>
          <a:bodyPr/>
          <a:lstStyle/>
          <a:p>
            <a:r>
              <a:rPr lang="en-US" dirty="0"/>
              <a:t>A simple HTML document</a:t>
            </a:r>
          </a:p>
        </p:txBody>
      </p:sp>
      <p:sp>
        <p:nvSpPr>
          <p:cNvPr id="3" name="Content Placeholder 2">
            <a:extLst>
              <a:ext uri="{FF2B5EF4-FFF2-40B4-BE49-F238E27FC236}">
                <a16:creationId xmlns:a16="http://schemas.microsoft.com/office/drawing/2014/main" id="{E57D7B7E-59E4-B9C1-D815-7A386F38BAA0}"/>
              </a:ext>
            </a:extLst>
          </p:cNvPr>
          <p:cNvSpPr>
            <a:spLocks noGrp="1"/>
          </p:cNvSpPr>
          <p:nvPr>
            <p:ph idx="1"/>
          </p:nvPr>
        </p:nvSpPr>
        <p:spPr>
          <a:xfrm>
            <a:off x="677334" y="5346719"/>
            <a:ext cx="8596668" cy="1101215"/>
          </a:xfrm>
        </p:spPr>
        <p:txBody>
          <a:bodyPr/>
          <a:lstStyle/>
          <a:p>
            <a:r>
              <a:rPr lang="en-US" dirty="0"/>
              <a:t>The document has structure.</a:t>
            </a:r>
          </a:p>
          <a:p>
            <a:r>
              <a:rPr lang="en-US" dirty="0"/>
              <a:t>How could we represent it?</a:t>
            </a:r>
          </a:p>
        </p:txBody>
      </p:sp>
      <p:sp>
        <p:nvSpPr>
          <p:cNvPr id="5" name="TextBox 4">
            <a:extLst>
              <a:ext uri="{FF2B5EF4-FFF2-40B4-BE49-F238E27FC236}">
                <a16:creationId xmlns:a16="http://schemas.microsoft.com/office/drawing/2014/main" id="{C2CA11C1-4169-76B7-371A-A4C182B9ED67}"/>
              </a:ext>
            </a:extLst>
          </p:cNvPr>
          <p:cNvSpPr txBox="1"/>
          <p:nvPr/>
        </p:nvSpPr>
        <p:spPr>
          <a:xfrm>
            <a:off x="1000542" y="1930400"/>
            <a:ext cx="8273460" cy="341632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&lt;html&gt;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&lt;head&gt;</a:t>
            </a:r>
            <a:b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b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&lt;title&gt;Hello world!&lt;/title&gt;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&lt;/head&gt;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&lt;body&gt;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&lt;h1&gt;Hello world!&lt;/h1&gt;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&lt;p&gt;This is a simple &lt;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&gt;Hello World&lt;/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&gt; web page.&lt;/p&gt;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&lt;p&gt;This paragraph has a link to the &lt;a</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href</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="https://cs111.byu.edu"&gt;CS 111 Homepage&lt;/a&gt; in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it.&lt;/p&gt;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&lt;/body&gt;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&lt;/html&gt;</a:t>
            </a:r>
          </a:p>
        </p:txBody>
      </p:sp>
    </p:spTree>
    <p:extLst>
      <p:ext uri="{BB962C8B-B14F-4D97-AF65-F5344CB8AC3E}">
        <p14:creationId xmlns:p14="http://schemas.microsoft.com/office/powerpoint/2010/main" val="2134363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A09D8-9F0D-56E1-D750-111696C6778B}"/>
              </a:ext>
            </a:extLst>
          </p:cNvPr>
          <p:cNvSpPr>
            <a:spLocks noGrp="1"/>
          </p:cNvSpPr>
          <p:nvPr>
            <p:ph type="title"/>
          </p:nvPr>
        </p:nvSpPr>
        <p:spPr/>
        <p:txBody>
          <a:bodyPr/>
          <a:lstStyle/>
          <a:p>
            <a:r>
              <a:rPr lang="en-US" dirty="0"/>
              <a:t>A Tree!</a:t>
            </a:r>
          </a:p>
        </p:txBody>
      </p:sp>
      <p:sp>
        <p:nvSpPr>
          <p:cNvPr id="3" name="Content Placeholder 2">
            <a:extLst>
              <a:ext uri="{FF2B5EF4-FFF2-40B4-BE49-F238E27FC236}">
                <a16:creationId xmlns:a16="http://schemas.microsoft.com/office/drawing/2014/main" id="{D9F58313-1969-20E3-9A92-40AC14B9F00A}"/>
              </a:ext>
            </a:extLst>
          </p:cNvPr>
          <p:cNvSpPr>
            <a:spLocks noGrp="1"/>
          </p:cNvSpPr>
          <p:nvPr>
            <p:ph idx="1"/>
          </p:nvPr>
        </p:nvSpPr>
        <p:spPr>
          <a:xfrm>
            <a:off x="677334" y="5511692"/>
            <a:ext cx="4702623" cy="1105924"/>
          </a:xfrm>
        </p:spPr>
        <p:txBody>
          <a:bodyPr/>
          <a:lstStyle/>
          <a:p>
            <a:r>
              <a:rPr lang="en-US" dirty="0"/>
              <a:t>The tree structure that represents a web page is called the Document Object Model (DOM).</a:t>
            </a:r>
          </a:p>
        </p:txBody>
      </p:sp>
      <p:sp>
        <p:nvSpPr>
          <p:cNvPr id="4" name="Rectangle 3">
            <a:extLst>
              <a:ext uri="{FF2B5EF4-FFF2-40B4-BE49-F238E27FC236}">
                <a16:creationId xmlns:a16="http://schemas.microsoft.com/office/drawing/2014/main" id="{BFAD668F-3DAB-5F9B-F603-13CB6BC27064}"/>
              </a:ext>
            </a:extLst>
          </p:cNvPr>
          <p:cNvSpPr/>
          <p:nvPr/>
        </p:nvSpPr>
        <p:spPr>
          <a:xfrm>
            <a:off x="4779390" y="1300310"/>
            <a:ext cx="904973" cy="4713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&lt;html&gt;</a:t>
            </a:r>
          </a:p>
        </p:txBody>
      </p:sp>
      <p:grpSp>
        <p:nvGrpSpPr>
          <p:cNvPr id="134" name="Group 133">
            <a:extLst>
              <a:ext uri="{FF2B5EF4-FFF2-40B4-BE49-F238E27FC236}">
                <a16:creationId xmlns:a16="http://schemas.microsoft.com/office/drawing/2014/main" id="{8D7A194B-941D-2E9D-15F9-8BCF5BD7DA52}"/>
              </a:ext>
            </a:extLst>
          </p:cNvPr>
          <p:cNvGrpSpPr/>
          <p:nvPr/>
        </p:nvGrpSpPr>
        <p:grpSpPr>
          <a:xfrm>
            <a:off x="1236483" y="2178101"/>
            <a:ext cx="6283750" cy="471340"/>
            <a:chOff x="1236483" y="2133600"/>
            <a:chExt cx="6283750" cy="471340"/>
          </a:xfrm>
        </p:grpSpPr>
        <p:sp>
          <p:nvSpPr>
            <p:cNvPr id="5" name="Rectangle 4">
              <a:extLst>
                <a:ext uri="{FF2B5EF4-FFF2-40B4-BE49-F238E27FC236}">
                  <a16:creationId xmlns:a16="http://schemas.microsoft.com/office/drawing/2014/main" id="{2CA796DA-9CAC-0573-E238-3A4DF54DDB48}"/>
                </a:ext>
              </a:extLst>
            </p:cNvPr>
            <p:cNvSpPr/>
            <p:nvPr/>
          </p:nvSpPr>
          <p:spPr>
            <a:xfrm>
              <a:off x="1236483" y="2133600"/>
              <a:ext cx="1016523" cy="4713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&lt;head&gt;</a:t>
              </a:r>
            </a:p>
          </p:txBody>
        </p:sp>
        <p:sp>
          <p:nvSpPr>
            <p:cNvPr id="6" name="Rectangle 5">
              <a:extLst>
                <a:ext uri="{FF2B5EF4-FFF2-40B4-BE49-F238E27FC236}">
                  <a16:creationId xmlns:a16="http://schemas.microsoft.com/office/drawing/2014/main" id="{AE0C9ED0-A186-DD35-CE0E-A6040A82E110}"/>
                </a:ext>
              </a:extLst>
            </p:cNvPr>
            <p:cNvSpPr/>
            <p:nvPr/>
          </p:nvSpPr>
          <p:spPr>
            <a:xfrm>
              <a:off x="6429866" y="2133600"/>
              <a:ext cx="1090367" cy="4713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&lt;body&gt;</a:t>
              </a:r>
            </a:p>
          </p:txBody>
        </p:sp>
      </p:grpSp>
      <p:grpSp>
        <p:nvGrpSpPr>
          <p:cNvPr id="143" name="Group 142">
            <a:extLst>
              <a:ext uri="{FF2B5EF4-FFF2-40B4-BE49-F238E27FC236}">
                <a16:creationId xmlns:a16="http://schemas.microsoft.com/office/drawing/2014/main" id="{24258A0A-162F-0E6E-EEEE-9E230013F671}"/>
              </a:ext>
            </a:extLst>
          </p:cNvPr>
          <p:cNvGrpSpPr/>
          <p:nvPr/>
        </p:nvGrpSpPr>
        <p:grpSpPr>
          <a:xfrm>
            <a:off x="1292258" y="3055891"/>
            <a:ext cx="8935988" cy="471340"/>
            <a:chOff x="1292258" y="3087541"/>
            <a:chExt cx="8935988" cy="471340"/>
          </a:xfrm>
        </p:grpSpPr>
        <p:sp>
          <p:nvSpPr>
            <p:cNvPr id="7" name="Rectangle 6">
              <a:extLst>
                <a:ext uri="{FF2B5EF4-FFF2-40B4-BE49-F238E27FC236}">
                  <a16:creationId xmlns:a16="http://schemas.microsoft.com/office/drawing/2014/main" id="{AA015225-2C46-F0EF-FC3F-C328904E63AB}"/>
                </a:ext>
              </a:extLst>
            </p:cNvPr>
            <p:cNvSpPr/>
            <p:nvPr/>
          </p:nvSpPr>
          <p:spPr>
            <a:xfrm>
              <a:off x="1292258" y="3087541"/>
              <a:ext cx="904973" cy="4713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&lt;title&gt;</a:t>
              </a:r>
            </a:p>
          </p:txBody>
        </p:sp>
        <p:sp>
          <p:nvSpPr>
            <p:cNvPr id="8" name="Rectangle 7">
              <a:extLst>
                <a:ext uri="{FF2B5EF4-FFF2-40B4-BE49-F238E27FC236}">
                  <a16:creationId xmlns:a16="http://schemas.microsoft.com/office/drawing/2014/main" id="{F7D863BB-CAC8-2988-DA04-2A4267F5DE1F}"/>
                </a:ext>
              </a:extLst>
            </p:cNvPr>
            <p:cNvSpPr/>
            <p:nvPr/>
          </p:nvSpPr>
          <p:spPr>
            <a:xfrm>
              <a:off x="3060569" y="3087541"/>
              <a:ext cx="904973" cy="4713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&lt;h1&gt;</a:t>
              </a:r>
            </a:p>
          </p:txBody>
        </p:sp>
        <p:sp>
          <p:nvSpPr>
            <p:cNvPr id="9" name="Rectangle 8">
              <a:extLst>
                <a:ext uri="{FF2B5EF4-FFF2-40B4-BE49-F238E27FC236}">
                  <a16:creationId xmlns:a16="http://schemas.microsoft.com/office/drawing/2014/main" id="{2BBA054B-1041-C8C4-990F-4B43C2EFEE27}"/>
                </a:ext>
              </a:extLst>
            </p:cNvPr>
            <p:cNvSpPr/>
            <p:nvPr/>
          </p:nvSpPr>
          <p:spPr>
            <a:xfrm>
              <a:off x="5616380" y="3087541"/>
              <a:ext cx="904973" cy="4713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&lt;p&gt;</a:t>
              </a:r>
            </a:p>
          </p:txBody>
        </p:sp>
        <p:sp>
          <p:nvSpPr>
            <p:cNvPr id="10" name="Rectangle 9">
              <a:extLst>
                <a:ext uri="{FF2B5EF4-FFF2-40B4-BE49-F238E27FC236}">
                  <a16:creationId xmlns:a16="http://schemas.microsoft.com/office/drawing/2014/main" id="{640A8A00-139C-D122-729B-6ECFC9F2B5C2}"/>
                </a:ext>
              </a:extLst>
            </p:cNvPr>
            <p:cNvSpPr/>
            <p:nvPr/>
          </p:nvSpPr>
          <p:spPr>
            <a:xfrm>
              <a:off x="9323273" y="3087541"/>
              <a:ext cx="904973" cy="4713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&lt;p&gt;</a:t>
              </a:r>
            </a:p>
          </p:txBody>
        </p:sp>
      </p:grpSp>
      <p:grpSp>
        <p:nvGrpSpPr>
          <p:cNvPr id="144" name="Group 143">
            <a:extLst>
              <a:ext uri="{FF2B5EF4-FFF2-40B4-BE49-F238E27FC236}">
                <a16:creationId xmlns:a16="http://schemas.microsoft.com/office/drawing/2014/main" id="{95D5719C-786E-3B50-9C27-8EB6091F23D7}"/>
              </a:ext>
            </a:extLst>
          </p:cNvPr>
          <p:cNvGrpSpPr/>
          <p:nvPr/>
        </p:nvGrpSpPr>
        <p:grpSpPr>
          <a:xfrm>
            <a:off x="1292258" y="3933681"/>
            <a:ext cx="10153448" cy="471340"/>
            <a:chOff x="1292258" y="3955855"/>
            <a:chExt cx="10153448" cy="471340"/>
          </a:xfrm>
        </p:grpSpPr>
        <p:sp>
          <p:nvSpPr>
            <p:cNvPr id="11" name="Rectangle 10">
              <a:extLst>
                <a:ext uri="{FF2B5EF4-FFF2-40B4-BE49-F238E27FC236}">
                  <a16:creationId xmlns:a16="http://schemas.microsoft.com/office/drawing/2014/main" id="{48485D60-66F7-B3A0-B0C2-14181C960859}"/>
                </a:ext>
              </a:extLst>
            </p:cNvPr>
            <p:cNvSpPr/>
            <p:nvPr/>
          </p:nvSpPr>
          <p:spPr>
            <a:xfrm>
              <a:off x="4474984" y="3955855"/>
              <a:ext cx="904973" cy="47134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text</a:t>
              </a:r>
            </a:p>
          </p:txBody>
        </p:sp>
        <p:sp>
          <p:nvSpPr>
            <p:cNvPr id="12" name="Rectangle 11">
              <a:extLst>
                <a:ext uri="{FF2B5EF4-FFF2-40B4-BE49-F238E27FC236}">
                  <a16:creationId xmlns:a16="http://schemas.microsoft.com/office/drawing/2014/main" id="{8614051A-A320-39D1-0ECC-017ECEEF0C1F}"/>
                </a:ext>
              </a:extLst>
            </p:cNvPr>
            <p:cNvSpPr/>
            <p:nvPr/>
          </p:nvSpPr>
          <p:spPr>
            <a:xfrm>
              <a:off x="3060568" y="3955855"/>
              <a:ext cx="904973" cy="47134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text</a:t>
              </a:r>
            </a:p>
          </p:txBody>
        </p:sp>
        <p:sp>
          <p:nvSpPr>
            <p:cNvPr id="13" name="Rectangle 12">
              <a:extLst>
                <a:ext uri="{FF2B5EF4-FFF2-40B4-BE49-F238E27FC236}">
                  <a16:creationId xmlns:a16="http://schemas.microsoft.com/office/drawing/2014/main" id="{7F234945-C707-4D3E-B7AE-D2B9ED4B6D92}"/>
                </a:ext>
              </a:extLst>
            </p:cNvPr>
            <p:cNvSpPr/>
            <p:nvPr/>
          </p:nvSpPr>
          <p:spPr>
            <a:xfrm>
              <a:off x="1292258" y="3955855"/>
              <a:ext cx="904973" cy="47134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text</a:t>
              </a:r>
            </a:p>
          </p:txBody>
        </p:sp>
        <p:sp>
          <p:nvSpPr>
            <p:cNvPr id="14" name="Rectangle 13">
              <a:extLst>
                <a:ext uri="{FF2B5EF4-FFF2-40B4-BE49-F238E27FC236}">
                  <a16:creationId xmlns:a16="http://schemas.microsoft.com/office/drawing/2014/main" id="{907E8073-6175-3218-D198-3B455851A95C}"/>
                </a:ext>
              </a:extLst>
            </p:cNvPr>
            <p:cNvSpPr/>
            <p:nvPr/>
          </p:nvSpPr>
          <p:spPr>
            <a:xfrm>
              <a:off x="5619555" y="3955855"/>
              <a:ext cx="904973" cy="4713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&lt;</a:t>
              </a:r>
              <a:r>
                <a:rPr kumimoji="0" lang="en-US" sz="1800" b="0" i="0" u="none" strike="noStrike" kern="1200" cap="none" spc="0" normalizeH="0" baseline="0" noProof="0" dirty="0" err="1">
                  <a:ln>
                    <a:noFill/>
                  </a:ln>
                  <a:solidFill>
                    <a:prstClr val="white"/>
                  </a:solidFill>
                  <a:effectLst/>
                  <a:uLnTx/>
                  <a:uFillTx/>
                  <a:latin typeface="Trebuchet MS" panose="020B0603020202020204"/>
                  <a:ea typeface="+mn-ea"/>
                  <a:cs typeface="+mn-cs"/>
                </a:rPr>
                <a:t>em</a:t>
              </a: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&gt;</a:t>
              </a:r>
            </a:p>
          </p:txBody>
        </p:sp>
        <p:sp>
          <p:nvSpPr>
            <p:cNvPr id="15" name="Rectangle 14">
              <a:extLst>
                <a:ext uri="{FF2B5EF4-FFF2-40B4-BE49-F238E27FC236}">
                  <a16:creationId xmlns:a16="http://schemas.microsoft.com/office/drawing/2014/main" id="{2E274C5C-E89F-770D-9827-8E096331AC0B}"/>
                </a:ext>
              </a:extLst>
            </p:cNvPr>
            <p:cNvSpPr/>
            <p:nvPr/>
          </p:nvSpPr>
          <p:spPr>
            <a:xfrm>
              <a:off x="6764126" y="3955855"/>
              <a:ext cx="904973" cy="47134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text</a:t>
              </a:r>
            </a:p>
          </p:txBody>
        </p:sp>
        <p:sp>
          <p:nvSpPr>
            <p:cNvPr id="16" name="Rectangle 15">
              <a:extLst>
                <a:ext uri="{FF2B5EF4-FFF2-40B4-BE49-F238E27FC236}">
                  <a16:creationId xmlns:a16="http://schemas.microsoft.com/office/drawing/2014/main" id="{47EABE5D-DB01-C895-F889-C0B490623F1D}"/>
                </a:ext>
              </a:extLst>
            </p:cNvPr>
            <p:cNvSpPr/>
            <p:nvPr/>
          </p:nvSpPr>
          <p:spPr>
            <a:xfrm>
              <a:off x="8112163" y="3955855"/>
              <a:ext cx="904973" cy="47134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text</a:t>
              </a:r>
            </a:p>
          </p:txBody>
        </p:sp>
        <p:sp>
          <p:nvSpPr>
            <p:cNvPr id="17" name="Rectangle 16">
              <a:extLst>
                <a:ext uri="{FF2B5EF4-FFF2-40B4-BE49-F238E27FC236}">
                  <a16:creationId xmlns:a16="http://schemas.microsoft.com/office/drawing/2014/main" id="{4B9D434E-FDDB-4126-746D-B9C0AFD13106}"/>
                </a:ext>
              </a:extLst>
            </p:cNvPr>
            <p:cNvSpPr/>
            <p:nvPr/>
          </p:nvSpPr>
          <p:spPr>
            <a:xfrm>
              <a:off x="9326448" y="3955855"/>
              <a:ext cx="904973" cy="47134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rPr>
                <a:t>&lt;a&gt;</a:t>
              </a:r>
            </a:p>
          </p:txBody>
        </p:sp>
        <p:sp>
          <p:nvSpPr>
            <p:cNvPr id="18" name="Rectangle 17">
              <a:extLst>
                <a:ext uri="{FF2B5EF4-FFF2-40B4-BE49-F238E27FC236}">
                  <a16:creationId xmlns:a16="http://schemas.microsoft.com/office/drawing/2014/main" id="{E49B41A4-7196-91C7-04E3-F575F0419476}"/>
                </a:ext>
              </a:extLst>
            </p:cNvPr>
            <p:cNvSpPr/>
            <p:nvPr/>
          </p:nvSpPr>
          <p:spPr>
            <a:xfrm>
              <a:off x="10540733" y="3955855"/>
              <a:ext cx="904973" cy="47134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text</a:t>
              </a:r>
            </a:p>
          </p:txBody>
        </p:sp>
      </p:grpSp>
      <p:cxnSp>
        <p:nvCxnSpPr>
          <p:cNvPr id="23" name="Connector: Elbow 22">
            <a:extLst>
              <a:ext uri="{FF2B5EF4-FFF2-40B4-BE49-F238E27FC236}">
                <a16:creationId xmlns:a16="http://schemas.microsoft.com/office/drawing/2014/main" id="{66A1A719-15B2-8A17-B8E5-1646CD1D887D}"/>
              </a:ext>
            </a:extLst>
          </p:cNvPr>
          <p:cNvCxnSpPr>
            <a:stCxn id="4" idx="2"/>
            <a:endCxn id="5" idx="0"/>
          </p:cNvCxnSpPr>
          <p:nvPr/>
        </p:nvCxnSpPr>
        <p:spPr>
          <a:xfrm rot="5400000">
            <a:off x="3285086" y="231309"/>
            <a:ext cx="406451" cy="3487132"/>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25" name="Connector: Elbow 24">
            <a:extLst>
              <a:ext uri="{FF2B5EF4-FFF2-40B4-BE49-F238E27FC236}">
                <a16:creationId xmlns:a16="http://schemas.microsoft.com/office/drawing/2014/main" id="{6D65D5E4-AF48-B195-2823-39A14176173B}"/>
              </a:ext>
            </a:extLst>
          </p:cNvPr>
          <p:cNvCxnSpPr>
            <a:stCxn id="4" idx="2"/>
            <a:endCxn id="6" idx="0"/>
          </p:cNvCxnSpPr>
          <p:nvPr/>
        </p:nvCxnSpPr>
        <p:spPr>
          <a:xfrm rot="16200000" flipH="1">
            <a:off x="5900238" y="1103288"/>
            <a:ext cx="406451" cy="1743173"/>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27" name="Straight Arrow Connector 26">
            <a:extLst>
              <a:ext uri="{FF2B5EF4-FFF2-40B4-BE49-F238E27FC236}">
                <a16:creationId xmlns:a16="http://schemas.microsoft.com/office/drawing/2014/main" id="{77217971-0FFD-5F45-1577-8C33ECC9383E}"/>
              </a:ext>
            </a:extLst>
          </p:cNvPr>
          <p:cNvCxnSpPr>
            <a:stCxn id="5" idx="2"/>
            <a:endCxn id="7" idx="0"/>
          </p:cNvCxnSpPr>
          <p:nvPr/>
        </p:nvCxnSpPr>
        <p:spPr>
          <a:xfrm>
            <a:off x="1744745" y="2649441"/>
            <a:ext cx="0" cy="40645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31" name="Straight Arrow Connector 30">
            <a:extLst>
              <a:ext uri="{FF2B5EF4-FFF2-40B4-BE49-F238E27FC236}">
                <a16:creationId xmlns:a16="http://schemas.microsoft.com/office/drawing/2014/main" id="{F56E42E0-B824-CE76-A6E0-37D82B3ABA2F}"/>
              </a:ext>
            </a:extLst>
          </p:cNvPr>
          <p:cNvCxnSpPr>
            <a:stCxn id="7" idx="2"/>
            <a:endCxn id="13" idx="0"/>
          </p:cNvCxnSpPr>
          <p:nvPr/>
        </p:nvCxnSpPr>
        <p:spPr>
          <a:xfrm>
            <a:off x="1744745" y="3527231"/>
            <a:ext cx="0" cy="40645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33" name="Connector: Elbow 32">
            <a:extLst>
              <a:ext uri="{FF2B5EF4-FFF2-40B4-BE49-F238E27FC236}">
                <a16:creationId xmlns:a16="http://schemas.microsoft.com/office/drawing/2014/main" id="{36618CD3-F4ED-9430-9355-2AC1C9E03A5B}"/>
              </a:ext>
            </a:extLst>
          </p:cNvPr>
          <p:cNvCxnSpPr>
            <a:stCxn id="6" idx="2"/>
            <a:endCxn id="8" idx="0"/>
          </p:cNvCxnSpPr>
          <p:nvPr/>
        </p:nvCxnSpPr>
        <p:spPr>
          <a:xfrm rot="5400000">
            <a:off x="5040828" y="1121669"/>
            <a:ext cx="406450" cy="3461994"/>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35" name="Connector: Elbow 34">
            <a:extLst>
              <a:ext uri="{FF2B5EF4-FFF2-40B4-BE49-F238E27FC236}">
                <a16:creationId xmlns:a16="http://schemas.microsoft.com/office/drawing/2014/main" id="{CA3715A6-6863-2155-16B4-4D983D64C41F}"/>
              </a:ext>
            </a:extLst>
          </p:cNvPr>
          <p:cNvCxnSpPr>
            <a:cxnSpLocks/>
            <a:stCxn id="6" idx="2"/>
            <a:endCxn id="9" idx="0"/>
          </p:cNvCxnSpPr>
          <p:nvPr/>
        </p:nvCxnSpPr>
        <p:spPr>
          <a:xfrm rot="5400000">
            <a:off x="6318734" y="2399575"/>
            <a:ext cx="406450" cy="906183"/>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38" name="Connector: Elbow 37">
            <a:extLst>
              <a:ext uri="{FF2B5EF4-FFF2-40B4-BE49-F238E27FC236}">
                <a16:creationId xmlns:a16="http://schemas.microsoft.com/office/drawing/2014/main" id="{17067CE6-A9E3-B76B-3A57-4C15986CD0BA}"/>
              </a:ext>
            </a:extLst>
          </p:cNvPr>
          <p:cNvCxnSpPr>
            <a:stCxn id="6" idx="2"/>
            <a:endCxn id="10" idx="0"/>
          </p:cNvCxnSpPr>
          <p:nvPr/>
        </p:nvCxnSpPr>
        <p:spPr>
          <a:xfrm rot="16200000" flipH="1">
            <a:off x="8172180" y="1452311"/>
            <a:ext cx="406450" cy="2800710"/>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40" name="Straight Arrow Connector 39">
            <a:extLst>
              <a:ext uri="{FF2B5EF4-FFF2-40B4-BE49-F238E27FC236}">
                <a16:creationId xmlns:a16="http://schemas.microsoft.com/office/drawing/2014/main" id="{8963D45E-18FA-A002-CF5A-280A294A4700}"/>
              </a:ext>
            </a:extLst>
          </p:cNvPr>
          <p:cNvCxnSpPr>
            <a:stCxn id="8" idx="2"/>
            <a:endCxn id="12" idx="0"/>
          </p:cNvCxnSpPr>
          <p:nvPr/>
        </p:nvCxnSpPr>
        <p:spPr>
          <a:xfrm flipH="1">
            <a:off x="3513055" y="3527231"/>
            <a:ext cx="1" cy="40645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42" name="Connector: Elbow 41">
            <a:extLst>
              <a:ext uri="{FF2B5EF4-FFF2-40B4-BE49-F238E27FC236}">
                <a16:creationId xmlns:a16="http://schemas.microsoft.com/office/drawing/2014/main" id="{2ACDADFC-7328-BE82-04BF-9545C190920A}"/>
              </a:ext>
            </a:extLst>
          </p:cNvPr>
          <p:cNvCxnSpPr>
            <a:stCxn id="9" idx="2"/>
            <a:endCxn id="11" idx="0"/>
          </p:cNvCxnSpPr>
          <p:nvPr/>
        </p:nvCxnSpPr>
        <p:spPr>
          <a:xfrm rot="5400000">
            <a:off x="5294944" y="3159758"/>
            <a:ext cx="406450" cy="1141396"/>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44" name="Connector: Elbow 43">
            <a:extLst>
              <a:ext uri="{FF2B5EF4-FFF2-40B4-BE49-F238E27FC236}">
                <a16:creationId xmlns:a16="http://schemas.microsoft.com/office/drawing/2014/main" id="{9A4C1442-31ED-06D8-7709-E20776E25631}"/>
              </a:ext>
            </a:extLst>
          </p:cNvPr>
          <p:cNvCxnSpPr>
            <a:cxnSpLocks/>
            <a:stCxn id="9" idx="2"/>
            <a:endCxn id="14" idx="0"/>
          </p:cNvCxnSpPr>
          <p:nvPr/>
        </p:nvCxnSpPr>
        <p:spPr>
          <a:xfrm rot="16200000" flipH="1">
            <a:off x="5867229" y="3728868"/>
            <a:ext cx="406450" cy="3175"/>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46" name="Connector: Elbow 45">
            <a:extLst>
              <a:ext uri="{FF2B5EF4-FFF2-40B4-BE49-F238E27FC236}">
                <a16:creationId xmlns:a16="http://schemas.microsoft.com/office/drawing/2014/main" id="{8F175A26-655D-0E8F-A82C-38B25584CDDF}"/>
              </a:ext>
            </a:extLst>
          </p:cNvPr>
          <p:cNvCxnSpPr>
            <a:stCxn id="9" idx="2"/>
            <a:endCxn id="15" idx="0"/>
          </p:cNvCxnSpPr>
          <p:nvPr/>
        </p:nvCxnSpPr>
        <p:spPr>
          <a:xfrm rot="16200000" flipH="1">
            <a:off x="6439515" y="3156583"/>
            <a:ext cx="406450" cy="1147746"/>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50" name="Connector: Elbow 49">
            <a:extLst>
              <a:ext uri="{FF2B5EF4-FFF2-40B4-BE49-F238E27FC236}">
                <a16:creationId xmlns:a16="http://schemas.microsoft.com/office/drawing/2014/main" id="{1A7596EE-57B3-1852-C64B-E4BF5E3D93BC}"/>
              </a:ext>
            </a:extLst>
          </p:cNvPr>
          <p:cNvCxnSpPr>
            <a:stCxn id="10" idx="2"/>
            <a:endCxn id="16" idx="0"/>
          </p:cNvCxnSpPr>
          <p:nvPr/>
        </p:nvCxnSpPr>
        <p:spPr>
          <a:xfrm rot="5400000">
            <a:off x="8966980" y="3124901"/>
            <a:ext cx="406450" cy="1211110"/>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52" name="Connector: Elbow 51">
            <a:extLst>
              <a:ext uri="{FF2B5EF4-FFF2-40B4-BE49-F238E27FC236}">
                <a16:creationId xmlns:a16="http://schemas.microsoft.com/office/drawing/2014/main" id="{3FB4DB06-F11B-A18E-499F-70D4B48684F8}"/>
              </a:ext>
            </a:extLst>
          </p:cNvPr>
          <p:cNvCxnSpPr>
            <a:stCxn id="10" idx="2"/>
            <a:endCxn id="17" idx="0"/>
          </p:cNvCxnSpPr>
          <p:nvPr/>
        </p:nvCxnSpPr>
        <p:spPr>
          <a:xfrm rot="16200000" flipH="1">
            <a:off x="9574122" y="3728868"/>
            <a:ext cx="406450" cy="3175"/>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54" name="Connector: Elbow 53">
            <a:extLst>
              <a:ext uri="{FF2B5EF4-FFF2-40B4-BE49-F238E27FC236}">
                <a16:creationId xmlns:a16="http://schemas.microsoft.com/office/drawing/2014/main" id="{EDE6B91A-97D0-127A-9D56-4965177F0EF2}"/>
              </a:ext>
            </a:extLst>
          </p:cNvPr>
          <p:cNvCxnSpPr>
            <a:stCxn id="10" idx="2"/>
            <a:endCxn id="18" idx="0"/>
          </p:cNvCxnSpPr>
          <p:nvPr/>
        </p:nvCxnSpPr>
        <p:spPr>
          <a:xfrm rot="16200000" flipH="1">
            <a:off x="10181265" y="3121726"/>
            <a:ext cx="406450" cy="1217460"/>
          </a:xfrm>
          <a:prstGeom prst="bentConnector3">
            <a:avLst/>
          </a:prstGeom>
          <a:ln>
            <a:tailEnd type="triangle"/>
          </a:ln>
        </p:spPr>
        <p:style>
          <a:lnRef idx="2">
            <a:schemeClr val="dk1"/>
          </a:lnRef>
          <a:fillRef idx="0">
            <a:schemeClr val="dk1"/>
          </a:fillRef>
          <a:effectRef idx="1">
            <a:schemeClr val="dk1"/>
          </a:effectRef>
          <a:fontRef idx="minor">
            <a:schemeClr val="tx1"/>
          </a:fontRef>
        </p:style>
      </p:cxnSp>
      <p:cxnSp>
        <p:nvCxnSpPr>
          <p:cNvPr id="56" name="Straight Arrow Connector 55">
            <a:extLst>
              <a:ext uri="{FF2B5EF4-FFF2-40B4-BE49-F238E27FC236}">
                <a16:creationId xmlns:a16="http://schemas.microsoft.com/office/drawing/2014/main" id="{77C69F80-D02C-3741-58D2-F7B273D16FCB}"/>
              </a:ext>
            </a:extLst>
          </p:cNvPr>
          <p:cNvCxnSpPr>
            <a:stCxn id="17" idx="2"/>
            <a:endCxn id="21" idx="0"/>
          </p:cNvCxnSpPr>
          <p:nvPr/>
        </p:nvCxnSpPr>
        <p:spPr>
          <a:xfrm>
            <a:off x="9778935" y="4405021"/>
            <a:ext cx="0" cy="40645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28" name="Straight Arrow Connector 127">
            <a:extLst>
              <a:ext uri="{FF2B5EF4-FFF2-40B4-BE49-F238E27FC236}">
                <a16:creationId xmlns:a16="http://schemas.microsoft.com/office/drawing/2014/main" id="{DFF75CF2-3C80-5164-F639-A47452F5F86C}"/>
              </a:ext>
            </a:extLst>
          </p:cNvPr>
          <p:cNvCxnSpPr>
            <a:cxnSpLocks/>
            <a:stCxn id="14" idx="2"/>
            <a:endCxn id="20" idx="0"/>
          </p:cNvCxnSpPr>
          <p:nvPr/>
        </p:nvCxnSpPr>
        <p:spPr>
          <a:xfrm>
            <a:off x="6072042" y="4405021"/>
            <a:ext cx="0" cy="40645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20" name="Rectangle 19">
            <a:extLst>
              <a:ext uri="{FF2B5EF4-FFF2-40B4-BE49-F238E27FC236}">
                <a16:creationId xmlns:a16="http://schemas.microsoft.com/office/drawing/2014/main" id="{591A3C9D-EE73-DC22-AF59-DD0D04C050B9}"/>
              </a:ext>
            </a:extLst>
          </p:cNvPr>
          <p:cNvSpPr/>
          <p:nvPr/>
        </p:nvSpPr>
        <p:spPr>
          <a:xfrm>
            <a:off x="5619555" y="4811472"/>
            <a:ext cx="904973" cy="47134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text</a:t>
            </a:r>
          </a:p>
        </p:txBody>
      </p:sp>
      <p:sp>
        <p:nvSpPr>
          <p:cNvPr id="21" name="Rectangle 20">
            <a:extLst>
              <a:ext uri="{FF2B5EF4-FFF2-40B4-BE49-F238E27FC236}">
                <a16:creationId xmlns:a16="http://schemas.microsoft.com/office/drawing/2014/main" id="{83469914-DC67-12BA-B83A-7D97CF4932F8}"/>
              </a:ext>
            </a:extLst>
          </p:cNvPr>
          <p:cNvSpPr/>
          <p:nvPr/>
        </p:nvSpPr>
        <p:spPr>
          <a:xfrm>
            <a:off x="9326448" y="4811472"/>
            <a:ext cx="904973" cy="47134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text</a:t>
            </a:r>
          </a:p>
        </p:txBody>
      </p:sp>
      <p:sp>
        <p:nvSpPr>
          <p:cNvPr id="130" name="Rectangle 129">
            <a:extLst>
              <a:ext uri="{FF2B5EF4-FFF2-40B4-BE49-F238E27FC236}">
                <a16:creationId xmlns:a16="http://schemas.microsoft.com/office/drawing/2014/main" id="{07CD03E6-AAF8-8DBF-11B2-66575E387494}"/>
              </a:ext>
            </a:extLst>
          </p:cNvPr>
          <p:cNvSpPr/>
          <p:nvPr/>
        </p:nvSpPr>
        <p:spPr>
          <a:xfrm>
            <a:off x="8178542" y="4811472"/>
            <a:ext cx="904973" cy="471340"/>
          </a:xfrm>
          <a:prstGeom prst="rect">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prstClr val="white"/>
                </a:solidFill>
                <a:effectLst/>
                <a:uLnTx/>
                <a:uFillTx/>
                <a:latin typeface="Trebuchet MS" panose="020B0603020202020204"/>
                <a:ea typeface="+mn-ea"/>
                <a:cs typeface="+mn-cs"/>
              </a:rPr>
              <a:t>href</a:t>
            </a:r>
            <a:endParaRPr kumimoji="0" lang="en-US" sz="1800" b="0" i="0" u="none" strike="noStrike" kern="1200" cap="none" spc="0" normalizeH="0" baseline="0" noProof="0" dirty="0">
              <a:ln>
                <a:noFill/>
              </a:ln>
              <a:solidFill>
                <a:prstClr val="white"/>
              </a:solidFill>
              <a:effectLst/>
              <a:uLnTx/>
              <a:uFillTx/>
              <a:latin typeface="Trebuchet MS" panose="020B0603020202020204"/>
              <a:ea typeface="+mn-ea"/>
              <a:cs typeface="+mn-cs"/>
            </a:endParaRPr>
          </a:p>
        </p:txBody>
      </p:sp>
      <p:cxnSp>
        <p:nvCxnSpPr>
          <p:cNvPr id="132" name="Connector: Elbow 131">
            <a:extLst>
              <a:ext uri="{FF2B5EF4-FFF2-40B4-BE49-F238E27FC236}">
                <a16:creationId xmlns:a16="http://schemas.microsoft.com/office/drawing/2014/main" id="{96D6EFE4-8DF5-200A-8559-0B5546FF09AB}"/>
              </a:ext>
            </a:extLst>
          </p:cNvPr>
          <p:cNvCxnSpPr>
            <a:stCxn id="17" idx="2"/>
            <a:endCxn id="130" idx="0"/>
          </p:cNvCxnSpPr>
          <p:nvPr/>
        </p:nvCxnSpPr>
        <p:spPr>
          <a:xfrm rot="5400000">
            <a:off x="9001757" y="4034293"/>
            <a:ext cx="406451" cy="1147906"/>
          </a:xfrm>
          <a:prstGeom prst="bentConnector3">
            <a:avLst/>
          </a:prstGeom>
          <a:ln>
            <a:tailEnd type="triangle"/>
          </a:ln>
        </p:spPr>
        <p:style>
          <a:lnRef idx="2">
            <a:schemeClr val="dk1"/>
          </a:lnRef>
          <a:fillRef idx="0">
            <a:schemeClr val="dk1"/>
          </a:fillRef>
          <a:effectRef idx="1">
            <a:schemeClr val="dk1"/>
          </a:effectRef>
          <a:fontRef idx="minor">
            <a:schemeClr val="tx1"/>
          </a:fontRef>
        </p:style>
      </p:cxnSp>
      <p:sp>
        <p:nvSpPr>
          <p:cNvPr id="147" name="Rectangle 146">
            <a:extLst>
              <a:ext uri="{FF2B5EF4-FFF2-40B4-BE49-F238E27FC236}">
                <a16:creationId xmlns:a16="http://schemas.microsoft.com/office/drawing/2014/main" id="{E80F3677-35FF-3066-3E9E-612B95E8B80A}"/>
              </a:ext>
            </a:extLst>
          </p:cNvPr>
          <p:cNvSpPr/>
          <p:nvPr/>
        </p:nvSpPr>
        <p:spPr>
          <a:xfrm>
            <a:off x="8178542" y="5689263"/>
            <a:ext cx="904973" cy="471340"/>
          </a:xfrm>
          <a:prstGeom prst="rect">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Trebuchet MS" panose="020B0603020202020204"/>
                <a:ea typeface="+mn-ea"/>
                <a:cs typeface="+mn-cs"/>
              </a:rPr>
              <a:t>text</a:t>
            </a:r>
          </a:p>
        </p:txBody>
      </p:sp>
      <p:cxnSp>
        <p:nvCxnSpPr>
          <p:cNvPr id="149" name="Straight Arrow Connector 148">
            <a:extLst>
              <a:ext uri="{FF2B5EF4-FFF2-40B4-BE49-F238E27FC236}">
                <a16:creationId xmlns:a16="http://schemas.microsoft.com/office/drawing/2014/main" id="{BA9F21ED-8F3E-B77A-ED0B-094DA250F508}"/>
              </a:ext>
            </a:extLst>
          </p:cNvPr>
          <p:cNvCxnSpPr>
            <a:cxnSpLocks/>
            <a:stCxn id="130" idx="2"/>
            <a:endCxn id="147" idx="0"/>
          </p:cNvCxnSpPr>
          <p:nvPr/>
        </p:nvCxnSpPr>
        <p:spPr>
          <a:xfrm>
            <a:off x="8631029" y="5282812"/>
            <a:ext cx="0" cy="40645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4410128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33687-24EF-5895-7673-2C727D3F231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C1A5E1B-FB32-25E6-00DE-BAA6015E188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5663299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C8E7B85-AB6C-987B-0479-A4D215884D90}"/>
              </a:ext>
            </a:extLst>
          </p:cNvPr>
          <p:cNvSpPr>
            <a:spLocks noGrp="1"/>
          </p:cNvSpPr>
          <p:nvPr>
            <p:ph type="title"/>
          </p:nvPr>
        </p:nvSpPr>
        <p:spPr/>
        <p:txBody>
          <a:bodyPr/>
          <a:lstStyle/>
          <a:p>
            <a:r>
              <a:rPr lang="en-US" dirty="0"/>
              <a:t>Beautiful Soup</a:t>
            </a:r>
          </a:p>
        </p:txBody>
      </p:sp>
      <p:sp>
        <p:nvSpPr>
          <p:cNvPr id="5" name="Text Placeholder 4">
            <a:extLst>
              <a:ext uri="{FF2B5EF4-FFF2-40B4-BE49-F238E27FC236}">
                <a16:creationId xmlns:a16="http://schemas.microsoft.com/office/drawing/2014/main" id="{CA0544B8-D710-3EDA-75CD-2B4CDEA1F009}"/>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0990809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724F4-A55D-FA0A-DC51-4054B731B4A5}"/>
              </a:ext>
            </a:extLst>
          </p:cNvPr>
          <p:cNvSpPr>
            <a:spLocks noGrp="1"/>
          </p:cNvSpPr>
          <p:nvPr>
            <p:ph type="title"/>
          </p:nvPr>
        </p:nvSpPr>
        <p:spPr/>
        <p:txBody>
          <a:bodyPr/>
          <a:lstStyle/>
          <a:p>
            <a:r>
              <a:rPr lang="en-US" dirty="0"/>
              <a:t>Beautiful Soup</a:t>
            </a:r>
          </a:p>
        </p:txBody>
      </p:sp>
      <p:sp>
        <p:nvSpPr>
          <p:cNvPr id="3" name="Content Placeholder 2">
            <a:extLst>
              <a:ext uri="{FF2B5EF4-FFF2-40B4-BE49-F238E27FC236}">
                <a16:creationId xmlns:a16="http://schemas.microsoft.com/office/drawing/2014/main" id="{8F08B54D-30E9-B84E-DC34-9B6876A8D291}"/>
              </a:ext>
            </a:extLst>
          </p:cNvPr>
          <p:cNvSpPr>
            <a:spLocks noGrp="1"/>
          </p:cNvSpPr>
          <p:nvPr>
            <p:ph idx="1"/>
          </p:nvPr>
        </p:nvSpPr>
        <p:spPr>
          <a:xfrm>
            <a:off x="677334" y="1930401"/>
            <a:ext cx="8596668" cy="4498974"/>
          </a:xfrm>
        </p:spPr>
        <p:txBody>
          <a:bodyPr>
            <a:normAutofit/>
          </a:bodyPr>
          <a:lstStyle/>
          <a:p>
            <a:r>
              <a:rPr lang="en-US" dirty="0"/>
              <a:t>The Beautiful Soup library is designed to make accessing the elements of the DOM easier for us as developers</a:t>
            </a:r>
          </a:p>
          <a:p>
            <a:r>
              <a:rPr lang="en-US" dirty="0"/>
              <a:t>To install the library:</a:t>
            </a:r>
          </a:p>
          <a:p>
            <a:endParaRPr lang="en-US" dirty="0"/>
          </a:p>
          <a:p>
            <a:r>
              <a:rPr lang="en-US" dirty="0"/>
              <a:t>To use the library, we import bs4</a:t>
            </a:r>
          </a:p>
          <a:p>
            <a:endParaRPr lang="en-US" dirty="0"/>
          </a:p>
          <a:p>
            <a:r>
              <a:rPr lang="en-US" dirty="0"/>
              <a:t>Beautiful Soup allows you to perform a lot of manipulations on the DOM but we're only going to be using it to read and extract data from our web pages.</a:t>
            </a:r>
          </a:p>
          <a:p>
            <a:r>
              <a:rPr lang="en-US" dirty="0"/>
              <a:t>The full documentation on the library can be found at </a:t>
            </a:r>
            <a:r>
              <a:rPr lang="en-US" dirty="0">
                <a:hlinkClick r:id="rId2"/>
              </a:rPr>
              <a:t>https://www.crummy.com/software/BeautifulSoup/bs4/doc/</a:t>
            </a:r>
            <a:endParaRPr lang="en-US" dirty="0"/>
          </a:p>
          <a:p>
            <a:endParaRPr lang="en-US" dirty="0"/>
          </a:p>
        </p:txBody>
      </p:sp>
      <p:sp>
        <p:nvSpPr>
          <p:cNvPr id="4" name="TextBox 3">
            <a:extLst>
              <a:ext uri="{FF2B5EF4-FFF2-40B4-BE49-F238E27FC236}">
                <a16:creationId xmlns:a16="http://schemas.microsoft.com/office/drawing/2014/main" id="{FE1F5C8E-3582-32EC-8DD7-CD3FA6A79F42}"/>
              </a:ext>
            </a:extLst>
          </p:cNvPr>
          <p:cNvSpPr txBox="1"/>
          <p:nvPr/>
        </p:nvSpPr>
        <p:spPr>
          <a:xfrm>
            <a:off x="1016700" y="3059668"/>
            <a:ext cx="8257302"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pip install beautifulsoup4</a:t>
            </a:r>
          </a:p>
        </p:txBody>
      </p:sp>
      <p:sp>
        <p:nvSpPr>
          <p:cNvPr id="5" name="TextBox 4">
            <a:extLst>
              <a:ext uri="{FF2B5EF4-FFF2-40B4-BE49-F238E27FC236}">
                <a16:creationId xmlns:a16="http://schemas.microsoft.com/office/drawing/2014/main" id="{9A9A77C6-4E02-9767-82D3-ABD8F84EF83A}"/>
              </a:ext>
            </a:extLst>
          </p:cNvPr>
          <p:cNvSpPr txBox="1"/>
          <p:nvPr/>
        </p:nvSpPr>
        <p:spPr>
          <a:xfrm>
            <a:off x="1016700" y="3985882"/>
            <a:ext cx="8257302"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import bs4</a:t>
            </a:r>
          </a:p>
        </p:txBody>
      </p:sp>
    </p:spTree>
    <p:extLst>
      <p:ext uri="{BB962C8B-B14F-4D97-AF65-F5344CB8AC3E}">
        <p14:creationId xmlns:p14="http://schemas.microsoft.com/office/powerpoint/2010/main" val="42664173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3F676-529C-CB0F-66A4-EC0A3255C026}"/>
              </a:ext>
            </a:extLst>
          </p:cNvPr>
          <p:cNvSpPr>
            <a:spLocks noGrp="1"/>
          </p:cNvSpPr>
          <p:nvPr>
            <p:ph type="title"/>
          </p:nvPr>
        </p:nvSpPr>
        <p:spPr/>
        <p:txBody>
          <a:bodyPr/>
          <a:lstStyle/>
          <a:p>
            <a:r>
              <a:rPr lang="en-US" dirty="0"/>
              <a:t>Making Soup</a:t>
            </a:r>
          </a:p>
        </p:txBody>
      </p:sp>
      <p:sp>
        <p:nvSpPr>
          <p:cNvPr id="3" name="Content Placeholder 2">
            <a:extLst>
              <a:ext uri="{FF2B5EF4-FFF2-40B4-BE49-F238E27FC236}">
                <a16:creationId xmlns:a16="http://schemas.microsoft.com/office/drawing/2014/main" id="{2AEB1E9D-AF3F-99C4-8367-361BA72A511C}"/>
              </a:ext>
            </a:extLst>
          </p:cNvPr>
          <p:cNvSpPr>
            <a:spLocks noGrp="1"/>
          </p:cNvSpPr>
          <p:nvPr>
            <p:ph idx="1"/>
          </p:nvPr>
        </p:nvSpPr>
        <p:spPr/>
        <p:txBody>
          <a:bodyPr/>
          <a:lstStyle/>
          <a:p>
            <a:r>
              <a:rPr lang="en-US" dirty="0"/>
              <a:t>To allow us to work with the document tree, we first need to make a Beautiful Soup object.  </a:t>
            </a:r>
          </a:p>
          <a:p>
            <a:r>
              <a:rPr lang="en-US" dirty="0"/>
              <a:t>The constructor takes two inputs:</a:t>
            </a:r>
          </a:p>
          <a:p>
            <a:pPr lvl="1"/>
            <a:r>
              <a:rPr lang="en-US" dirty="0"/>
              <a:t>A string containing the HTML </a:t>
            </a:r>
          </a:p>
          <a:p>
            <a:pPr lvl="2"/>
            <a:r>
              <a:rPr lang="en-US" dirty="0"/>
              <a:t>This it the contents of the </a:t>
            </a:r>
            <a:r>
              <a:rPr lang="en-US" i="1" dirty="0"/>
              <a:t>.text </a:t>
            </a:r>
            <a:r>
              <a:rPr lang="en-US" dirty="0"/>
              <a:t>attribute from our request object</a:t>
            </a:r>
          </a:p>
          <a:p>
            <a:pPr lvl="1"/>
            <a:r>
              <a:rPr lang="en-US" dirty="0"/>
              <a:t>A parser that knows how to read the HTML</a:t>
            </a:r>
          </a:p>
          <a:p>
            <a:pPr lvl="2"/>
            <a:r>
              <a:rPr lang="en-US" dirty="0"/>
              <a:t>We can just use the built in Python parser called '</a:t>
            </a:r>
            <a:r>
              <a:rPr lang="en-US" i="1" dirty="0" err="1"/>
              <a:t>html.parser</a:t>
            </a:r>
            <a:r>
              <a:rPr lang="en-US" dirty="0"/>
              <a:t>'</a:t>
            </a:r>
          </a:p>
          <a:p>
            <a:pPr lvl="2"/>
            <a:endParaRPr lang="en-US" dirty="0"/>
          </a:p>
          <a:p>
            <a:r>
              <a:rPr lang="en-US" dirty="0"/>
              <a:t>With the Beautiful Soup object, we can start exploring the document tree</a:t>
            </a:r>
          </a:p>
          <a:p>
            <a:endParaRPr lang="en-US" dirty="0"/>
          </a:p>
        </p:txBody>
      </p:sp>
      <p:sp>
        <p:nvSpPr>
          <p:cNvPr id="4" name="TextBox 3">
            <a:extLst>
              <a:ext uri="{FF2B5EF4-FFF2-40B4-BE49-F238E27FC236}">
                <a16:creationId xmlns:a16="http://schemas.microsoft.com/office/drawing/2014/main" id="{BC1600A2-E898-E0C7-77C7-F36B8DA0DBF2}"/>
              </a:ext>
            </a:extLst>
          </p:cNvPr>
          <p:cNvSpPr txBox="1"/>
          <p:nvPr/>
        </p:nvSpPr>
        <p:spPr>
          <a:xfrm>
            <a:off x="1016700" y="4662157"/>
            <a:ext cx="8257302"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soup = bs4.BeautifulSoup(response.text,'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html.parser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p:txBody>
      </p:sp>
    </p:spTree>
    <p:extLst>
      <p:ext uri="{BB962C8B-B14F-4D97-AF65-F5344CB8AC3E}">
        <p14:creationId xmlns:p14="http://schemas.microsoft.com/office/powerpoint/2010/main" val="754450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ctrTitle"/>
          </p:nvPr>
        </p:nvSpPr>
        <p:spPr/>
        <p:txBody>
          <a:bodyPr/>
          <a:lstStyle/>
          <a:p>
            <a:r>
              <a:rPr lang="en-US"/>
              <a:t>CSS, Requests, &amp; </a:t>
            </a:r>
            <a:br>
              <a:rPr lang="en-US" dirty="0"/>
            </a:br>
            <a:r>
              <a:rPr lang="en-US" dirty="0"/>
              <a:t>Beautiful Soup</a:t>
            </a:r>
          </a:p>
        </p:txBody>
      </p:sp>
      <p:sp>
        <p:nvSpPr>
          <p:cNvPr id="3" name="Subtitle 2">
            <a:extLst>
              <a:ext uri="{FF2B5EF4-FFF2-40B4-BE49-F238E27FC236}">
                <a16:creationId xmlns:a16="http://schemas.microsoft.com/office/drawing/2014/main" id="{9EFD59BC-C82B-9350-7716-F96F9C6993A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818298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0C29D-FE4A-6AB3-9360-9548427C988A}"/>
              </a:ext>
            </a:extLst>
          </p:cNvPr>
          <p:cNvSpPr>
            <a:spLocks noGrp="1"/>
          </p:cNvSpPr>
          <p:nvPr>
            <p:ph type="title"/>
          </p:nvPr>
        </p:nvSpPr>
        <p:spPr/>
        <p:txBody>
          <a:bodyPr/>
          <a:lstStyle/>
          <a:p>
            <a:r>
              <a:rPr lang="en-US" dirty="0"/>
              <a:t>Finding Tags</a:t>
            </a:r>
          </a:p>
        </p:txBody>
      </p:sp>
      <p:sp>
        <p:nvSpPr>
          <p:cNvPr id="3" name="Content Placeholder 2">
            <a:extLst>
              <a:ext uri="{FF2B5EF4-FFF2-40B4-BE49-F238E27FC236}">
                <a16:creationId xmlns:a16="http://schemas.microsoft.com/office/drawing/2014/main" id="{A05BAF7D-5756-0D71-3EF2-D29DBB3A5BF5}"/>
              </a:ext>
            </a:extLst>
          </p:cNvPr>
          <p:cNvSpPr>
            <a:spLocks noGrp="1"/>
          </p:cNvSpPr>
          <p:nvPr>
            <p:ph idx="1"/>
          </p:nvPr>
        </p:nvSpPr>
        <p:spPr/>
        <p:txBody>
          <a:bodyPr/>
          <a:lstStyle/>
          <a:p>
            <a:r>
              <a:rPr lang="en-US" dirty="0"/>
              <a:t>Beautiful Soup generates Tag objects for every HTML tag found in the document.</a:t>
            </a:r>
          </a:p>
          <a:p>
            <a:r>
              <a:rPr lang="en-US" dirty="0"/>
              <a:t>Each tag appears as an attribute on the soup object:</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TextBox 3">
            <a:extLst>
              <a:ext uri="{FF2B5EF4-FFF2-40B4-BE49-F238E27FC236}">
                <a16:creationId xmlns:a16="http://schemas.microsoft.com/office/drawing/2014/main" id="{D108132A-49C2-4C26-00EE-2DB2649EC15C}"/>
              </a:ext>
            </a:extLst>
          </p:cNvPr>
          <p:cNvSpPr txBox="1"/>
          <p:nvPr/>
        </p:nvSpPr>
        <p:spPr>
          <a:xfrm>
            <a:off x="1016700" y="3059668"/>
            <a:ext cx="8257302"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soup.title</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soup.p</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soup.h1</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soup.a</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23636148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0C29D-FE4A-6AB3-9360-9548427C988A}"/>
              </a:ext>
            </a:extLst>
          </p:cNvPr>
          <p:cNvSpPr>
            <a:spLocks noGrp="1"/>
          </p:cNvSpPr>
          <p:nvPr>
            <p:ph type="title"/>
          </p:nvPr>
        </p:nvSpPr>
        <p:spPr/>
        <p:txBody>
          <a:bodyPr/>
          <a:lstStyle/>
          <a:p>
            <a:r>
              <a:rPr lang="en-US" dirty="0"/>
              <a:t>Finding Tags</a:t>
            </a:r>
          </a:p>
        </p:txBody>
      </p:sp>
      <p:sp>
        <p:nvSpPr>
          <p:cNvPr id="3" name="Content Placeholder 2">
            <a:extLst>
              <a:ext uri="{FF2B5EF4-FFF2-40B4-BE49-F238E27FC236}">
                <a16:creationId xmlns:a16="http://schemas.microsoft.com/office/drawing/2014/main" id="{A05BAF7D-5756-0D71-3EF2-D29DBB3A5BF5}"/>
              </a:ext>
            </a:extLst>
          </p:cNvPr>
          <p:cNvSpPr>
            <a:spLocks noGrp="1"/>
          </p:cNvSpPr>
          <p:nvPr>
            <p:ph idx="1"/>
          </p:nvPr>
        </p:nvSpPr>
        <p:spPr/>
        <p:txBody>
          <a:bodyPr/>
          <a:lstStyle/>
          <a:p>
            <a:r>
              <a:rPr lang="en-US" dirty="0"/>
              <a:t>However, each of these tag names only returns the first instance of that tag in the document.  </a:t>
            </a:r>
          </a:p>
          <a:p>
            <a:r>
              <a:rPr lang="en-US" dirty="0"/>
              <a:t>If you want to get all of the instances, use the </a:t>
            </a:r>
            <a:r>
              <a:rPr lang="en-US" b="1" i="1" dirty="0" err="1"/>
              <a:t>find_all</a:t>
            </a:r>
            <a:r>
              <a:rPr lang="en-US" b="1" i="1" dirty="0"/>
              <a:t>()</a:t>
            </a:r>
            <a:r>
              <a:rPr lang="en-US" dirty="0"/>
              <a:t> method with the name of the tag you are looking for.</a:t>
            </a:r>
          </a:p>
          <a:p>
            <a:endParaRPr lang="en-US" dirty="0"/>
          </a:p>
          <a:p>
            <a:endParaRPr lang="en-US" dirty="0"/>
          </a:p>
          <a:p>
            <a:endParaRPr lang="en-US" sz="1400" dirty="0"/>
          </a:p>
          <a:p>
            <a:r>
              <a:rPr lang="en-US" dirty="0"/>
              <a:t>This returns a list with all the instances of the specified tag as its elements</a:t>
            </a:r>
          </a:p>
          <a:p>
            <a:pPr marL="0" indent="0">
              <a:buNone/>
            </a:pPr>
            <a:endParaRPr lang="en-US" dirty="0"/>
          </a:p>
          <a:p>
            <a:endParaRPr lang="en-US" dirty="0"/>
          </a:p>
          <a:p>
            <a:endParaRPr lang="en-US" dirty="0"/>
          </a:p>
          <a:p>
            <a:endParaRPr lang="en-US" dirty="0"/>
          </a:p>
          <a:p>
            <a:endParaRPr lang="en-US" dirty="0"/>
          </a:p>
          <a:p>
            <a:endParaRPr lang="en-US" dirty="0"/>
          </a:p>
        </p:txBody>
      </p:sp>
      <p:sp>
        <p:nvSpPr>
          <p:cNvPr id="4" name="TextBox 3">
            <a:extLst>
              <a:ext uri="{FF2B5EF4-FFF2-40B4-BE49-F238E27FC236}">
                <a16:creationId xmlns:a16="http://schemas.microsoft.com/office/drawing/2014/main" id="{D108132A-49C2-4C26-00EE-2DB2649EC15C}"/>
              </a:ext>
            </a:extLst>
          </p:cNvPr>
          <p:cNvSpPr txBox="1"/>
          <p:nvPr/>
        </p:nvSpPr>
        <p:spPr>
          <a:xfrm>
            <a:off x="1016700" y="3385717"/>
            <a:ext cx="9910380"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soup.find_all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[&lt;p&gt;This is a simple &lt;</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&gt;Hello World&lt;/</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&gt; web page.&lt;/p&gt;,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&lt;p&gt;This paragraph has a link to the &lt;a </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href</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="https://cs111.byu.edu"&gt;CS 111 Homepage&lt;/a&gt; in it.&lt;/p&gt;]</a:t>
            </a:r>
          </a:p>
        </p:txBody>
      </p:sp>
    </p:spTree>
    <p:extLst>
      <p:ext uri="{BB962C8B-B14F-4D97-AF65-F5344CB8AC3E}">
        <p14:creationId xmlns:p14="http://schemas.microsoft.com/office/powerpoint/2010/main" val="16847613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ED05A-2C29-98DD-AAC0-E0DA1FAD6CCA}"/>
              </a:ext>
            </a:extLst>
          </p:cNvPr>
          <p:cNvSpPr>
            <a:spLocks noGrp="1"/>
          </p:cNvSpPr>
          <p:nvPr>
            <p:ph type="title"/>
          </p:nvPr>
        </p:nvSpPr>
        <p:spPr/>
        <p:txBody>
          <a:bodyPr/>
          <a:lstStyle/>
          <a:p>
            <a:r>
              <a:rPr lang="en-US" dirty="0"/>
              <a:t>Tag Attributes</a:t>
            </a:r>
          </a:p>
        </p:txBody>
      </p:sp>
      <p:sp>
        <p:nvSpPr>
          <p:cNvPr id="3" name="Content Placeholder 2">
            <a:extLst>
              <a:ext uri="{FF2B5EF4-FFF2-40B4-BE49-F238E27FC236}">
                <a16:creationId xmlns:a16="http://schemas.microsoft.com/office/drawing/2014/main" id="{8F0E52E6-A233-A516-662E-3FB00E2F3325}"/>
              </a:ext>
            </a:extLst>
          </p:cNvPr>
          <p:cNvSpPr>
            <a:spLocks noGrp="1"/>
          </p:cNvSpPr>
          <p:nvPr>
            <p:ph idx="1"/>
          </p:nvPr>
        </p:nvSpPr>
        <p:spPr>
          <a:xfrm>
            <a:off x="677334" y="1930400"/>
            <a:ext cx="8596668" cy="4679949"/>
          </a:xfrm>
        </p:spPr>
        <p:txBody>
          <a:bodyPr/>
          <a:lstStyle/>
          <a:p>
            <a:r>
              <a:rPr lang="en-US" dirty="0"/>
              <a:t>Each instance of a tag has a number of attributes:</a:t>
            </a:r>
          </a:p>
          <a:p>
            <a:pPr lvl="1"/>
            <a:r>
              <a:rPr lang="en-US" b="1" dirty="0"/>
              <a:t>.name </a:t>
            </a:r>
            <a:r>
              <a:rPr lang="en-US" dirty="0"/>
              <a:t>– the name of the tag</a:t>
            </a:r>
          </a:p>
          <a:p>
            <a:pPr lvl="1"/>
            <a:endParaRPr lang="en-US" sz="2800" dirty="0"/>
          </a:p>
          <a:p>
            <a:pPr lvl="1"/>
            <a:r>
              <a:rPr lang="en-US" b="1" dirty="0"/>
              <a:t>.</a:t>
            </a:r>
            <a:r>
              <a:rPr lang="en-US" b="1" dirty="0" err="1"/>
              <a:t>attrs</a:t>
            </a:r>
            <a:r>
              <a:rPr lang="en-US" b="1" dirty="0"/>
              <a:t> </a:t>
            </a:r>
            <a:r>
              <a:rPr lang="en-US" dirty="0"/>
              <a:t>– a dictionary of all the tags attributes with the attribute name as the key and its value as the value in the dictionary</a:t>
            </a:r>
          </a:p>
          <a:p>
            <a:pPr lvl="1"/>
            <a:endParaRPr lang="en-US" sz="3200" dirty="0"/>
          </a:p>
          <a:p>
            <a:pPr lvl="2"/>
            <a:r>
              <a:rPr lang="en-US" dirty="0"/>
              <a:t>These can be accessed like any dictionary using the key to get the value:</a:t>
            </a:r>
          </a:p>
          <a:p>
            <a:pPr lvl="2"/>
            <a:endParaRPr lang="en-US" dirty="0"/>
          </a:p>
          <a:p>
            <a:pPr lvl="2"/>
            <a:endParaRPr lang="en-US" dirty="0"/>
          </a:p>
          <a:p>
            <a:pPr lvl="1"/>
            <a:r>
              <a:rPr lang="en-US" dirty="0"/>
              <a:t>.string – the text contained within the tag</a:t>
            </a:r>
          </a:p>
        </p:txBody>
      </p:sp>
      <p:sp>
        <p:nvSpPr>
          <p:cNvPr id="4" name="TextBox 3">
            <a:extLst>
              <a:ext uri="{FF2B5EF4-FFF2-40B4-BE49-F238E27FC236}">
                <a16:creationId xmlns:a16="http://schemas.microsoft.com/office/drawing/2014/main" id="{7F52D96E-7F85-EC9D-FC17-90097165FB5B}"/>
              </a:ext>
            </a:extLst>
          </p:cNvPr>
          <p:cNvSpPr txBox="1"/>
          <p:nvPr/>
        </p:nvSpPr>
        <p:spPr>
          <a:xfrm>
            <a:off x="1476374" y="2700007"/>
            <a:ext cx="7797627"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soup.title.name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'title'</a:t>
            </a:r>
          </a:p>
        </p:txBody>
      </p:sp>
      <p:sp>
        <p:nvSpPr>
          <p:cNvPr id="5" name="TextBox 4">
            <a:extLst>
              <a:ext uri="{FF2B5EF4-FFF2-40B4-BE49-F238E27FC236}">
                <a16:creationId xmlns:a16="http://schemas.microsoft.com/office/drawing/2014/main" id="{A541D2FA-8450-8837-791E-368F036D9718}"/>
              </a:ext>
            </a:extLst>
          </p:cNvPr>
          <p:cNvSpPr txBox="1"/>
          <p:nvPr/>
        </p:nvSpPr>
        <p:spPr>
          <a:xfrm>
            <a:off x="1476374" y="3957307"/>
            <a:ext cx="7797627"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soup.a.attrs</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href</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'https://cs111.byu.edu'}</a:t>
            </a:r>
          </a:p>
        </p:txBody>
      </p:sp>
      <p:sp>
        <p:nvSpPr>
          <p:cNvPr id="6" name="TextBox 5">
            <a:extLst>
              <a:ext uri="{FF2B5EF4-FFF2-40B4-BE49-F238E27FC236}">
                <a16:creationId xmlns:a16="http://schemas.microsoft.com/office/drawing/2014/main" id="{02B8EF3C-0EED-B2AE-8A4A-8E3CE87535DC}"/>
              </a:ext>
            </a:extLst>
          </p:cNvPr>
          <p:cNvSpPr txBox="1"/>
          <p:nvPr/>
        </p:nvSpPr>
        <p:spPr>
          <a:xfrm>
            <a:off x="1476373" y="4999335"/>
            <a:ext cx="7797627"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soup.a.attrs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href</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'https://cs111.byu.edu'</a:t>
            </a:r>
          </a:p>
        </p:txBody>
      </p:sp>
      <p:sp>
        <p:nvSpPr>
          <p:cNvPr id="7" name="TextBox 6">
            <a:extLst>
              <a:ext uri="{FF2B5EF4-FFF2-40B4-BE49-F238E27FC236}">
                <a16:creationId xmlns:a16="http://schemas.microsoft.com/office/drawing/2014/main" id="{E473274A-44DB-E4A1-EA84-C6EE106B57F0}"/>
              </a:ext>
            </a:extLst>
          </p:cNvPr>
          <p:cNvSpPr txBox="1"/>
          <p:nvPr/>
        </p:nvSpPr>
        <p:spPr>
          <a:xfrm>
            <a:off x="1476373" y="6092107"/>
            <a:ext cx="7797627"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soup.a.string</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'CS 111 Homepage'</a:t>
            </a:r>
          </a:p>
        </p:txBody>
      </p:sp>
    </p:spTree>
    <p:extLst>
      <p:ext uri="{BB962C8B-B14F-4D97-AF65-F5344CB8AC3E}">
        <p14:creationId xmlns:p14="http://schemas.microsoft.com/office/powerpoint/2010/main" val="3985160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55C63-A995-2AA4-2C27-190F364314F5}"/>
              </a:ext>
            </a:extLst>
          </p:cNvPr>
          <p:cNvSpPr>
            <a:spLocks noGrp="1"/>
          </p:cNvSpPr>
          <p:nvPr>
            <p:ph type="title"/>
          </p:nvPr>
        </p:nvSpPr>
        <p:spPr/>
        <p:txBody>
          <a:bodyPr/>
          <a:lstStyle/>
          <a:p>
            <a:r>
              <a:rPr lang="en-US" dirty="0"/>
              <a:t>Accessing a Tag's Children</a:t>
            </a:r>
          </a:p>
        </p:txBody>
      </p:sp>
      <p:sp>
        <p:nvSpPr>
          <p:cNvPr id="3" name="Content Placeholder 2">
            <a:extLst>
              <a:ext uri="{FF2B5EF4-FFF2-40B4-BE49-F238E27FC236}">
                <a16:creationId xmlns:a16="http://schemas.microsoft.com/office/drawing/2014/main" id="{D296D1CA-5FB8-9D59-37E5-2A202327668E}"/>
              </a:ext>
            </a:extLst>
          </p:cNvPr>
          <p:cNvSpPr>
            <a:spLocks noGrp="1"/>
          </p:cNvSpPr>
          <p:nvPr>
            <p:ph idx="1"/>
          </p:nvPr>
        </p:nvSpPr>
        <p:spPr/>
        <p:txBody>
          <a:bodyPr/>
          <a:lstStyle/>
          <a:p>
            <a:r>
              <a:rPr lang="en-US" dirty="0"/>
              <a:t>If a tag has children, we can access them through the </a:t>
            </a:r>
            <a:r>
              <a:rPr lang="en-US" i="1" dirty="0"/>
              <a:t>.contents </a:t>
            </a:r>
            <a:r>
              <a:rPr lang="en-US" dirty="0"/>
              <a:t>and </a:t>
            </a:r>
            <a:r>
              <a:rPr lang="en-US" i="1" dirty="0"/>
              <a:t>.children </a:t>
            </a:r>
            <a:r>
              <a:rPr lang="en-US" dirty="0"/>
              <a:t>attributes</a:t>
            </a:r>
          </a:p>
          <a:p>
            <a:pPr lvl="1"/>
            <a:r>
              <a:rPr lang="en-US" i="1" dirty="0"/>
              <a:t>.contents </a:t>
            </a:r>
            <a:r>
              <a:rPr lang="en-US" dirty="0"/>
              <a:t>is simply a list of all the child elements</a:t>
            </a:r>
          </a:p>
          <a:p>
            <a:pPr lvl="1"/>
            <a:r>
              <a:rPr lang="en-US" i="1" dirty="0"/>
              <a:t>.children </a:t>
            </a:r>
            <a:r>
              <a:rPr lang="en-US" dirty="0"/>
              <a:t>is an iterator that allows you to iterate through the child elements</a:t>
            </a:r>
          </a:p>
          <a:p>
            <a:endParaRPr lang="en-US" dirty="0"/>
          </a:p>
        </p:txBody>
      </p:sp>
      <p:sp>
        <p:nvSpPr>
          <p:cNvPr id="4" name="TextBox 3">
            <a:extLst>
              <a:ext uri="{FF2B5EF4-FFF2-40B4-BE49-F238E27FC236}">
                <a16:creationId xmlns:a16="http://schemas.microsoft.com/office/drawing/2014/main" id="{796BE595-D282-7948-FB27-69EEE3CBE06E}"/>
              </a:ext>
            </a:extLst>
          </p:cNvPr>
          <p:cNvSpPr txBox="1"/>
          <p:nvPr/>
        </p:nvSpPr>
        <p:spPr>
          <a:xfrm>
            <a:off x="1016700" y="3684640"/>
            <a:ext cx="8257302" cy="2585323"/>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for item in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soup.body.children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print(type(item))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&lt;class 'bs4.element.NavigableString'&gt;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&lt;class 'bs4.element.Tag'&gt;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&lt;class 'bs4.element.NavigableString'&gt;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&lt;class 'bs4.element.Tag'&gt;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&lt;class 'bs4.element.NavigableString'&gt;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&lt;class 'bs4.element.Tag'&gt;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&lt;class 'bs4.element.NavigableString'&gt;</a:t>
            </a:r>
          </a:p>
        </p:txBody>
      </p:sp>
    </p:spTree>
    <p:extLst>
      <p:ext uri="{BB962C8B-B14F-4D97-AF65-F5344CB8AC3E}">
        <p14:creationId xmlns:p14="http://schemas.microsoft.com/office/powerpoint/2010/main" val="20262621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0F952-4756-0B85-AE6B-230C41D3EA7E}"/>
              </a:ext>
            </a:extLst>
          </p:cNvPr>
          <p:cNvSpPr>
            <a:spLocks noGrp="1"/>
          </p:cNvSpPr>
          <p:nvPr>
            <p:ph type="title"/>
          </p:nvPr>
        </p:nvSpPr>
        <p:spPr/>
        <p:txBody>
          <a:bodyPr/>
          <a:lstStyle/>
          <a:p>
            <a:r>
              <a:rPr lang="en-US" dirty="0"/>
              <a:t>Accessing at Tag's Parent</a:t>
            </a:r>
          </a:p>
        </p:txBody>
      </p:sp>
      <p:sp>
        <p:nvSpPr>
          <p:cNvPr id="3" name="Content Placeholder 2">
            <a:extLst>
              <a:ext uri="{FF2B5EF4-FFF2-40B4-BE49-F238E27FC236}">
                <a16:creationId xmlns:a16="http://schemas.microsoft.com/office/drawing/2014/main" id="{89D31EC4-1BAE-A1BE-0C3E-2EFE45EE68D3}"/>
              </a:ext>
            </a:extLst>
          </p:cNvPr>
          <p:cNvSpPr>
            <a:spLocks noGrp="1"/>
          </p:cNvSpPr>
          <p:nvPr>
            <p:ph idx="1"/>
          </p:nvPr>
        </p:nvSpPr>
        <p:spPr/>
        <p:txBody>
          <a:bodyPr/>
          <a:lstStyle/>
          <a:p>
            <a:r>
              <a:rPr lang="en-US" dirty="0"/>
              <a:t>Just like you can find a tag's children, you can also find it's parent</a:t>
            </a:r>
          </a:p>
          <a:p>
            <a:r>
              <a:rPr lang="en-US" dirty="0"/>
              <a:t>The </a:t>
            </a:r>
            <a:r>
              <a:rPr lang="en-US" i="1" dirty="0"/>
              <a:t>.parent </a:t>
            </a:r>
            <a:r>
              <a:rPr lang="en-US" dirty="0"/>
              <a:t>attribute give you the tag that is the current tag's parent.</a:t>
            </a:r>
          </a:p>
          <a:p>
            <a:endParaRPr lang="en-US" dirty="0"/>
          </a:p>
          <a:p>
            <a:endParaRPr lang="en-US" dirty="0"/>
          </a:p>
          <a:p>
            <a:r>
              <a:rPr lang="en-US" dirty="0"/>
              <a:t>The </a:t>
            </a:r>
            <a:r>
              <a:rPr lang="en-US" i="1" dirty="0"/>
              <a:t>.parents </a:t>
            </a:r>
            <a:r>
              <a:rPr lang="en-US" dirty="0"/>
              <a:t>attribute is an iterator that allows you to iterate through all of a tag's ancestors back to the document root.</a:t>
            </a:r>
          </a:p>
        </p:txBody>
      </p:sp>
      <p:sp>
        <p:nvSpPr>
          <p:cNvPr id="5" name="TextBox 4">
            <a:extLst>
              <a:ext uri="{FF2B5EF4-FFF2-40B4-BE49-F238E27FC236}">
                <a16:creationId xmlns:a16="http://schemas.microsoft.com/office/drawing/2014/main" id="{CFA4FC68-81A1-F79C-190F-6DC28995320A}"/>
              </a:ext>
            </a:extLst>
          </p:cNvPr>
          <p:cNvSpPr txBox="1"/>
          <p:nvPr/>
        </p:nvSpPr>
        <p:spPr>
          <a:xfrm>
            <a:off x="1016700" y="2756978"/>
            <a:ext cx="8257302"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soup.a.parent</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&lt;p&gt;This paragraph has a link to the &lt;a </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href</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="https://cs111.byu.edu"&gt;CS 111 Homepage&lt;/a&gt; in it.&lt;/p&gt;</a:t>
            </a:r>
          </a:p>
        </p:txBody>
      </p:sp>
      <p:sp>
        <p:nvSpPr>
          <p:cNvPr id="6" name="TextBox 5">
            <a:extLst>
              <a:ext uri="{FF2B5EF4-FFF2-40B4-BE49-F238E27FC236}">
                <a16:creationId xmlns:a16="http://schemas.microsoft.com/office/drawing/2014/main" id="{8B621DAC-4C77-4278-5780-D061D440684F}"/>
              </a:ext>
            </a:extLst>
          </p:cNvPr>
          <p:cNvSpPr txBox="1"/>
          <p:nvPr/>
        </p:nvSpPr>
        <p:spPr>
          <a:xfrm>
            <a:off x="1016700" y="4338128"/>
            <a:ext cx="8257302" cy="1754326"/>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for parent in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soup.a.parents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print(parent.name)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p</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body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html</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[document]</a:t>
            </a:r>
          </a:p>
        </p:txBody>
      </p:sp>
    </p:spTree>
    <p:extLst>
      <p:ext uri="{BB962C8B-B14F-4D97-AF65-F5344CB8AC3E}">
        <p14:creationId xmlns:p14="http://schemas.microsoft.com/office/powerpoint/2010/main" val="13338748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3D087-3954-EDF9-8BAD-A64A575A84D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1563941-6ECF-F8D9-5476-374A7903267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0569765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75632F9-794F-D845-4572-E017262AB444}"/>
              </a:ext>
            </a:extLst>
          </p:cNvPr>
          <p:cNvSpPr>
            <a:spLocks noGrp="1"/>
          </p:cNvSpPr>
          <p:nvPr>
            <p:ph type="title"/>
          </p:nvPr>
        </p:nvSpPr>
        <p:spPr/>
        <p:txBody>
          <a:bodyPr/>
          <a:lstStyle/>
          <a:p>
            <a:r>
              <a:rPr lang="en-US" dirty="0"/>
              <a:t>Search Filters</a:t>
            </a:r>
          </a:p>
        </p:txBody>
      </p:sp>
      <p:sp>
        <p:nvSpPr>
          <p:cNvPr id="5" name="Text Placeholder 4">
            <a:extLst>
              <a:ext uri="{FF2B5EF4-FFF2-40B4-BE49-F238E27FC236}">
                <a16:creationId xmlns:a16="http://schemas.microsoft.com/office/drawing/2014/main" id="{91AAD27F-2EEA-D8E1-A99A-C9AB7F32B5F0}"/>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495793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7FCC8-BB0B-2A93-A6B9-BB6B66787020}"/>
              </a:ext>
            </a:extLst>
          </p:cNvPr>
          <p:cNvSpPr>
            <a:spLocks noGrp="1"/>
          </p:cNvSpPr>
          <p:nvPr>
            <p:ph type="title"/>
          </p:nvPr>
        </p:nvSpPr>
        <p:spPr/>
        <p:txBody>
          <a:bodyPr/>
          <a:lstStyle/>
          <a:p>
            <a:r>
              <a:rPr lang="en-US" dirty="0"/>
              <a:t>Search Filters</a:t>
            </a:r>
          </a:p>
        </p:txBody>
      </p:sp>
      <p:sp>
        <p:nvSpPr>
          <p:cNvPr id="3" name="Content Placeholder 2">
            <a:extLst>
              <a:ext uri="{FF2B5EF4-FFF2-40B4-BE49-F238E27FC236}">
                <a16:creationId xmlns:a16="http://schemas.microsoft.com/office/drawing/2014/main" id="{420D5712-C12C-D16F-87F9-066EE7BA3991}"/>
              </a:ext>
            </a:extLst>
          </p:cNvPr>
          <p:cNvSpPr>
            <a:spLocks noGrp="1"/>
          </p:cNvSpPr>
          <p:nvPr>
            <p:ph idx="1"/>
          </p:nvPr>
        </p:nvSpPr>
        <p:spPr/>
        <p:txBody>
          <a:bodyPr>
            <a:normAutofit/>
          </a:bodyPr>
          <a:lstStyle/>
          <a:p>
            <a:r>
              <a:rPr lang="en-US" dirty="0"/>
              <a:t>Earlier we showed you the </a:t>
            </a:r>
            <a:r>
              <a:rPr lang="en-US" i="1" dirty="0" err="1"/>
              <a:t>find_all</a:t>
            </a:r>
            <a:r>
              <a:rPr lang="en-US" i="1" dirty="0"/>
              <a:t>() </a:t>
            </a:r>
            <a:r>
              <a:rPr lang="en-US" dirty="0"/>
              <a:t>method and passed in a tag name as the thing to find.</a:t>
            </a:r>
          </a:p>
          <a:p>
            <a:r>
              <a:rPr lang="en-US" dirty="0"/>
              <a:t>There are other options as well:</a:t>
            </a:r>
          </a:p>
          <a:p>
            <a:pPr lvl="1"/>
            <a:r>
              <a:rPr lang="en-US" b="1" dirty="0"/>
              <a:t>A regular expression </a:t>
            </a:r>
            <a:r>
              <a:rPr lang="en-US" dirty="0"/>
              <a:t>– this will find all the tags whose name matches the regular expression provided</a:t>
            </a:r>
          </a:p>
          <a:p>
            <a:pPr lvl="1"/>
            <a:r>
              <a:rPr lang="en-US" b="1" dirty="0"/>
              <a:t>A list </a:t>
            </a:r>
            <a:r>
              <a:rPr lang="en-US" dirty="0"/>
              <a:t>– this will find all the tags that match anything in the list</a:t>
            </a:r>
          </a:p>
          <a:p>
            <a:pPr lvl="1"/>
            <a:r>
              <a:rPr lang="en-US" b="1" dirty="0"/>
              <a:t>True </a:t>
            </a:r>
            <a:r>
              <a:rPr lang="en-US" dirty="0"/>
              <a:t>– This returns all the tags</a:t>
            </a:r>
          </a:p>
          <a:p>
            <a:pPr lvl="1"/>
            <a:r>
              <a:rPr lang="en-US" b="1" dirty="0"/>
              <a:t>A function </a:t>
            </a:r>
            <a:r>
              <a:rPr lang="en-US" dirty="0"/>
              <a:t>– You can pass in a function that takes a tag as its argument and returns </a:t>
            </a:r>
            <a:r>
              <a:rPr lang="en-US" i="1" dirty="0"/>
              <a:t>True</a:t>
            </a:r>
            <a:r>
              <a:rPr lang="en-US" dirty="0"/>
              <a:t> if the tag matches any criteria you define in the function.  </a:t>
            </a:r>
            <a:r>
              <a:rPr lang="en-US" i="1" dirty="0" err="1"/>
              <a:t>find_all</a:t>
            </a:r>
            <a:r>
              <a:rPr lang="en-US" i="1" dirty="0"/>
              <a:t>() </a:t>
            </a:r>
            <a:r>
              <a:rPr lang="en-US" dirty="0"/>
              <a:t>will return any tag that gives a </a:t>
            </a:r>
            <a:r>
              <a:rPr lang="en-US" i="1" dirty="0"/>
              <a:t>True</a:t>
            </a:r>
            <a:r>
              <a:rPr lang="en-US" dirty="0"/>
              <a:t> result from the function.</a:t>
            </a:r>
          </a:p>
        </p:txBody>
      </p:sp>
    </p:spTree>
    <p:extLst>
      <p:ext uri="{BB962C8B-B14F-4D97-AF65-F5344CB8AC3E}">
        <p14:creationId xmlns:p14="http://schemas.microsoft.com/office/powerpoint/2010/main" val="2588719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9B1B2-A947-8D85-1BDF-6199010A7414}"/>
              </a:ext>
            </a:extLst>
          </p:cNvPr>
          <p:cNvSpPr>
            <a:spLocks noGrp="1"/>
          </p:cNvSpPr>
          <p:nvPr>
            <p:ph type="title"/>
          </p:nvPr>
        </p:nvSpPr>
        <p:spPr/>
        <p:txBody>
          <a:bodyPr/>
          <a:lstStyle/>
          <a:p>
            <a:r>
              <a:rPr lang="en-US" dirty="0"/>
              <a:t>Searching Strings</a:t>
            </a:r>
          </a:p>
        </p:txBody>
      </p:sp>
      <p:sp>
        <p:nvSpPr>
          <p:cNvPr id="3" name="Content Placeholder 2">
            <a:extLst>
              <a:ext uri="{FF2B5EF4-FFF2-40B4-BE49-F238E27FC236}">
                <a16:creationId xmlns:a16="http://schemas.microsoft.com/office/drawing/2014/main" id="{E9F8A7CA-8CE5-E7C1-FD7F-0A2F814DDA98}"/>
              </a:ext>
            </a:extLst>
          </p:cNvPr>
          <p:cNvSpPr>
            <a:spLocks noGrp="1"/>
          </p:cNvSpPr>
          <p:nvPr>
            <p:ph idx="1"/>
          </p:nvPr>
        </p:nvSpPr>
        <p:spPr/>
        <p:txBody>
          <a:bodyPr/>
          <a:lstStyle/>
          <a:p>
            <a:r>
              <a:rPr lang="en-US" dirty="0"/>
              <a:t>By default, </a:t>
            </a:r>
            <a:r>
              <a:rPr lang="en-US" dirty="0" err="1"/>
              <a:t>find_all</a:t>
            </a:r>
            <a:r>
              <a:rPr lang="en-US" dirty="0"/>
              <a:t>() searches for tags that match the input criteria.</a:t>
            </a:r>
          </a:p>
          <a:p>
            <a:r>
              <a:rPr lang="en-US" dirty="0"/>
              <a:t>Sometimes, you want to search the strings in a document for something.  </a:t>
            </a:r>
          </a:p>
          <a:p>
            <a:r>
              <a:rPr lang="en-US" dirty="0"/>
              <a:t>To do this you use the </a:t>
            </a:r>
            <a:r>
              <a:rPr lang="en-US" b="1" i="1" dirty="0"/>
              <a:t>string</a:t>
            </a:r>
            <a:r>
              <a:rPr lang="en-US" dirty="0"/>
              <a:t> parameter to the </a:t>
            </a:r>
            <a:r>
              <a:rPr lang="en-US" dirty="0" err="1"/>
              <a:t>find_all</a:t>
            </a:r>
            <a:r>
              <a:rPr lang="en-US" dirty="0"/>
              <a:t>() method.</a:t>
            </a:r>
          </a:p>
          <a:p>
            <a:r>
              <a:rPr lang="en-US" dirty="0"/>
              <a:t>It can take the same filters as searching tags, i.e. strings, regular expressions, etc.</a:t>
            </a:r>
          </a:p>
          <a:p>
            <a:endParaRPr lang="en-US" dirty="0"/>
          </a:p>
        </p:txBody>
      </p:sp>
      <p:sp>
        <p:nvSpPr>
          <p:cNvPr id="4" name="TextBox 3">
            <a:extLst>
              <a:ext uri="{FF2B5EF4-FFF2-40B4-BE49-F238E27FC236}">
                <a16:creationId xmlns:a16="http://schemas.microsoft.com/office/drawing/2014/main" id="{C380C474-D9B6-A529-194D-D4CCD9B6A791}"/>
              </a:ext>
            </a:extLst>
          </p:cNvPr>
          <p:cNvSpPr txBox="1"/>
          <p:nvPr/>
        </p:nvSpPr>
        <p:spPr>
          <a:xfrm>
            <a:off x="1016700" y="4287037"/>
            <a:ext cx="8257302"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soup.find_all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(string=</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re.compile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Hh</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ello</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'Hello world!'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'Hello world!'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'Hello World'</a:t>
            </a:r>
          </a:p>
        </p:txBody>
      </p:sp>
    </p:spTree>
    <p:extLst>
      <p:ext uri="{BB962C8B-B14F-4D97-AF65-F5344CB8AC3E}">
        <p14:creationId xmlns:p14="http://schemas.microsoft.com/office/powerpoint/2010/main" val="32586750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88DA4-CC68-7046-7438-707E542A5831}"/>
              </a:ext>
            </a:extLst>
          </p:cNvPr>
          <p:cNvSpPr>
            <a:spLocks noGrp="1"/>
          </p:cNvSpPr>
          <p:nvPr>
            <p:ph type="title"/>
          </p:nvPr>
        </p:nvSpPr>
        <p:spPr/>
        <p:txBody>
          <a:bodyPr/>
          <a:lstStyle/>
          <a:p>
            <a:r>
              <a:rPr lang="en-US" dirty="0"/>
              <a:t>Searching only part of the document</a:t>
            </a:r>
          </a:p>
        </p:txBody>
      </p:sp>
      <p:sp>
        <p:nvSpPr>
          <p:cNvPr id="3" name="Content Placeholder 2">
            <a:extLst>
              <a:ext uri="{FF2B5EF4-FFF2-40B4-BE49-F238E27FC236}">
                <a16:creationId xmlns:a16="http://schemas.microsoft.com/office/drawing/2014/main" id="{B6297EBE-4500-668F-6312-017CA584F0AB}"/>
              </a:ext>
            </a:extLst>
          </p:cNvPr>
          <p:cNvSpPr>
            <a:spLocks noGrp="1"/>
          </p:cNvSpPr>
          <p:nvPr>
            <p:ph idx="1"/>
          </p:nvPr>
        </p:nvSpPr>
        <p:spPr/>
        <p:txBody>
          <a:bodyPr/>
          <a:lstStyle/>
          <a:p>
            <a:r>
              <a:rPr lang="en-US" dirty="0"/>
              <a:t>Not only can </a:t>
            </a:r>
            <a:r>
              <a:rPr lang="en-US" dirty="0" err="1"/>
              <a:t>find_all</a:t>
            </a:r>
            <a:r>
              <a:rPr lang="en-US" dirty="0"/>
              <a:t>() be called on the entire document, it can be called on a specific tag to only search for the items in that tag and its children</a:t>
            </a:r>
          </a:p>
        </p:txBody>
      </p:sp>
      <p:sp>
        <p:nvSpPr>
          <p:cNvPr id="4" name="TextBox 3">
            <a:extLst>
              <a:ext uri="{FF2B5EF4-FFF2-40B4-BE49-F238E27FC236}">
                <a16:creationId xmlns:a16="http://schemas.microsoft.com/office/drawing/2014/main" id="{445CCA6F-1772-6766-0B25-E37C5A6BCFD7}"/>
              </a:ext>
            </a:extLst>
          </p:cNvPr>
          <p:cNvSpPr txBox="1"/>
          <p:nvPr/>
        </p:nvSpPr>
        <p:spPr>
          <a:xfrm>
            <a:off x="1016700" y="2953537"/>
            <a:ext cx="8257302"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soup.body.find_all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(string=</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re.compile</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Hh</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ello</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'Hello world!'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'Hello World'</a:t>
            </a:r>
          </a:p>
        </p:txBody>
      </p:sp>
    </p:spTree>
    <p:extLst>
      <p:ext uri="{BB962C8B-B14F-4D97-AF65-F5344CB8AC3E}">
        <p14:creationId xmlns:p14="http://schemas.microsoft.com/office/powerpoint/2010/main" val="3683065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8DAC63-D65C-54B3-8288-10A1DDF38CCC}"/>
              </a:ext>
            </a:extLst>
          </p:cNvPr>
          <p:cNvSpPr>
            <a:spLocks noGrp="1"/>
          </p:cNvSpPr>
          <p:nvPr>
            <p:ph type="title"/>
          </p:nvPr>
        </p:nvSpPr>
        <p:spPr/>
        <p:txBody>
          <a:bodyPr/>
          <a:lstStyle/>
          <a:p>
            <a:r>
              <a:rPr lang="en-US" dirty="0"/>
              <a:t>Cascading Style Sheets</a:t>
            </a:r>
          </a:p>
        </p:txBody>
      </p:sp>
      <p:sp>
        <p:nvSpPr>
          <p:cNvPr id="5" name="Text Placeholder 4">
            <a:extLst>
              <a:ext uri="{FF2B5EF4-FFF2-40B4-BE49-F238E27FC236}">
                <a16:creationId xmlns:a16="http://schemas.microsoft.com/office/drawing/2014/main" id="{B0394DE4-3493-E084-B34C-CBDCB70DA09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9295130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E696D-CD9E-F1D3-712B-3A9D17C19B4E}"/>
              </a:ext>
            </a:extLst>
          </p:cNvPr>
          <p:cNvSpPr>
            <a:spLocks noGrp="1"/>
          </p:cNvSpPr>
          <p:nvPr>
            <p:ph type="title"/>
          </p:nvPr>
        </p:nvSpPr>
        <p:spPr/>
        <p:txBody>
          <a:bodyPr/>
          <a:lstStyle/>
          <a:p>
            <a:r>
              <a:rPr lang="en-US" dirty="0"/>
              <a:t>prettify()</a:t>
            </a:r>
          </a:p>
        </p:txBody>
      </p:sp>
      <p:sp>
        <p:nvSpPr>
          <p:cNvPr id="3" name="Content Placeholder 2">
            <a:extLst>
              <a:ext uri="{FF2B5EF4-FFF2-40B4-BE49-F238E27FC236}">
                <a16:creationId xmlns:a16="http://schemas.microsoft.com/office/drawing/2014/main" id="{BD803394-9E69-9B1D-78CC-276D5E09BECF}"/>
              </a:ext>
            </a:extLst>
          </p:cNvPr>
          <p:cNvSpPr>
            <a:spLocks noGrp="1"/>
          </p:cNvSpPr>
          <p:nvPr>
            <p:ph idx="1"/>
          </p:nvPr>
        </p:nvSpPr>
        <p:spPr/>
        <p:txBody>
          <a:bodyPr/>
          <a:lstStyle/>
          <a:p>
            <a:r>
              <a:rPr lang="en-US" dirty="0"/>
              <a:t>If you want to see the contents of a tag in a slightly easier to read format you can use the </a:t>
            </a:r>
            <a:r>
              <a:rPr lang="en-US" i="1" dirty="0"/>
              <a:t>prettify() </a:t>
            </a:r>
            <a:r>
              <a:rPr lang="en-US" dirty="0"/>
              <a:t>method</a:t>
            </a:r>
          </a:p>
          <a:p>
            <a:r>
              <a:rPr lang="en-US" dirty="0"/>
              <a:t>It prints out one tag or string per line indenting them by one space per level of the document tree they appear on.</a:t>
            </a:r>
          </a:p>
          <a:p>
            <a:endParaRPr lang="en-US" dirty="0"/>
          </a:p>
        </p:txBody>
      </p:sp>
      <p:sp>
        <p:nvSpPr>
          <p:cNvPr id="4" name="TextBox 3">
            <a:extLst>
              <a:ext uri="{FF2B5EF4-FFF2-40B4-BE49-F238E27FC236}">
                <a16:creationId xmlns:a16="http://schemas.microsoft.com/office/drawing/2014/main" id="{B36347C0-754D-81BF-8B74-15694B516277}"/>
              </a:ext>
            </a:extLst>
          </p:cNvPr>
          <p:cNvSpPr txBox="1"/>
          <p:nvPr/>
        </p:nvSpPr>
        <p:spPr>
          <a:xfrm>
            <a:off x="1016700" y="3385717"/>
            <a:ext cx="8257302" cy="286232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print(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soup.p</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&lt;p&gt;This is a simple &lt;</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&gt;hello world&lt;/</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&gt; web page.&lt;/p&gt;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print(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soup.p.prettify</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&lt;p&gt;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This is a simple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&lt;</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hello world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&lt;/</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em</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&gt;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web page.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&lt;/p&gt;</a:t>
            </a:r>
          </a:p>
        </p:txBody>
      </p:sp>
    </p:spTree>
    <p:extLst>
      <p:ext uri="{BB962C8B-B14F-4D97-AF65-F5344CB8AC3E}">
        <p14:creationId xmlns:p14="http://schemas.microsoft.com/office/powerpoint/2010/main" val="360843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86090-8BB7-53A4-46E3-390C92FBB95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EA76701-2EAD-1965-92DB-FA4E27EDB96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792855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A59CD-018C-8584-E009-FAFB580D9F7C}"/>
              </a:ext>
            </a:extLst>
          </p:cNvPr>
          <p:cNvSpPr>
            <a:spLocks noGrp="1"/>
          </p:cNvSpPr>
          <p:nvPr>
            <p:ph type="title"/>
          </p:nvPr>
        </p:nvSpPr>
        <p:spPr/>
        <p:txBody>
          <a:bodyPr/>
          <a:lstStyle/>
          <a:p>
            <a:r>
              <a:rPr lang="en-US" dirty="0"/>
              <a:t>Cascading Style Sheets</a:t>
            </a:r>
          </a:p>
        </p:txBody>
      </p:sp>
      <p:sp>
        <p:nvSpPr>
          <p:cNvPr id="3" name="Content Placeholder 2">
            <a:extLst>
              <a:ext uri="{FF2B5EF4-FFF2-40B4-BE49-F238E27FC236}">
                <a16:creationId xmlns:a16="http://schemas.microsoft.com/office/drawing/2014/main" id="{E16179C7-E702-024A-FE2C-B2CC77BAE274}"/>
              </a:ext>
            </a:extLst>
          </p:cNvPr>
          <p:cNvSpPr>
            <a:spLocks noGrp="1"/>
          </p:cNvSpPr>
          <p:nvPr>
            <p:ph idx="1"/>
          </p:nvPr>
        </p:nvSpPr>
        <p:spPr>
          <a:xfrm>
            <a:off x="677334" y="1930401"/>
            <a:ext cx="8596668" cy="4762630"/>
          </a:xfrm>
        </p:spPr>
        <p:txBody>
          <a:bodyPr>
            <a:normAutofit lnSpcReduction="10000"/>
          </a:bodyPr>
          <a:lstStyle/>
          <a:p>
            <a:r>
              <a:rPr lang="en-US" dirty="0"/>
              <a:t>Cascading Style Sheets (CSS) are beyond the scope of this class, but we want to mention them as they are an integral part of the WWW today.</a:t>
            </a:r>
          </a:p>
          <a:p>
            <a:r>
              <a:rPr lang="en-US" dirty="0"/>
              <a:t>While HTML is mostly concerned about what the parts of the page are, CSS is another declarative language that focuses on how page elements should be rendered.</a:t>
            </a:r>
          </a:p>
          <a:p>
            <a:r>
              <a:rPr lang="en-US" dirty="0"/>
              <a:t>You can give CSS descriptors to an individual tag on a web page using the </a:t>
            </a:r>
            <a:r>
              <a:rPr lang="en-US" i="1" dirty="0"/>
              <a:t>style</a:t>
            </a:r>
            <a:r>
              <a:rPr lang="en-US" dirty="0"/>
              <a:t> attribute.</a:t>
            </a:r>
          </a:p>
          <a:p>
            <a:r>
              <a:rPr lang="en-US" dirty="0"/>
              <a:t>You can also set CSS descriptors for all occurrences of a specific tag in a separate CSS file that you would then tell the page to load in the &lt;head&gt; section.</a:t>
            </a:r>
          </a:p>
          <a:p>
            <a:r>
              <a:rPr lang="en-US" dirty="0"/>
              <a:t>As you look for information about HTML tags and attributes online, you will see many references to CSS as the two languages are closely intertwined.  Many of the things that you used to do with HTML attributes are done with CSS today.</a:t>
            </a:r>
          </a:p>
          <a:p>
            <a:endParaRPr lang="en-US" dirty="0"/>
          </a:p>
        </p:txBody>
      </p:sp>
    </p:spTree>
    <p:extLst>
      <p:ext uri="{BB962C8B-B14F-4D97-AF65-F5344CB8AC3E}">
        <p14:creationId xmlns:p14="http://schemas.microsoft.com/office/powerpoint/2010/main" val="4215769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FF9A0C7-877B-7147-B7A3-717F687A18F3}"/>
              </a:ext>
            </a:extLst>
          </p:cNvPr>
          <p:cNvSpPr>
            <a:spLocks noGrp="1"/>
          </p:cNvSpPr>
          <p:nvPr>
            <p:ph type="title"/>
          </p:nvPr>
        </p:nvSpPr>
        <p:spPr/>
        <p:txBody>
          <a:bodyPr/>
          <a:lstStyle/>
          <a:p>
            <a:r>
              <a:rPr lang="en-US" dirty="0"/>
              <a:t>The Power of CSS</a:t>
            </a:r>
          </a:p>
        </p:txBody>
      </p:sp>
      <p:sp>
        <p:nvSpPr>
          <p:cNvPr id="5" name="Content Placeholder 4">
            <a:extLst>
              <a:ext uri="{FF2B5EF4-FFF2-40B4-BE49-F238E27FC236}">
                <a16:creationId xmlns:a16="http://schemas.microsoft.com/office/drawing/2014/main" id="{5D317976-5A24-A16B-FF8E-104E5E784D5D}"/>
              </a:ext>
            </a:extLst>
          </p:cNvPr>
          <p:cNvSpPr>
            <a:spLocks noGrp="1"/>
          </p:cNvSpPr>
          <p:nvPr>
            <p:ph idx="1"/>
          </p:nvPr>
        </p:nvSpPr>
        <p:spPr/>
        <p:txBody>
          <a:bodyPr/>
          <a:lstStyle/>
          <a:p>
            <a:r>
              <a:rPr lang="en-US" dirty="0"/>
              <a:t>If you want to see some examples of what can be done to the same HTML page with different CSS instructions visit:</a:t>
            </a:r>
          </a:p>
          <a:p>
            <a:endParaRPr lang="en-US" dirty="0"/>
          </a:p>
          <a:p>
            <a:pPr marL="0" indent="0" algn="ctr">
              <a:buNone/>
            </a:pPr>
            <a:r>
              <a:rPr lang="en-US" dirty="0">
                <a:hlinkClick r:id="rId2"/>
              </a:rPr>
              <a:t>https://csszengarden.com/</a:t>
            </a:r>
            <a:endParaRPr lang="en-US" dirty="0"/>
          </a:p>
          <a:p>
            <a:endParaRPr lang="en-US" dirty="0"/>
          </a:p>
          <a:p>
            <a:r>
              <a:rPr lang="en-US" dirty="0"/>
              <a:t>This site has many examples of the exact same content with different CSS applied.</a:t>
            </a:r>
          </a:p>
        </p:txBody>
      </p:sp>
    </p:spTree>
    <p:extLst>
      <p:ext uri="{BB962C8B-B14F-4D97-AF65-F5344CB8AC3E}">
        <p14:creationId xmlns:p14="http://schemas.microsoft.com/office/powerpoint/2010/main" val="22577936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179C73-F741-03D6-0AAC-4D0C72F7873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33BB5F0-62C7-38EE-65BA-15CB02EE4C4A}"/>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2631385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ED08855-DD86-6688-04DD-4BF3E5ED8917}"/>
              </a:ext>
            </a:extLst>
          </p:cNvPr>
          <p:cNvSpPr>
            <a:spLocks noGrp="1"/>
          </p:cNvSpPr>
          <p:nvPr>
            <p:ph type="title"/>
          </p:nvPr>
        </p:nvSpPr>
        <p:spPr/>
        <p:txBody>
          <a:bodyPr/>
          <a:lstStyle/>
          <a:p>
            <a:r>
              <a:rPr lang="en-US" dirty="0"/>
              <a:t>Requests</a:t>
            </a:r>
          </a:p>
        </p:txBody>
      </p:sp>
      <p:sp>
        <p:nvSpPr>
          <p:cNvPr id="5" name="Text Placeholder 4">
            <a:extLst>
              <a:ext uri="{FF2B5EF4-FFF2-40B4-BE49-F238E27FC236}">
                <a16:creationId xmlns:a16="http://schemas.microsoft.com/office/drawing/2014/main" id="{8E9C84F7-05A1-C91F-84E2-53EC6B711952}"/>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828100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F7617-7FE8-B529-9CDB-14A9130B4AAC}"/>
              </a:ext>
            </a:extLst>
          </p:cNvPr>
          <p:cNvSpPr>
            <a:spLocks noGrp="1"/>
          </p:cNvSpPr>
          <p:nvPr>
            <p:ph type="title"/>
          </p:nvPr>
        </p:nvSpPr>
        <p:spPr/>
        <p:txBody>
          <a:bodyPr/>
          <a:lstStyle/>
          <a:p>
            <a:r>
              <a:rPr lang="en-US" dirty="0"/>
              <a:t>The Requests Library</a:t>
            </a:r>
          </a:p>
        </p:txBody>
      </p:sp>
      <p:sp>
        <p:nvSpPr>
          <p:cNvPr id="3" name="Content Placeholder 2">
            <a:extLst>
              <a:ext uri="{FF2B5EF4-FFF2-40B4-BE49-F238E27FC236}">
                <a16:creationId xmlns:a16="http://schemas.microsoft.com/office/drawing/2014/main" id="{EE88B1AB-D49A-5727-756D-017D91CA2423}"/>
              </a:ext>
            </a:extLst>
          </p:cNvPr>
          <p:cNvSpPr>
            <a:spLocks noGrp="1"/>
          </p:cNvSpPr>
          <p:nvPr>
            <p:ph idx="1"/>
          </p:nvPr>
        </p:nvSpPr>
        <p:spPr>
          <a:xfrm>
            <a:off x="677334" y="1930401"/>
            <a:ext cx="8596668" cy="4715496"/>
          </a:xfrm>
        </p:spPr>
        <p:txBody>
          <a:bodyPr/>
          <a:lstStyle/>
          <a:p>
            <a:r>
              <a:rPr lang="en-US" dirty="0"/>
              <a:t>Now that we understand a little of how the web works, what a URL is, and how HTML documents are structured, it's to figure out how to read them from a Python program.</a:t>
            </a:r>
          </a:p>
          <a:p>
            <a:r>
              <a:rPr lang="en-US" dirty="0"/>
              <a:t>To start, we need to be able to request and download content from URLs.</a:t>
            </a:r>
          </a:p>
          <a:p>
            <a:r>
              <a:rPr lang="en-US" dirty="0"/>
              <a:t>To do this, we'll be using the Requests library. (</a:t>
            </a:r>
            <a:r>
              <a:rPr lang="en-US" dirty="0">
                <a:hlinkClick r:id="rId2"/>
              </a:rPr>
              <a:t>https://requests.readthedocs.io/en/latest/</a:t>
            </a:r>
            <a:r>
              <a:rPr lang="en-US" dirty="0"/>
              <a:t>) </a:t>
            </a:r>
          </a:p>
          <a:p>
            <a:r>
              <a:rPr lang="en-US" dirty="0"/>
              <a:t>This is an external library so we'll need to install it</a:t>
            </a:r>
          </a:p>
          <a:p>
            <a:endParaRPr lang="en-US" dirty="0"/>
          </a:p>
          <a:p>
            <a:r>
              <a:rPr lang="en-US" dirty="0"/>
              <a:t>Then to use it, we just import the library into our scripts</a:t>
            </a:r>
          </a:p>
          <a:p>
            <a:endParaRPr lang="en-US" dirty="0"/>
          </a:p>
          <a:p>
            <a:endParaRPr lang="en-US" dirty="0"/>
          </a:p>
          <a:p>
            <a:endParaRPr lang="en-US" dirty="0"/>
          </a:p>
        </p:txBody>
      </p:sp>
      <p:sp>
        <p:nvSpPr>
          <p:cNvPr id="4" name="TextBox 3">
            <a:extLst>
              <a:ext uri="{FF2B5EF4-FFF2-40B4-BE49-F238E27FC236}">
                <a16:creationId xmlns:a16="http://schemas.microsoft.com/office/drawing/2014/main" id="{F5FDD27A-7BC0-49F8-854E-2CFA2E5CF548}"/>
              </a:ext>
            </a:extLst>
          </p:cNvPr>
          <p:cNvSpPr txBox="1"/>
          <p:nvPr/>
        </p:nvSpPr>
        <p:spPr>
          <a:xfrm>
            <a:off x="1016700" y="4866529"/>
            <a:ext cx="8257302"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pip install requests</a:t>
            </a:r>
          </a:p>
        </p:txBody>
      </p:sp>
      <p:sp>
        <p:nvSpPr>
          <p:cNvPr id="5" name="TextBox 4">
            <a:extLst>
              <a:ext uri="{FF2B5EF4-FFF2-40B4-BE49-F238E27FC236}">
                <a16:creationId xmlns:a16="http://schemas.microsoft.com/office/drawing/2014/main" id="{B786CE8B-E3FE-28E7-F0F9-0B5E9B700E96}"/>
              </a:ext>
            </a:extLst>
          </p:cNvPr>
          <p:cNvSpPr txBox="1"/>
          <p:nvPr/>
        </p:nvSpPr>
        <p:spPr>
          <a:xfrm>
            <a:off x="1016700" y="5716513"/>
            <a:ext cx="8257302"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import requests</a:t>
            </a:r>
          </a:p>
        </p:txBody>
      </p:sp>
    </p:spTree>
    <p:extLst>
      <p:ext uri="{BB962C8B-B14F-4D97-AF65-F5344CB8AC3E}">
        <p14:creationId xmlns:p14="http://schemas.microsoft.com/office/powerpoint/2010/main" val="4168278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A4353-C94D-E66C-D833-359D12D3AF87}"/>
              </a:ext>
            </a:extLst>
          </p:cNvPr>
          <p:cNvSpPr>
            <a:spLocks noGrp="1"/>
          </p:cNvSpPr>
          <p:nvPr>
            <p:ph type="title"/>
          </p:nvPr>
        </p:nvSpPr>
        <p:spPr/>
        <p:txBody>
          <a:bodyPr/>
          <a:lstStyle/>
          <a:p>
            <a:r>
              <a:rPr lang="en-US" dirty="0"/>
              <a:t>A basic request</a:t>
            </a:r>
          </a:p>
        </p:txBody>
      </p:sp>
      <p:sp>
        <p:nvSpPr>
          <p:cNvPr id="3" name="Content Placeholder 2">
            <a:extLst>
              <a:ext uri="{FF2B5EF4-FFF2-40B4-BE49-F238E27FC236}">
                <a16:creationId xmlns:a16="http://schemas.microsoft.com/office/drawing/2014/main" id="{17851522-B396-5DBA-CE56-C54A8579F7C7}"/>
              </a:ext>
            </a:extLst>
          </p:cNvPr>
          <p:cNvSpPr>
            <a:spLocks noGrp="1"/>
          </p:cNvSpPr>
          <p:nvPr>
            <p:ph idx="1"/>
          </p:nvPr>
        </p:nvSpPr>
        <p:spPr/>
        <p:txBody>
          <a:bodyPr/>
          <a:lstStyle/>
          <a:p>
            <a:r>
              <a:rPr lang="en-US" dirty="0"/>
              <a:t>In this class, we'll only be making simple GET requests.  </a:t>
            </a:r>
          </a:p>
          <a:p>
            <a:r>
              <a:rPr lang="en-US" dirty="0"/>
              <a:t>To do that, we use the Requests library's </a:t>
            </a:r>
            <a:r>
              <a:rPr lang="en-US" i="1" dirty="0"/>
              <a:t>get() </a:t>
            </a:r>
            <a:r>
              <a:rPr lang="en-US" dirty="0"/>
              <a:t>function</a:t>
            </a:r>
          </a:p>
          <a:p>
            <a:endParaRPr lang="en-US" sz="3200" dirty="0"/>
          </a:p>
          <a:p>
            <a:pPr lvl="1"/>
            <a:r>
              <a:rPr lang="en-US" dirty="0"/>
              <a:t>If we wanted to do a POST request, we'd use the </a:t>
            </a:r>
            <a:r>
              <a:rPr lang="en-US" i="1" dirty="0"/>
              <a:t>post() </a:t>
            </a:r>
            <a:r>
              <a:rPr lang="en-US" dirty="0"/>
              <a:t>function</a:t>
            </a:r>
          </a:p>
          <a:p>
            <a:r>
              <a:rPr lang="en-US" dirty="0"/>
              <a:t>This returns a request object which, in the code above, is bound to the </a:t>
            </a:r>
            <a:r>
              <a:rPr lang="en-US" i="1" dirty="0"/>
              <a:t>response</a:t>
            </a:r>
            <a:r>
              <a:rPr lang="en-US" dirty="0"/>
              <a:t> name.</a:t>
            </a:r>
          </a:p>
        </p:txBody>
      </p:sp>
      <p:sp>
        <p:nvSpPr>
          <p:cNvPr id="4" name="TextBox 3">
            <a:extLst>
              <a:ext uri="{FF2B5EF4-FFF2-40B4-BE49-F238E27FC236}">
                <a16:creationId xmlns:a16="http://schemas.microsoft.com/office/drawing/2014/main" id="{3495FDC8-5289-6A1E-DD13-121076CA63A6}"/>
              </a:ext>
            </a:extLst>
          </p:cNvPr>
          <p:cNvSpPr txBox="1"/>
          <p:nvPr/>
        </p:nvSpPr>
        <p:spPr>
          <a:xfrm>
            <a:off x="1016700" y="2782669"/>
            <a:ext cx="8257302"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URL = 'https://cs111.byu.edu'</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response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requests.get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(URL)</a:t>
            </a:r>
          </a:p>
        </p:txBody>
      </p:sp>
    </p:spTree>
    <p:extLst>
      <p:ext uri="{BB962C8B-B14F-4D97-AF65-F5344CB8AC3E}">
        <p14:creationId xmlns:p14="http://schemas.microsoft.com/office/powerpoint/2010/main" val="482429842"/>
      </p:ext>
    </p:extLst>
  </p:cSld>
  <p:clrMapOvr>
    <a:masterClrMapping/>
  </p:clrMapOvr>
</p:sld>
</file>

<file path=ppt/theme/theme1.xml><?xml version="1.0" encoding="utf-8"?>
<a:theme xmlns:a="http://schemas.openxmlformats.org/drawingml/2006/main" name="2_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S111-Template.potx" id="{1E66F11C-A0E4-44E4-A623-DB2458591B38}" vid="{4951662D-0F24-4DA5-9818-8BA1C4EF1815}"/>
    </a:ext>
  </a:extLst>
</a:theme>
</file>

<file path=ppt/theme/theme2.xml><?xml version="1.0" encoding="utf-8"?>
<a:theme xmlns:a="http://schemas.openxmlformats.org/drawingml/2006/main" name="3_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lnDef>
      <a:spPr>
        <a:ln>
          <a:tailEnd type="triangle"/>
        </a:ln>
      </a:spPr>
      <a:bodyPr/>
      <a:lstStyle/>
      <a:style>
        <a:lnRef idx="2">
          <a:schemeClr val="dk1"/>
        </a:lnRef>
        <a:fillRef idx="0">
          <a:schemeClr val="dk1"/>
        </a:fillRef>
        <a:effectRef idx="1">
          <a:schemeClr val="dk1"/>
        </a:effectRef>
        <a:fontRef idx="minor">
          <a:schemeClr val="tx1"/>
        </a:fontRef>
      </a:style>
    </a:lnDef>
  </a:objectDefaults>
  <a:extraClrSchemeLst/>
  <a:extLst>
    <a:ext uri="{05A4C25C-085E-4340-85A3-A5531E510DB2}">
      <thm15:themeFamily xmlns:thm15="http://schemas.microsoft.com/office/thememl/2012/main" name="CS111-Template.potx" id="{1E66F11C-A0E4-44E4-A623-DB2458591B38}" vid="{4951662D-0F24-4DA5-9818-8BA1C4EF181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CS111-Template</Template>
  <TotalTime>424</TotalTime>
  <Words>1909</Words>
  <Application>Microsoft Office PowerPoint</Application>
  <PresentationFormat>Widescreen</PresentationFormat>
  <Paragraphs>222</Paragraphs>
  <Slides>31</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31</vt:i4>
      </vt:variant>
    </vt:vector>
  </HeadingPairs>
  <TitlesOfParts>
    <vt:vector size="38" baseType="lpstr">
      <vt:lpstr>Aptos</vt:lpstr>
      <vt:lpstr>Arial</vt:lpstr>
      <vt:lpstr>Courier New</vt:lpstr>
      <vt:lpstr>Trebuchet MS</vt:lpstr>
      <vt:lpstr>Wingdings 3</vt:lpstr>
      <vt:lpstr>2_Facet</vt:lpstr>
      <vt:lpstr>3_Facet</vt:lpstr>
      <vt:lpstr>PowerPoint Presentation</vt:lpstr>
      <vt:lpstr>CSS, Requests, &amp;  Beautiful Soup</vt:lpstr>
      <vt:lpstr>Cascading Style Sheets</vt:lpstr>
      <vt:lpstr>Cascading Style Sheets</vt:lpstr>
      <vt:lpstr>The Power of CSS</vt:lpstr>
      <vt:lpstr>PowerPoint Presentation</vt:lpstr>
      <vt:lpstr>Requests</vt:lpstr>
      <vt:lpstr>The Requests Library</vt:lpstr>
      <vt:lpstr>A basic request</vt:lpstr>
      <vt:lpstr>Checking the response code</vt:lpstr>
      <vt:lpstr>Response Content</vt:lpstr>
      <vt:lpstr>PowerPoint Presentation</vt:lpstr>
      <vt:lpstr> HTML Document Structure</vt:lpstr>
      <vt:lpstr>A simple HTML document</vt:lpstr>
      <vt:lpstr>A Tree!</vt:lpstr>
      <vt:lpstr>PowerPoint Presentation</vt:lpstr>
      <vt:lpstr>Beautiful Soup</vt:lpstr>
      <vt:lpstr>Beautiful Soup</vt:lpstr>
      <vt:lpstr>Making Soup</vt:lpstr>
      <vt:lpstr>Finding Tags</vt:lpstr>
      <vt:lpstr>Finding Tags</vt:lpstr>
      <vt:lpstr>Tag Attributes</vt:lpstr>
      <vt:lpstr>Accessing a Tag's Children</vt:lpstr>
      <vt:lpstr>Accessing at Tag's Parent</vt:lpstr>
      <vt:lpstr>PowerPoint Presentation</vt:lpstr>
      <vt:lpstr>Search Filters</vt:lpstr>
      <vt:lpstr>Search Filters</vt:lpstr>
      <vt:lpstr>Searching Strings</vt:lpstr>
      <vt:lpstr>Searching only part of the document</vt:lpstr>
      <vt:lpstr>prettify()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Tom Stephens</dc:creator>
  <cp:lastModifiedBy>Tom Stephens</cp:lastModifiedBy>
  <cp:revision>26</cp:revision>
  <dcterms:created xsi:type="dcterms:W3CDTF">2024-12-10T20:52:29Z</dcterms:created>
  <dcterms:modified xsi:type="dcterms:W3CDTF">2025-04-02T20:08:02Z</dcterms:modified>
</cp:coreProperties>
</file>