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057B0-9360-4540-A355-8F75921E5A1B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2424-03FE-4CD6-9FE5-F7925F6B9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9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function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Basic Python Syntax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3E9E83-0DD8-3231-34B0-CCF58B75B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861CB-47A2-9AAF-6EFF-4F6DFAEE9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1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2D16CD-6581-58B7-D779-1963C77AA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BF4197-14EB-B96B-3A2F-0C5B89E54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name</a:t>
            </a:r>
            <a:r>
              <a:rPr lang="en-US" dirty="0"/>
              <a:t> can be bound to a value.</a:t>
            </a:r>
          </a:p>
          <a:p>
            <a:endParaRPr lang="en-US" dirty="0"/>
          </a:p>
          <a:p>
            <a:r>
              <a:rPr lang="en-US" dirty="0"/>
              <a:t>One way to bind a name is with an </a:t>
            </a:r>
            <a:r>
              <a:rPr lang="en-US" b="1" dirty="0"/>
              <a:t>assignment statement</a:t>
            </a:r>
            <a:r>
              <a:rPr lang="en-US" dirty="0"/>
              <a:t>.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The value can be any expression:</a:t>
            </a:r>
          </a:p>
        </p:txBody>
      </p:sp>
      <p:pic>
        <p:nvPicPr>
          <p:cNvPr id="7" name="Picture 6" descr="A picture containing sketch, diagram, white, design&#10;&#10;Description automatically generated">
            <a:extLst>
              <a:ext uri="{FF2B5EF4-FFF2-40B4-BE49-F238E27FC236}">
                <a16:creationId xmlns:a16="http://schemas.microsoft.com/office/drawing/2014/main" id="{EF53DFE4-0DA6-E66C-BAAB-38D14EAF7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139" y="1270000"/>
            <a:ext cx="1637519" cy="15289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145C96-28EC-FE95-307F-E4D3A25BB2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469" y="3307335"/>
            <a:ext cx="2485852" cy="1057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E99EDF-418E-E044-C7DB-BC0789F6DB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7644" y="5054835"/>
            <a:ext cx="4369501" cy="106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42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43DC2-77E6-28C9-12E5-7362749D2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FB45C-6C76-4F66-4018-2EA855FC7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name can be referenced multiple times: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name that's bound to a data value is also known as a </a:t>
            </a:r>
            <a:r>
              <a:rPr lang="en-US" b="1" dirty="0"/>
              <a:t>variable</a:t>
            </a:r>
            <a:r>
              <a:rPr lang="en-US" dirty="0"/>
              <a:t>.</a:t>
            </a:r>
          </a:p>
          <a:p>
            <a:r>
              <a:rPr lang="en-US" dirty="0"/>
              <a:t>Be aware that in Python, you can also bind names to existing functions: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66BA-4BBE-3B35-02B2-4F71BAE46DC0}"/>
              </a:ext>
            </a:extLst>
          </p:cNvPr>
          <p:cNvSpPr txBox="1"/>
          <p:nvPr/>
        </p:nvSpPr>
        <p:spPr>
          <a:xfrm>
            <a:off x="1037716" y="2374630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result1 = x *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result2 = x + 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EC44F-7B73-F6C2-93FB-70969C5B67F2}"/>
              </a:ext>
            </a:extLst>
          </p:cNvPr>
          <p:cNvSpPr txBox="1"/>
          <p:nvPr/>
        </p:nvSpPr>
        <p:spPr>
          <a:xfrm>
            <a:off x="1037716" y="5280567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pow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f(10, 2) #</a:t>
            </a:r>
            <a:r>
              <a:rPr lang="en-US" i="1" dirty="0">
                <a:cs typeface="Courier New" panose="02070309020205020404" pitchFamily="49" charset="0"/>
              </a:rPr>
              <a:t>=&gt; 100</a:t>
            </a:r>
            <a:endParaRPr lang="en-US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99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C7568-CEC1-76D7-854A-C0825948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rebinding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FF2F-4960-BA40-92C3-E2B81054B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name can only be bound to a single value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💬 Will that code cause an error? If not, what will </a:t>
            </a:r>
            <a:r>
              <a:rPr lang="en-US" i="1" dirty="0" err="1"/>
              <a:t>my_name</a:t>
            </a:r>
            <a:r>
              <a:rPr lang="en-US" i="1" dirty="0"/>
              <a:t> </a:t>
            </a:r>
            <a:r>
              <a:rPr lang="en-US" dirty="0"/>
              <a:t>store? </a:t>
            </a:r>
          </a:p>
          <a:p>
            <a:r>
              <a:rPr lang="en-US" dirty="0"/>
              <a:t>It will not error (similar code in other languages might, however). The name </a:t>
            </a:r>
            <a:r>
              <a:rPr lang="en-US" i="1" dirty="0" err="1"/>
              <a:t>my_name</a:t>
            </a:r>
            <a:r>
              <a:rPr lang="en-US" i="1" dirty="0"/>
              <a:t> </a:t>
            </a:r>
            <a:r>
              <a:rPr lang="en-US" dirty="0"/>
              <a:t>is now bound to the value '</a:t>
            </a:r>
            <a:r>
              <a:rPr lang="en-US" dirty="0" err="1"/>
              <a:t>Pamelaella</a:t>
            </a:r>
            <a:r>
              <a:rPr lang="en-US" dirty="0"/>
              <a:t>'.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A6C88-BE25-84F4-D9C2-52D492DA8228}"/>
              </a:ext>
            </a:extLst>
          </p:cNvPr>
          <p:cNvSpPr txBox="1"/>
          <p:nvPr/>
        </p:nvSpPr>
        <p:spPr>
          <a:xfrm>
            <a:off x="1086354" y="2394086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'Pamela'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8597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28E499-AD26-2B41-600C-315F9B0D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ADB40-F7E9-5597-9735-70860C68D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6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AAA60B-2586-BF32-6842-7705D32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functions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F0DE13-EAFC-D290-5CE4-CE0D5D6A5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most common way to define functions is Python is the </a:t>
            </a:r>
            <a:r>
              <a:rPr lang="en-US" b="1" i="1" dirty="0"/>
              <a:t>def</a:t>
            </a:r>
            <a:r>
              <a:rPr lang="en-US" dirty="0"/>
              <a:t> statement.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32D71-F166-FFCF-2D64-37031A590E60}"/>
              </a:ext>
            </a:extLst>
          </p:cNvPr>
          <p:cNvSpPr txBox="1"/>
          <p:nvPr/>
        </p:nvSpPr>
        <p:spPr>
          <a:xfrm>
            <a:off x="1086354" y="263950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&lt;name&gt;(&lt;parameters&gt;):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&lt;return expression&gt;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0B6D310-48E1-C645-BF0A-D2359449B566}"/>
              </a:ext>
            </a:extLst>
          </p:cNvPr>
          <p:cNvSpPr txBox="1">
            <a:spLocks/>
          </p:cNvSpPr>
          <p:nvPr/>
        </p:nvSpPr>
        <p:spPr>
          <a:xfrm>
            <a:off x="677334" y="3348609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9A258-910E-60B7-27D2-D285331A81E5}"/>
              </a:ext>
            </a:extLst>
          </p:cNvPr>
          <p:cNvSpPr txBox="1"/>
          <p:nvPr/>
        </p:nvSpPr>
        <p:spPr>
          <a:xfrm>
            <a:off x="1086354" y="374244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DE82CD0E-FC28-84D9-514C-D93254088866}"/>
              </a:ext>
            </a:extLst>
          </p:cNvPr>
          <p:cNvSpPr txBox="1">
            <a:spLocks/>
          </p:cNvSpPr>
          <p:nvPr/>
        </p:nvSpPr>
        <p:spPr>
          <a:xfrm>
            <a:off x="677334" y="4451545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Once defined, we can call it: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20B481-FE76-6C6A-4CAD-8D5427E3546F}"/>
              </a:ext>
            </a:extLst>
          </p:cNvPr>
          <p:cNvSpPr txBox="1"/>
          <p:nvPr/>
        </p:nvSpPr>
        <p:spPr>
          <a:xfrm>
            <a:off x="1086353" y="490815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add(2, 2)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add(18, 69)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4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DB61-7187-4E99-B6D3-74C138C1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function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A81FC-4436-AA04-0085-7B0B15499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first line is called the </a:t>
            </a:r>
            <a:r>
              <a:rPr lang="en-US" b="1" dirty="0"/>
              <a:t>function signature</a:t>
            </a:r>
            <a:r>
              <a:rPr lang="en-US" dirty="0"/>
              <a:t>, all lines after are considered the </a:t>
            </a:r>
            <a:r>
              <a:rPr lang="en-US" b="1" dirty="0"/>
              <a:t>function body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FF85C-102D-5940-DCBD-98F6851584FA}"/>
              </a:ext>
            </a:extLst>
          </p:cNvPr>
          <p:cNvSpPr txBox="1"/>
          <p:nvPr/>
        </p:nvSpPr>
        <p:spPr>
          <a:xfrm>
            <a:off x="1086353" y="2639505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&lt;name&gt;(&lt;parameters&gt;):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&lt;return expression&gt;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9516F-3515-A582-BE7E-2FCF1265E65F}"/>
              </a:ext>
            </a:extLst>
          </p:cNvPr>
          <p:cNvSpPr txBox="1"/>
          <p:nvPr/>
        </p:nvSpPr>
        <p:spPr>
          <a:xfrm>
            <a:off x="1086353" y="3429000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 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1AB623E-3D62-FAD6-E045-AC9E176B501D}"/>
              </a:ext>
            </a:extLst>
          </p:cNvPr>
          <p:cNvSpPr txBox="1">
            <a:spLocks/>
          </p:cNvSpPr>
          <p:nvPr/>
        </p:nvSpPr>
        <p:spPr>
          <a:xfrm>
            <a:off x="677334" y="4189694"/>
            <a:ext cx="8596668" cy="438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function body can have multiple lines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1D5392-524C-25FD-D396-67D4EA4FB673}"/>
              </a:ext>
            </a:extLst>
          </p:cNvPr>
          <p:cNvSpPr txBox="1"/>
          <p:nvPr/>
        </p:nvSpPr>
        <p:spPr>
          <a:xfrm>
            <a:off x="1086352" y="4656023"/>
            <a:ext cx="769000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 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  return sum           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7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42BC-D705-26BB-9A5D-AE972632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F9C83-2468-D971-E43A-B63524BA6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24872"/>
          </a:xfrm>
        </p:spPr>
        <p:txBody>
          <a:bodyPr/>
          <a:lstStyle/>
          <a:p>
            <a:r>
              <a:rPr lang="en-US" dirty="0"/>
              <a:t>We can pass in any expressions as arguments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EC053-9300-EB4D-ED2E-8822AEF99EB9}"/>
              </a:ext>
            </a:extLst>
          </p:cNvPr>
          <p:cNvSpPr txBox="1"/>
          <p:nvPr/>
        </p:nvSpPr>
        <p:spPr>
          <a:xfrm>
            <a:off x="1058645" y="2355273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C61AC-D501-DE6D-4A56-7DFCC7F5A166}"/>
              </a:ext>
            </a:extLst>
          </p:cNvPr>
          <p:cNvSpPr txBox="1"/>
          <p:nvPr/>
        </p:nvSpPr>
        <p:spPr>
          <a:xfrm>
            <a:off x="1058644" y="3103310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2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add(x, y)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0E40A-E5DD-D53E-A5DA-10FE9343E628}"/>
              </a:ext>
            </a:extLst>
          </p:cNvPr>
          <p:cNvSpPr txBox="1"/>
          <p:nvPr/>
        </p:nvSpPr>
        <p:spPr>
          <a:xfrm>
            <a:off x="1058644" y="4128346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add(x * x, x + x)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143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F8EC9-40E1-F4B7-C9C8-BACB3CAB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A9A4E-47C6-19B3-47CF-EB581C277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return</a:t>
            </a:r>
            <a:r>
              <a:rPr lang="en-US" dirty="0"/>
              <a:t> keyword returns a value to whoever calls the function (and exits the function).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Reminder: You can use function calls in expressions:</a:t>
            </a:r>
          </a:p>
          <a:p>
            <a:endParaRPr lang="en-US" dirty="0"/>
          </a:p>
          <a:p>
            <a:r>
              <a:rPr lang="en-US" dirty="0"/>
              <a:t>...and nest function calls inside function calls: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4850C-AE68-44B3-4FAA-C2D04990033C}"/>
              </a:ext>
            </a:extLst>
          </p:cNvPr>
          <p:cNvSpPr txBox="1"/>
          <p:nvPr/>
        </p:nvSpPr>
        <p:spPr>
          <a:xfrm>
            <a:off x="1012463" y="2697018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25623-7025-366B-3A55-E1E380153E70}"/>
              </a:ext>
            </a:extLst>
          </p:cNvPr>
          <p:cNvSpPr txBox="1"/>
          <p:nvPr/>
        </p:nvSpPr>
        <p:spPr>
          <a:xfrm>
            <a:off x="1012463" y="436919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big_sum = add(200, 412) + add (312, 256)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781E43-4EA1-7792-E377-3CBF08F37EA4}"/>
              </a:ext>
            </a:extLst>
          </p:cNvPr>
          <p:cNvSpPr txBox="1"/>
          <p:nvPr/>
        </p:nvSpPr>
        <p:spPr>
          <a:xfrm>
            <a:off x="1012463" y="523331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huge_sum = add(add(200, 412), add (312, 256))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597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AE4A0-4B41-D2B0-0325-7BAB5B63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6D9F1-E41C-6E43-E982-CFF461E75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after the return statement will not be executed, that line belongs before the return.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562898-0CDB-E759-8962-97DDCF631D10}"/>
              </a:ext>
            </a:extLst>
          </p:cNvPr>
          <p:cNvSpPr txBox="1"/>
          <p:nvPr/>
        </p:nvSpPr>
        <p:spPr>
          <a:xfrm>
            <a:off x="1077118" y="230909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0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6AEFBD-68FC-5529-146B-48ACB0DD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&amp; Values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AD191B-A086-C2EE-0D58-B0B598469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63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3E9C-6FEE-8D92-76F6-11F8F529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6A10E-2546-169D-9D70-5CBAA8A8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is referring to variables that don't seem to exist. Most likely, they should be parameters in the function signature.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649564-10A1-DA9F-359E-2F8E3657FAC7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0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B1607-F7AC-07E4-4092-3D3E0A3D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526CB-24CB-C524-C3BF-E714757AF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does not return any value. However, the code that calls it tries to use the result of the expression. It should have a return statement that returns the sum.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A045B7-326F-461F-7231-F6AD3A481D6C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7BE-2599-46E7-BE84-9910D787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None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00BB2-A269-AB05-C6E9-672458476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858981"/>
          </a:xfrm>
        </p:spPr>
        <p:txBody>
          <a:bodyPr/>
          <a:lstStyle/>
          <a:p>
            <a:r>
              <a:rPr lang="en-US" dirty="0"/>
              <a:t>The special value </a:t>
            </a:r>
            <a:r>
              <a:rPr lang="en-US" b="1" i="1" dirty="0"/>
              <a:t>None</a:t>
            </a:r>
            <a:r>
              <a:rPr lang="en-US" dirty="0"/>
              <a:t> represents nothingness in Python.</a:t>
            </a:r>
          </a:p>
          <a:p>
            <a:r>
              <a:rPr lang="en-US" dirty="0"/>
              <a:t>Any function that doesn't explicitly return a value will return </a:t>
            </a:r>
            <a:r>
              <a:rPr lang="en-US" b="1" i="1" dirty="0"/>
              <a:t>None</a:t>
            </a:r>
            <a:r>
              <a:rPr lang="en-US" dirty="0"/>
              <a:t>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72D263-19F5-94EB-DE8B-92B2FB650BF4}"/>
              </a:ext>
            </a:extLst>
          </p:cNvPr>
          <p:cNvSpPr txBox="1"/>
          <p:nvPr/>
        </p:nvSpPr>
        <p:spPr>
          <a:xfrm>
            <a:off x="1077118" y="2789382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square_it(x):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* 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F269A6-AF85-1DCA-F8F8-9B61786FCC41}"/>
              </a:ext>
            </a:extLst>
          </p:cNvPr>
          <p:cNvSpPr txBox="1">
            <a:spLocks/>
          </p:cNvSpPr>
          <p:nvPr/>
        </p:nvSpPr>
        <p:spPr>
          <a:xfrm>
            <a:off x="677334" y="3435713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a function returns </a:t>
            </a:r>
            <a:r>
              <a:rPr lang="en-US" b="1" i="1" dirty="0"/>
              <a:t>None</a:t>
            </a:r>
            <a:r>
              <a:rPr lang="en-US" dirty="0"/>
              <a:t>, the console shows no output at all: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534B7-3E6C-28D1-025F-92F1428AE71A}"/>
              </a:ext>
            </a:extLst>
          </p:cNvPr>
          <p:cNvSpPr txBox="1"/>
          <p:nvPr/>
        </p:nvSpPr>
        <p:spPr>
          <a:xfrm>
            <a:off x="1077117" y="387465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square_it(4)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123466-FE7C-B635-5CC3-9E6D9AD6BA0B}"/>
              </a:ext>
            </a:extLst>
          </p:cNvPr>
          <p:cNvSpPr txBox="1">
            <a:spLocks/>
          </p:cNvSpPr>
          <p:nvPr/>
        </p:nvSpPr>
        <p:spPr>
          <a:xfrm>
            <a:off x="677334" y="4243986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Attempting to treat the </a:t>
            </a:r>
            <a:r>
              <a:rPr lang="en-US" b="1" i="1" dirty="0"/>
              <a:t>None</a:t>
            </a:r>
            <a:r>
              <a:rPr lang="en-US" dirty="0"/>
              <a:t> like a number will result in an error: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6E9646-C08D-7A33-3369-DA0169123E65}"/>
              </a:ext>
            </a:extLst>
          </p:cNvPr>
          <p:cNvSpPr txBox="1"/>
          <p:nvPr/>
        </p:nvSpPr>
        <p:spPr>
          <a:xfrm>
            <a:off x="1077116" y="467595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sixteen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sixteen + 4     # 🚫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84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open('songs.txt', 'w')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("Dancing On My Own, Robyn")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square_num1(number):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square_num2(number):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FCC293-7C01-2055-96EA-EC87709E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BF3FF-0C78-2E1A-376A-E87330392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59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7CBEAB-1A96-E11D-2874-A971CADA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1046E2-57ED-5428-8F68-4C84095F1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Boolean value is either </a:t>
            </a:r>
            <a:r>
              <a:rPr lang="en-US" b="1" i="1" dirty="0"/>
              <a:t>True</a:t>
            </a:r>
            <a:r>
              <a:rPr lang="en-US" dirty="0"/>
              <a:t> or </a:t>
            </a:r>
            <a:r>
              <a:rPr lang="en-US" b="1" i="1" dirty="0"/>
              <a:t>False</a:t>
            </a:r>
            <a:r>
              <a:rPr lang="en-US" dirty="0"/>
              <a:t> and is used frequently in computer programs.</a:t>
            </a:r>
          </a:p>
          <a:p>
            <a:r>
              <a:rPr lang="en-US" dirty="0"/>
              <a:t>Google Maps uses a </a:t>
            </a:r>
            <a:r>
              <a:rPr lang="en-US" dirty="0" err="1"/>
              <a:t>boolean</a:t>
            </a:r>
            <a:r>
              <a:rPr lang="en-US" dirty="0"/>
              <a:t> to decide whether to avoid highways in driving directions: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Twitter uses a </a:t>
            </a:r>
            <a:r>
              <a:rPr lang="en-US" dirty="0" err="1"/>
              <a:t>boolean</a:t>
            </a:r>
            <a:r>
              <a:rPr lang="en-US" dirty="0"/>
              <a:t> to remember where the user allows personalized ads: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81CF96-F7CD-F9A4-7419-C1E2E2ABB67B}"/>
              </a:ext>
            </a:extLst>
          </p:cNvPr>
          <p:cNvSpPr txBox="1"/>
          <p:nvPr/>
        </p:nvSpPr>
        <p:spPr>
          <a:xfrm>
            <a:off x="1086355" y="333955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avoid_highways =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86895-4935-9AFE-64FD-E6979DAB676E}"/>
              </a:ext>
            </a:extLst>
          </p:cNvPr>
          <p:cNvSpPr txBox="1"/>
          <p:nvPr/>
        </p:nvSpPr>
        <p:spPr>
          <a:xfrm>
            <a:off x="1086355" y="45726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personalized_ads = False</a:t>
            </a:r>
          </a:p>
        </p:txBody>
      </p:sp>
    </p:spTree>
    <p:extLst>
      <p:ext uri="{BB962C8B-B14F-4D97-AF65-F5344CB8AC3E}">
        <p14:creationId xmlns:p14="http://schemas.microsoft.com/office/powerpoint/2010/main" val="4050535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6D327-5AF7-D296-47E8-813877084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C37AD-3A95-A6EA-581C-76E5A08B6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expression can evaluate to a Boolean. Most Boolean expressions use either comparison or logical operators.</a:t>
            </a:r>
          </a:p>
          <a:p>
            <a:endParaRPr lang="en-US" dirty="0"/>
          </a:p>
          <a:p>
            <a:r>
              <a:rPr lang="en-US" dirty="0"/>
              <a:t>An expression with a comparison operator: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expression with a logical operator: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972807-5109-6FA8-F87C-8D156081CE8C}"/>
              </a:ext>
            </a:extLst>
          </p:cNvPr>
          <p:cNvSpPr txBox="1"/>
          <p:nvPr/>
        </p:nvSpPr>
        <p:spPr>
          <a:xfrm>
            <a:off x="1067881" y="3512249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passed_class = grade &gt; 65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510864-8EB1-20D7-9D27-15F0E071E8DA}"/>
              </a:ext>
            </a:extLst>
          </p:cNvPr>
          <p:cNvSpPr txBox="1"/>
          <p:nvPr/>
        </p:nvSpPr>
        <p:spPr>
          <a:xfrm>
            <a:off x="1067881" y="47768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wear_jacket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105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3BDCC-7AC0-7633-6BD7-7EF057DF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BCA45-58E2-E905-625D-18B28FF72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20916"/>
            <a:ext cx="8596668" cy="7304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⚠️ Common mistake: Do not confuse </a:t>
            </a:r>
            <a:r>
              <a:rPr lang="en-US" b="1" dirty="0"/>
              <a:t>=</a:t>
            </a:r>
            <a:r>
              <a:rPr lang="en-US" dirty="0"/>
              <a:t> (the assignment operator) with </a:t>
            </a:r>
            <a:r>
              <a:rPr lang="en-US" b="1" dirty="0"/>
              <a:t>==</a:t>
            </a:r>
            <a:r>
              <a:rPr lang="en-US" dirty="0"/>
              <a:t> (the equality operator).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7A40AC1-1D18-B9AE-0C71-0B03D16C5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006151"/>
              </p:ext>
            </p:extLst>
          </p:nvPr>
        </p:nvGraphicFramePr>
        <p:xfrm>
          <a:off x="677334" y="1930400"/>
          <a:ext cx="812799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157">
                  <a:extLst>
                    <a:ext uri="{9D8B030D-6E8A-4147-A177-3AD203B41FA5}">
                      <a16:colId xmlns:a16="http://schemas.microsoft.com/office/drawing/2014/main" val="2968681091"/>
                    </a:ext>
                  </a:extLst>
                </a:gridCol>
                <a:gridCol w="3888509">
                  <a:extLst>
                    <a:ext uri="{9D8B030D-6E8A-4147-A177-3AD203B41FA5}">
                      <a16:colId xmlns:a16="http://schemas.microsoft.com/office/drawing/2014/main" val="220960503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79071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True expressions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53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Equality (is equal 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32 ==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71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Inequality (is not equal 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30 !=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12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Greater 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60 &gt;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81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Greater than or equal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60 &gt;= 32, 32 &gt;=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68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Less 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 &lt;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309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&lt;=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Less than or equal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 &lt; 32, 32 &lt;=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223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5000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5A81C-3B4F-0929-74DC-D61001B92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7753E7-084F-718F-018F-DFB46F75A4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838711"/>
              </p:ext>
            </p:extLst>
          </p:nvPr>
        </p:nvGraphicFramePr>
        <p:xfrm>
          <a:off x="677863" y="1930400"/>
          <a:ext cx="859631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446">
                  <a:extLst>
                    <a:ext uri="{9D8B030D-6E8A-4147-A177-3AD203B41FA5}">
                      <a16:colId xmlns:a16="http://schemas.microsoft.com/office/drawing/2014/main" val="3471812663"/>
                    </a:ext>
                  </a:extLst>
                </a:gridCol>
                <a:gridCol w="2650836">
                  <a:extLst>
                    <a:ext uri="{9D8B030D-6E8A-4147-A177-3AD203B41FA5}">
                      <a16:colId xmlns:a16="http://schemas.microsoft.com/office/drawing/2014/main" val="4007971595"/>
                    </a:ext>
                  </a:extLst>
                </a:gridCol>
                <a:gridCol w="4462029">
                  <a:extLst>
                    <a:ext uri="{9D8B030D-6E8A-4147-A177-3AD203B41FA5}">
                      <a16:colId xmlns:a16="http://schemas.microsoft.com/office/drawing/2014/main" val="2665812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True Expressions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376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 &gt; 0 and -2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both conditions are true. If one is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2757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 &gt; 2 or -2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either condition is true.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only if both are false.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7074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 (5 == 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condition is false;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if condition is true.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68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37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2D6BF7-8BD1-AA1C-9B72-D726989ED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programs do?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61F601-9DC1-00E7-FBFD-E180EE247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work by manipulating </a:t>
            </a:r>
            <a:r>
              <a:rPr lang="en-US" b="1" dirty="0"/>
              <a:t>values</a:t>
            </a:r>
          </a:p>
          <a:p>
            <a:r>
              <a:rPr lang="en-US" b="1" dirty="0"/>
              <a:t>Expressions</a:t>
            </a:r>
            <a:r>
              <a:rPr lang="en-US" dirty="0"/>
              <a:t> in programs evaluate to values</a:t>
            </a:r>
          </a:p>
          <a:p>
            <a:pPr lvl="1"/>
            <a:r>
              <a:rPr lang="en-US" dirty="0"/>
              <a:t>Expression: 'a' + 'hoy'</a:t>
            </a:r>
          </a:p>
          <a:p>
            <a:pPr lvl="1"/>
            <a:r>
              <a:rPr lang="en-US" dirty="0"/>
              <a:t>Value: 'ahoy'</a:t>
            </a:r>
          </a:p>
          <a:p>
            <a:r>
              <a:rPr lang="en-US" dirty="0"/>
              <a:t>The Python interpreter evaluates expressions and displays their values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5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9C602-F817-52E2-AC20-E755B92B4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Booleans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F7C40-F648-7B2E-6F0E-FCC06F65B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combining multiple operators in a single expression, use parentheses to group:</a:t>
            </a:r>
          </a:p>
          <a:p>
            <a:endParaRPr lang="en-US" dirty="0"/>
          </a:p>
          <a:p>
            <a:r>
              <a:rPr lang="en-US" dirty="0"/>
              <a:t>There is an order of operations to the evaluation of the Boolean operators, but it is always safer to include the parentheses.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D864F0-5746-55A0-C225-2D7F5C9D9FC0}"/>
              </a:ext>
            </a:extLst>
          </p:cNvPr>
          <p:cNvSpPr txBox="1"/>
          <p:nvPr/>
        </p:nvSpPr>
        <p:spPr>
          <a:xfrm>
            <a:off x="1104828" y="2665296"/>
            <a:ext cx="868571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may_have_mobility_issues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(age &gt;= 0 and age &lt; 2)  or age &gt; 90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0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77823-DE64-8715-2B25-D414837C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AF162-03C5-DA21-4628-CF59087F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38908"/>
          </a:xfrm>
        </p:spPr>
        <p:txBody>
          <a:bodyPr/>
          <a:lstStyle/>
          <a:p>
            <a:r>
              <a:rPr lang="en-US" dirty="0"/>
              <a:t>A function can use a Boolean expression to return a result based on the values of the parameters.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1D9BD6-9F3D-F92A-C104-18C501EB842F}"/>
              </a:ext>
            </a:extLst>
          </p:cNvPr>
          <p:cNvSpPr txBox="1"/>
          <p:nvPr/>
        </p:nvSpPr>
        <p:spPr>
          <a:xfrm>
            <a:off x="1086355" y="2669309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passed_class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(grade):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grade &gt; 65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B2A07-40DD-7CC5-A705-DE124BD124C1}"/>
              </a:ext>
            </a:extLst>
          </p:cNvPr>
          <p:cNvSpPr txBox="1"/>
          <p:nvPr/>
        </p:nvSpPr>
        <p:spPr>
          <a:xfrm>
            <a:off x="1086355" y="342900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should_wear_jacket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70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90438E-6C04-AB51-00A2-4D002E758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EF510C-EBE1-B05E-4928-0919CF6B8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50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E345A4-52D7-4202-8D9A-D1989F953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9738B3-4BB6-6A5B-E5B5-75620763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877454"/>
          </a:xfrm>
        </p:spPr>
        <p:txBody>
          <a:bodyPr/>
          <a:lstStyle/>
          <a:p>
            <a:r>
              <a:rPr lang="en-US" dirty="0"/>
              <a:t> A </a:t>
            </a:r>
            <a:r>
              <a:rPr lang="en-US" b="1" dirty="0"/>
              <a:t>statement</a:t>
            </a:r>
            <a:r>
              <a:rPr lang="en-US" dirty="0"/>
              <a:t> is executed by the interpreter to perform an action.</a:t>
            </a:r>
          </a:p>
          <a:p>
            <a:r>
              <a:rPr lang="en-US" dirty="0"/>
              <a:t>So far we've seen a few...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918096D-7A66-4889-76F6-D3C3F05FB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82228"/>
              </p:ext>
            </p:extLst>
          </p:nvPr>
        </p:nvGraphicFramePr>
        <p:xfrm>
          <a:off x="1062182" y="2807855"/>
          <a:ext cx="81280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9236921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51420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Statement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53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Assignment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 = 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sosuke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greeting =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642162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Def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greet(name):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return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23331596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Return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2729305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3772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A2487-C964-7B1A-0B88-8E8C8B8C9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BF4F-6B9D-5FA3-4A1B-F8672A3D0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233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compound statement </a:t>
            </a:r>
            <a:r>
              <a:rPr lang="en-US" dirty="0"/>
              <a:t>contains groups of other statements.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F55306-3196-CA7F-21B3-6E3401DE315B}"/>
              </a:ext>
            </a:extLst>
          </p:cNvPr>
          <p:cNvSpPr txBox="1"/>
          <p:nvPr/>
        </p:nvSpPr>
        <p:spPr>
          <a:xfrm>
            <a:off x="1086355" y="2402732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&lt;header&gt;:           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&lt;separating header&gt;: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0D2DA6-05E4-5D73-DCD4-BCE48E4EF396}"/>
              </a:ext>
            </a:extLst>
          </p:cNvPr>
          <p:cNvSpPr/>
          <p:nvPr/>
        </p:nvSpPr>
        <p:spPr>
          <a:xfrm>
            <a:off x="1108953" y="2470826"/>
            <a:ext cx="6478621" cy="1177046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BA172C-819F-D002-0830-F740BB5FEC35}"/>
              </a:ext>
            </a:extLst>
          </p:cNvPr>
          <p:cNvSpPr/>
          <p:nvPr/>
        </p:nvSpPr>
        <p:spPr>
          <a:xfrm>
            <a:off x="1108953" y="3788311"/>
            <a:ext cx="6478621" cy="1177046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FAA1D-2E97-8380-76E2-F422A64A4D2F}"/>
              </a:ext>
            </a:extLst>
          </p:cNvPr>
          <p:cNvSpPr txBox="1"/>
          <p:nvPr/>
        </p:nvSpPr>
        <p:spPr>
          <a:xfrm>
            <a:off x="6437900" y="254152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CLAUSE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AC8BD0-1BC6-EE55-A4F9-CA1EE7F3F7FF}"/>
              </a:ext>
            </a:extLst>
          </p:cNvPr>
          <p:cNvSpPr txBox="1"/>
          <p:nvPr/>
        </p:nvSpPr>
        <p:spPr>
          <a:xfrm>
            <a:off x="6437900" y="3831714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CLAUSE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045C90-436B-21C8-703E-9DE5A14556AB}"/>
              </a:ext>
            </a:extLst>
          </p:cNvPr>
          <p:cNvSpPr/>
          <p:nvPr/>
        </p:nvSpPr>
        <p:spPr>
          <a:xfrm>
            <a:off x="1648464" y="2726189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0DC28A-F715-E445-0E87-DA0F655BAB28}"/>
              </a:ext>
            </a:extLst>
          </p:cNvPr>
          <p:cNvSpPr/>
          <p:nvPr/>
        </p:nvSpPr>
        <p:spPr>
          <a:xfrm>
            <a:off x="1648464" y="4140950"/>
            <a:ext cx="4105637" cy="752063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D7A039-625B-65F8-AFEA-B0799AA32A2A}"/>
              </a:ext>
            </a:extLst>
          </p:cNvPr>
          <p:cNvSpPr txBox="1"/>
          <p:nvPr/>
        </p:nvSpPr>
        <p:spPr>
          <a:xfrm>
            <a:off x="4658708" y="2769060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654C7B-76E0-E496-F63E-1ADF8784BD8B}"/>
              </a:ext>
            </a:extLst>
          </p:cNvPr>
          <p:cNvSpPr txBox="1"/>
          <p:nvPr/>
        </p:nvSpPr>
        <p:spPr>
          <a:xfrm>
            <a:off x="4665012" y="4192168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3F5FF9D-0B2C-77DC-C9C6-6CE1F1832B99}"/>
              </a:ext>
            </a:extLst>
          </p:cNvPr>
          <p:cNvSpPr txBox="1">
            <a:spLocks/>
          </p:cNvSpPr>
          <p:nvPr/>
        </p:nvSpPr>
        <p:spPr>
          <a:xfrm>
            <a:off x="677334" y="5224220"/>
            <a:ext cx="8596668" cy="1196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first header determines a statement's type, and the header of each clause controls the suite that follows.</a:t>
            </a:r>
          </a:p>
        </p:txBody>
      </p:sp>
    </p:spTree>
    <p:extLst>
      <p:ext uri="{BB962C8B-B14F-4D97-AF65-F5344CB8AC3E}">
        <p14:creationId xmlns:p14="http://schemas.microsoft.com/office/powerpoint/2010/main" val="313007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E036E-A2CD-C5E8-DFEE-A77D5B51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suites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6391F-534F-0FB5-38DC-E92F83708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38493"/>
          </a:xfrm>
        </p:spPr>
        <p:txBody>
          <a:bodyPr>
            <a:normAutofit/>
          </a:bodyPr>
          <a:lstStyle/>
          <a:p>
            <a:r>
              <a:rPr lang="en-US" dirty="0"/>
              <a:t>A suite is a sequence of statements.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Execution rule for a sequence of statements:</a:t>
            </a:r>
          </a:p>
          <a:p>
            <a:pPr lvl="1"/>
            <a:r>
              <a:rPr lang="en-US" dirty="0"/>
              <a:t>Execute the first statement</a:t>
            </a:r>
          </a:p>
          <a:p>
            <a:pPr lvl="1"/>
            <a:r>
              <a:rPr lang="en-US" dirty="0"/>
              <a:t>Unless directed otherwise, execute the rest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1ED0D-8378-BD8D-0082-A68E25B363B4}"/>
              </a:ext>
            </a:extLst>
          </p:cNvPr>
          <p:cNvSpPr txBox="1"/>
          <p:nvPr/>
        </p:nvSpPr>
        <p:spPr>
          <a:xfrm>
            <a:off x="1086355" y="2344364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&lt;header&gt;:           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&lt;separating header&gt;: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3B8A2F-AF8B-A80C-CF1D-7611373C1F9B}"/>
              </a:ext>
            </a:extLst>
          </p:cNvPr>
          <p:cNvSpPr/>
          <p:nvPr/>
        </p:nvSpPr>
        <p:spPr>
          <a:xfrm>
            <a:off x="1648464" y="2667821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DD3269-16DD-D5D4-E546-DF4F6CE10A37}"/>
              </a:ext>
            </a:extLst>
          </p:cNvPr>
          <p:cNvSpPr/>
          <p:nvPr/>
        </p:nvSpPr>
        <p:spPr>
          <a:xfrm>
            <a:off x="1648464" y="4043670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8EE0D6-7D0F-7CD9-AA1D-E163981243BE}"/>
              </a:ext>
            </a:extLst>
          </p:cNvPr>
          <p:cNvSpPr txBox="1"/>
          <p:nvPr/>
        </p:nvSpPr>
        <p:spPr>
          <a:xfrm>
            <a:off x="4658708" y="271069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570D3-5561-D228-FC31-AC4558E78B8F}"/>
              </a:ext>
            </a:extLst>
          </p:cNvPr>
          <p:cNvSpPr txBox="1"/>
          <p:nvPr/>
        </p:nvSpPr>
        <p:spPr>
          <a:xfrm>
            <a:off x="4665012" y="4094888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</p:spTree>
    <p:extLst>
      <p:ext uri="{BB962C8B-B14F-4D97-AF65-F5344CB8AC3E}">
        <p14:creationId xmlns:p14="http://schemas.microsoft.com/office/powerpoint/2010/main" val="208671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13623-8A2E-726F-871E-E55309CE8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08BD-4D4B-DDB6-83C8-F5549622E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conditional statement gives your code a way to execute a different suite of code statements based on whether certain conditions are true or false.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simple conditional: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717C23-A4B3-9555-2829-973FF46F328D}"/>
              </a:ext>
            </a:extLst>
          </p:cNvPr>
          <p:cNvSpPr txBox="1"/>
          <p:nvPr/>
        </p:nvSpPr>
        <p:spPr>
          <a:xfrm>
            <a:off x="1037716" y="2931956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07A554-2DAF-1FBB-1644-106E9EC342B6}"/>
              </a:ext>
            </a:extLst>
          </p:cNvPr>
          <p:cNvSpPr txBox="1"/>
          <p:nvPr/>
        </p:nvSpPr>
        <p:spPr>
          <a:xfrm>
            <a:off x="1037716" y="4699148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clothing = "shirt"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32: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557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AC73-3A5B-2FF5-6665-144621A49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826F6-E5F3-EB6F-D313-BD3AA9D6A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34978"/>
          </a:xfrm>
        </p:spPr>
        <p:txBody>
          <a:bodyPr/>
          <a:lstStyle/>
          <a:p>
            <a:r>
              <a:rPr lang="en-US" dirty="0"/>
              <a:t>A conditional can include any number of </a:t>
            </a:r>
            <a:r>
              <a:rPr lang="en-US" b="1" i="1" dirty="0" err="1"/>
              <a:t>elif</a:t>
            </a:r>
            <a:r>
              <a:rPr lang="en-US" dirty="0"/>
              <a:t> statements to check other conditions.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828433-FD5B-9BC1-5B96-26A8D6C98CC6}"/>
              </a:ext>
            </a:extLst>
          </p:cNvPr>
          <p:cNvSpPr txBox="1"/>
          <p:nvPr/>
        </p:nvSpPr>
        <p:spPr>
          <a:xfrm>
            <a:off x="1037716" y="2665379"/>
            <a:ext cx="6631709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2BFE5B-3148-0E53-CB74-F5E190C41411}"/>
              </a:ext>
            </a:extLst>
          </p:cNvPr>
          <p:cNvSpPr txBox="1"/>
          <p:nvPr/>
        </p:nvSpPr>
        <p:spPr>
          <a:xfrm>
            <a:off x="1037715" y="5103778"/>
            <a:ext cx="6631709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clothing = "shirt"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"snowsuit"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temperature &lt; 32: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4140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5DACA-B4BF-8F48-65FF-000AB2DA8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else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43D98-D9E2-2F49-0154-25C91E088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conditional can include an </a:t>
            </a:r>
            <a:r>
              <a:rPr lang="en-US" b="1" i="1" dirty="0"/>
              <a:t>else</a:t>
            </a:r>
            <a:r>
              <a:rPr lang="en-US" dirty="0"/>
              <a:t> clause to specify code to execute if no previous conditions are true.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81487B-A7CF-64D6-EA72-A135C6CCBCA4}"/>
              </a:ext>
            </a:extLst>
          </p:cNvPr>
          <p:cNvSpPr txBox="1"/>
          <p:nvPr/>
        </p:nvSpPr>
        <p:spPr>
          <a:xfrm>
            <a:off x="1037716" y="2665379"/>
            <a:ext cx="6631709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53743F-0498-7519-A72E-A2FE2335FCE8}"/>
              </a:ext>
            </a:extLst>
          </p:cNvPr>
          <p:cNvSpPr txBox="1"/>
          <p:nvPr/>
        </p:nvSpPr>
        <p:spPr>
          <a:xfrm>
            <a:off x="1037715" y="5103778"/>
            <a:ext cx="6631709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"snowsuit"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temperature &lt; 32: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"shirt"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489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15AA3-6523-54B4-826A-A8245A427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9E7EA-56C2-0150-6344-91CCDEBC6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03515"/>
            <a:ext cx="8596668" cy="2237848"/>
          </a:xfrm>
        </p:spPr>
        <p:txBody>
          <a:bodyPr/>
          <a:lstStyle/>
          <a:p>
            <a:r>
              <a:rPr lang="en-US" dirty="0"/>
              <a:t>Syntax tips:</a:t>
            </a:r>
          </a:p>
          <a:p>
            <a:pPr lvl="1"/>
            <a:r>
              <a:rPr lang="en-US" dirty="0"/>
              <a:t>Always start with if clause.</a:t>
            </a:r>
          </a:p>
          <a:p>
            <a:pPr lvl="1"/>
            <a:r>
              <a:rPr lang="en-US" dirty="0"/>
              <a:t>Zero or more </a:t>
            </a:r>
            <a:r>
              <a:rPr lang="en-US" dirty="0" err="1"/>
              <a:t>elif</a:t>
            </a:r>
            <a:r>
              <a:rPr lang="en-US" dirty="0"/>
              <a:t> clauses.</a:t>
            </a:r>
          </a:p>
          <a:p>
            <a:pPr lvl="1"/>
            <a:r>
              <a:rPr lang="en-US" dirty="0"/>
              <a:t>Zero or one else clause, always at the end.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E8704-A077-B36C-D4E7-A0D36725386D}"/>
              </a:ext>
            </a:extLst>
          </p:cNvPr>
          <p:cNvSpPr txBox="1"/>
          <p:nvPr/>
        </p:nvSpPr>
        <p:spPr>
          <a:xfrm>
            <a:off x="1096082" y="1930400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3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EC908-E2D4-DC65-363D-0008E30E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7D612-05C8-15EF-16C7-A59A0179F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manipulate </a:t>
            </a:r>
            <a:r>
              <a:rPr lang="en-US" b="1" dirty="0"/>
              <a:t>values</a:t>
            </a:r>
            <a:r>
              <a:rPr lang="en-US" dirty="0"/>
              <a:t>.</a:t>
            </a:r>
          </a:p>
          <a:p>
            <a:r>
              <a:rPr lang="en-US" dirty="0"/>
              <a:t>Each value has a certain </a:t>
            </a:r>
            <a:r>
              <a:rPr lang="en-US" b="1" dirty="0"/>
              <a:t>data type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Try these in a Python interpreter. What gets displayed?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23FE6E0-15AE-364D-CF1D-A2FEEB40E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84691"/>
              </p:ext>
            </p:extLst>
          </p:nvPr>
        </p:nvGraphicFramePr>
        <p:xfrm>
          <a:off x="1146002" y="2754654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1906590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11252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97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 44  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668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Floats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3.14  4.5  -2.0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306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Booleans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 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3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'¡</a:t>
                      </a:r>
                      <a:r>
                        <a:rPr lang="en-US" dirty="0" err="1"/>
                        <a:t>hola</a:t>
                      </a:r>
                      <a:r>
                        <a:rPr lang="en-US" dirty="0"/>
                        <a:t>!'   'its python time!'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6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7617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89F82-472B-B0CF-0CCB-26225D14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conditional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82CBF-F1A5-6CE6-2A4F-150B8201E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clause is considered in order.</a:t>
            </a:r>
          </a:p>
          <a:p>
            <a:pPr lvl="1"/>
            <a:r>
              <a:rPr lang="en-US" dirty="0"/>
              <a:t>Evaluate the header's expression.</a:t>
            </a:r>
          </a:p>
          <a:p>
            <a:pPr lvl="1"/>
            <a:r>
              <a:rPr lang="en-US" dirty="0"/>
              <a:t>If it's true, execute the suite of statements underneath and skip the remaining clauses.</a:t>
            </a:r>
          </a:p>
          <a:p>
            <a:pPr lvl="1"/>
            <a:r>
              <a:rPr lang="en-US" dirty="0"/>
              <a:t>Otherwise, continue to the next clause.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87B50-79B0-0F2C-A41E-77880A55CF2B}"/>
              </a:ext>
            </a:extLst>
          </p:cNvPr>
          <p:cNvSpPr txBox="1"/>
          <p:nvPr/>
        </p:nvSpPr>
        <p:spPr>
          <a:xfrm>
            <a:off x="1018260" y="3985882"/>
            <a:ext cx="6631709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 = 5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280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AD70-EB0F-D529-3CC8-F508DA83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0C1D8-A1CF-14A9-1C44-6A85C0580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44705"/>
          </a:xfrm>
        </p:spPr>
        <p:txBody>
          <a:bodyPr/>
          <a:lstStyle/>
          <a:p>
            <a:r>
              <a:rPr lang="en-US" dirty="0"/>
              <a:t>It's common for a conditional to be based on the value of the parameters to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37A8C6-CFBC-EA26-0FEE-342568D3C580}"/>
              </a:ext>
            </a:extLst>
          </p:cNvPr>
          <p:cNvSpPr txBox="1"/>
          <p:nvPr/>
        </p:nvSpPr>
        <p:spPr>
          <a:xfrm>
            <a:off x="1086355" y="2675106"/>
            <a:ext cx="6631709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"negative"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"neutral"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sign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F438C-A3AB-A2BB-CEF5-6DD26C9123CE}"/>
              </a:ext>
            </a:extLst>
          </p:cNvPr>
          <p:cNvSpPr txBox="1"/>
          <p:nvPr/>
        </p:nvSpPr>
        <p:spPr>
          <a:xfrm>
            <a:off x="1086354" y="50942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"positive"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(-1)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"neutral"</a:t>
            </a:r>
            <a:endParaRPr lang="pt-BR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087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9A75-56EE-6356-17EA-75545048D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Returns inside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0AD39-D059-9ADB-EEA9-598F472B3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25250"/>
          </a:xfrm>
        </p:spPr>
        <p:txBody>
          <a:bodyPr/>
          <a:lstStyle/>
          <a:p>
            <a:r>
              <a:rPr lang="en-US" dirty="0"/>
              <a:t>A branch of a conditional can end in a return, which exits the function entirely.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1C1334-A641-147B-025C-C8F13471525B}"/>
              </a:ext>
            </a:extLst>
          </p:cNvPr>
          <p:cNvSpPr txBox="1"/>
          <p:nvPr/>
        </p:nvSpPr>
        <p:spPr>
          <a:xfrm>
            <a:off x="1086355" y="2675106"/>
            <a:ext cx="6631709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"negative"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948CCD-C774-C88C-BA41-599800AE7E94}"/>
              </a:ext>
            </a:extLst>
          </p:cNvPr>
          <p:cNvSpPr txBox="1"/>
          <p:nvPr/>
        </p:nvSpPr>
        <p:spPr>
          <a:xfrm>
            <a:off x="1086354" y="4831591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"positive"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(-1)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"neutral"</a:t>
            </a:r>
            <a:endParaRPr lang="pt-BR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558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2FFAB-F164-D974-0BD7-4561A9FF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BAD2F8-0BEC-F0AD-1BC8-6121F24AE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22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196C4B-FCF0-8EE7-6725-6EDC1E71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AB20FD-92E5-B887-EB4A-1983D02B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while loop syntax: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long as the condition is true, the statements below it are executed.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is significantly shorter than writing all print statements, and it can easily be extended to loop for more or less iterations.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5B2C4D-1543-ADAB-FEB8-69BF4CBEED23}"/>
              </a:ext>
            </a:extLst>
          </p:cNvPr>
          <p:cNvSpPr txBox="1"/>
          <p:nvPr/>
        </p:nvSpPr>
        <p:spPr>
          <a:xfrm>
            <a:off x="1105810" y="227627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&lt;condition&gt;: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2ED44D-B509-AC34-7A0E-1FED2B0E3413}"/>
              </a:ext>
            </a:extLst>
          </p:cNvPr>
          <p:cNvSpPr txBox="1"/>
          <p:nvPr/>
        </p:nvSpPr>
        <p:spPr>
          <a:xfrm>
            <a:off x="1105810" y="3658399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multiplier = 1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multiplier &lt;= 5: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(9 * multiplier)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multiplier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098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027F1-7AE5-F280-1123-6EDDDEF9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counter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DD7B0-A736-C03A-B5E7-11CD96081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t's common to use a </a:t>
            </a:r>
            <a:r>
              <a:rPr lang="en-US" b="1" dirty="0"/>
              <a:t>counter variable </a:t>
            </a:r>
            <a:r>
              <a:rPr lang="en-US" dirty="0"/>
              <a:t>whose job is keeping track of the number of iterations.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counter variable may also be involved in the loop computation: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23DE70-A979-6875-6BF0-C9878B44DD20}"/>
              </a:ext>
            </a:extLst>
          </p:cNvPr>
          <p:cNvSpPr txBox="1"/>
          <p:nvPr/>
        </p:nvSpPr>
        <p:spPr>
          <a:xfrm>
            <a:off x="1096082" y="2636195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DF085-3213-6E5F-B83E-8896CCD14ABC}"/>
              </a:ext>
            </a:extLst>
          </p:cNvPr>
          <p:cNvSpPr txBox="1"/>
          <p:nvPr/>
        </p:nvSpPr>
        <p:spPr>
          <a:xfrm>
            <a:off x="1096082" y="4819317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4080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C5D17-2367-8FFF-3A00-FC912596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D0DA6-7C61-B67F-4839-D92F1D9B2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1795293"/>
          </a:xfrm>
        </p:spPr>
        <p:txBody>
          <a:bodyPr>
            <a:normAutofit/>
          </a:bodyPr>
          <a:lstStyle/>
          <a:p>
            <a:r>
              <a:rPr lang="en-US" dirty="0"/>
              <a:t>Uh oh 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one line of code would fix this?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498437-EF09-E46A-DBDC-107939335B54}"/>
              </a:ext>
            </a:extLst>
          </p:cNvPr>
          <p:cNvSpPr txBox="1"/>
          <p:nvPr/>
        </p:nvSpPr>
        <p:spPr>
          <a:xfrm>
            <a:off x="1096082" y="23346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FEE720-3CF0-236E-052F-8F3C9AE22C80}"/>
              </a:ext>
            </a:extLst>
          </p:cNvPr>
          <p:cNvSpPr txBox="1"/>
          <p:nvPr/>
        </p:nvSpPr>
        <p:spPr>
          <a:xfrm>
            <a:off x="1096081" y="36622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+=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29DF4C-178E-2128-19CD-BB5FDC42EC7E}"/>
              </a:ext>
            </a:extLst>
          </p:cNvPr>
          <p:cNvSpPr txBox="1"/>
          <p:nvPr/>
        </p:nvSpPr>
        <p:spPr>
          <a:xfrm>
            <a:off x="1096081" y="425111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&gt;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7C9FBD-281A-684B-CCA0-CFB00CB059E6}"/>
              </a:ext>
            </a:extLst>
          </p:cNvPr>
          <p:cNvSpPr txBox="1">
            <a:spLocks/>
          </p:cNvSpPr>
          <p:nvPr/>
        </p:nvSpPr>
        <p:spPr>
          <a:xfrm>
            <a:off x="677334" y="5451440"/>
            <a:ext cx="8596668" cy="91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How do we save this code?</a:t>
            </a:r>
          </a:p>
          <a:p>
            <a:r>
              <a:rPr lang="en-US" dirty="0"/>
              <a:t>Intentions are unclear! Change the initial value and condition?</a:t>
            </a:r>
          </a:p>
        </p:txBody>
      </p:sp>
    </p:spTree>
    <p:extLst>
      <p:ext uri="{BB962C8B-B14F-4D97-AF65-F5344CB8AC3E}">
        <p14:creationId xmlns:p14="http://schemas.microsoft.com/office/powerpoint/2010/main" val="7844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68CF-ACA6-C2FB-B9E4-F0DDBBE4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39A4B-2E5C-A52E-20D5-293E3D84E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Evaluate the header’s Boolean expression.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it is a true value, execute the suite of statements, then return to step 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926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7F5C-DFA9-445B-16F1-A8D95D2EE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A34B6-1CE4-913C-C3FA-D9C825C84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loop in a function will commonly use a parameter to determine some aspect of its repetition.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EF286-4E64-327B-9318-23EB64D2A01B}"/>
              </a:ext>
            </a:extLst>
          </p:cNvPr>
          <p:cNvSpPr txBox="1"/>
          <p:nvPr/>
        </p:nvSpPr>
        <p:spPr>
          <a:xfrm>
            <a:off x="1096082" y="2636195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sum_up_squares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= start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counter &lt;= end: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+= pow(counter,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counter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sum_up_squares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(1, 5)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463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B7AD2-BF1C-80CB-5A50-7839C2E54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break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3185-99DB-5E14-189E-29319C4FA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4580"/>
          </a:xfrm>
        </p:spPr>
        <p:txBody>
          <a:bodyPr/>
          <a:lstStyle/>
          <a:p>
            <a:r>
              <a:rPr lang="en-US" dirty="0"/>
              <a:t>To prematurely exit a loop, use the </a:t>
            </a:r>
            <a:r>
              <a:rPr lang="en-US" b="1" i="1" dirty="0"/>
              <a:t>break</a:t>
            </a:r>
            <a:r>
              <a:rPr lang="en-US" dirty="0"/>
              <a:t> statement: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83696B-A2DB-303F-FEA9-23AC893D515F}"/>
              </a:ext>
            </a:extLst>
          </p:cNvPr>
          <p:cNvSpPr txBox="1"/>
          <p:nvPr/>
        </p:nvSpPr>
        <p:spPr>
          <a:xfrm>
            <a:off x="1096082" y="238498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200: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counter % 7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first_multiple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counter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5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7CC8E-BE74-D86B-0D5E-CE12EACE5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(with operators)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CA64F-B995-87F6-C0CE-0C276A155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expression describes a computation and evaluates to a value.</a:t>
            </a:r>
          </a:p>
          <a:p>
            <a:r>
              <a:rPr lang="en-US" dirty="0"/>
              <a:t>Some expressions use operators:</a:t>
            </a:r>
          </a:p>
          <a:p>
            <a:pPr marL="685800" lvl="1"/>
            <a:r>
              <a:rPr lang="en-US" dirty="0"/>
              <a:t>18 + 69</a:t>
            </a:r>
          </a:p>
          <a:p>
            <a:pPr marL="685800" lvl="1"/>
            <a:r>
              <a:rPr lang="en-US" dirty="0"/>
              <a:t>6/23</a:t>
            </a:r>
          </a:p>
          <a:p>
            <a:pPr marL="685800" lvl="1"/>
            <a:r>
              <a:rPr lang="en-US" dirty="0"/>
              <a:t>2 * 100</a:t>
            </a:r>
          </a:p>
          <a:p>
            <a:pPr marL="685800" lvl="1"/>
            <a:r>
              <a:rPr lang="en-US" dirty="0"/>
              <a:t>2 ** 100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Try these in a Python interpreter. What gets displayed?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84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46DC-98D8-8537-F4B5-1B47D21B7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95000-528B-A42C-9B04-54FFF7CB8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expressions us function calls:</a:t>
            </a:r>
          </a:p>
          <a:p>
            <a:pPr lvl="1"/>
            <a:r>
              <a:rPr lang="en-US" dirty="0"/>
              <a:t>pow(2,100)</a:t>
            </a:r>
          </a:p>
          <a:p>
            <a:pPr lvl="1"/>
            <a:r>
              <a:rPr lang="en-US" dirty="0"/>
              <a:t>max(50, 300)</a:t>
            </a:r>
          </a:p>
          <a:p>
            <a:pPr lvl="1"/>
            <a:r>
              <a:rPr lang="en-US" dirty="0"/>
              <a:t>min(-1, -300)</a:t>
            </a:r>
          </a:p>
        </p:txBody>
      </p:sp>
    </p:spTree>
    <p:extLst>
      <p:ext uri="{BB962C8B-B14F-4D97-AF65-F5344CB8AC3E}">
        <p14:creationId xmlns:p14="http://schemas.microsoft.com/office/powerpoint/2010/main" val="62929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62CC1-553E-AA3D-DBEF-EAC2420C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(both ways)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8EA65-B200-2446-78A2-F1FA02C66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241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Expressions with operators can also be expressed with function call notation: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** 100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pow(2, 100)</a:t>
            </a:r>
          </a:p>
          <a:p>
            <a:pPr lvl="1"/>
            <a:r>
              <a:rPr lang="en-US" dirty="0"/>
              <a:t>these both do the exact same thing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pow()</a:t>
            </a:r>
            <a:r>
              <a:rPr lang="en-US" dirty="0"/>
              <a:t> function is a </a:t>
            </a:r>
            <a:r>
              <a:rPr lang="en-US" b="1" dirty="0">
                <a:hlinkClick r:id="rId2"/>
              </a:rPr>
              <a:t>built-in</a:t>
            </a:r>
            <a:r>
              <a:rPr lang="en-US" dirty="0"/>
              <a:t>; it's provided in every Python environment. Other functions (</a:t>
            </a:r>
            <a:r>
              <a:rPr lang="en-US" i="1" dirty="0"/>
              <a:t>add()</a:t>
            </a:r>
            <a:r>
              <a:rPr lang="en-US" dirty="0"/>
              <a:t>, </a:t>
            </a:r>
            <a:r>
              <a:rPr lang="en-US" i="1" dirty="0"/>
              <a:t>div()</a:t>
            </a:r>
            <a:r>
              <a:rPr lang="en-US" dirty="0"/>
              <a:t>, etc.) must be imported from the </a:t>
            </a:r>
            <a:r>
              <a:rPr lang="en-US" i="1" dirty="0"/>
              <a:t>operator</a:t>
            </a:r>
            <a:r>
              <a:rPr lang="en-US" dirty="0"/>
              <a:t> module in the Python standard library.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850E1A-E7C2-4E1A-630D-F53159652041}"/>
              </a:ext>
            </a:extLst>
          </p:cNvPr>
          <p:cNvSpPr txBox="1"/>
          <p:nvPr/>
        </p:nvSpPr>
        <p:spPr>
          <a:xfrm>
            <a:off x="1042133" y="3738283"/>
            <a:ext cx="375173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operator import add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18 + 69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add(18, 69)</a:t>
            </a:r>
          </a:p>
        </p:txBody>
      </p:sp>
    </p:spTree>
    <p:extLst>
      <p:ext uri="{BB962C8B-B14F-4D97-AF65-F5344CB8AC3E}">
        <p14:creationId xmlns:p14="http://schemas.microsoft.com/office/powerpoint/2010/main" val="233575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1ABDB-4134-DFC8-1BF3-9B6BFD7A4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33725"/>
            <a:ext cx="8596668" cy="3638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Python evaluates a call expression: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Evaluate the </a:t>
            </a:r>
            <a:r>
              <a:rPr lang="en-US" dirty="0">
                <a:solidFill>
                  <a:srgbClr val="7030A0"/>
                </a:solidFill>
              </a:rPr>
              <a:t>operator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Evaluate the </a:t>
            </a:r>
            <a:r>
              <a:rPr lang="en-US" dirty="0">
                <a:solidFill>
                  <a:srgbClr val="00B050"/>
                </a:solidFill>
              </a:rPr>
              <a:t>operands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Apply the </a:t>
            </a:r>
            <a:r>
              <a:rPr lang="en-US" dirty="0">
                <a:solidFill>
                  <a:srgbClr val="7030A0"/>
                </a:solidFill>
              </a:rPr>
              <a:t>operator (a function) </a:t>
            </a:r>
            <a:r>
              <a:rPr lang="en-US" dirty="0"/>
              <a:t>to the evaluated </a:t>
            </a:r>
            <a:r>
              <a:rPr lang="en-US" dirty="0">
                <a:solidFill>
                  <a:srgbClr val="00B050"/>
                </a:solidFill>
              </a:rPr>
              <a:t>operands (arguments)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Operators and operands are also expressions, so they must be evaluated to discover their values.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04803-C7D8-F9C3-68F5-4CECC05F962C}"/>
              </a:ext>
            </a:extLst>
          </p:cNvPr>
          <p:cNvSpPr txBox="1"/>
          <p:nvPr/>
        </p:nvSpPr>
        <p:spPr>
          <a:xfrm>
            <a:off x="2029188" y="1689990"/>
            <a:ext cx="5892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     add       (      18      ,      69     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7A807F-EBF1-230A-CF0D-704E206FFCA9}"/>
              </a:ext>
            </a:extLst>
          </p:cNvPr>
          <p:cNvSpPr txBox="1"/>
          <p:nvPr/>
        </p:nvSpPr>
        <p:spPr>
          <a:xfrm>
            <a:off x="2457450" y="2297942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Operator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651E4-F17F-342C-A0F1-14F1A99C155B}"/>
              </a:ext>
            </a:extLst>
          </p:cNvPr>
          <p:cNvSpPr txBox="1"/>
          <p:nvPr/>
        </p:nvSpPr>
        <p:spPr>
          <a:xfrm>
            <a:off x="4444913" y="2297942"/>
            <a:ext cx="1156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Operand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1527DD-003D-24AB-3DCF-55BA8F34671E}"/>
              </a:ext>
            </a:extLst>
          </p:cNvPr>
          <p:cNvSpPr txBox="1"/>
          <p:nvPr/>
        </p:nvSpPr>
        <p:spPr>
          <a:xfrm>
            <a:off x="6297700" y="2297942"/>
            <a:ext cx="1156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Operand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1744287-8D5B-128D-993B-E12E883B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Call Expression</a:t>
            </a:r>
          </a:p>
        </p:txBody>
      </p:sp>
    </p:spTree>
    <p:extLst>
      <p:ext uri="{BB962C8B-B14F-4D97-AF65-F5344CB8AC3E}">
        <p14:creationId xmlns:p14="http://schemas.microsoft.com/office/powerpoint/2010/main" val="28592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3B95E-6082-BC82-9A06-ED92A2C7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579"/>
          </a:xfrm>
        </p:spPr>
        <p:txBody>
          <a:bodyPr/>
          <a:lstStyle/>
          <a:p>
            <a:r>
              <a:rPr lang="en-US" dirty="0"/>
              <a:t>Evaluating nested expressions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F5FABE-3B81-44F3-C8DF-8450A5752A23}"/>
              </a:ext>
            </a:extLst>
          </p:cNvPr>
          <p:cNvSpPr txBox="1"/>
          <p:nvPr/>
        </p:nvSpPr>
        <p:spPr>
          <a:xfrm>
            <a:off x="3553905" y="1858124"/>
            <a:ext cx="3996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add(add(6, </a:t>
            </a:r>
            <a:r>
              <a:rPr lang="en-US" sz="2000" dirty="0" err="1"/>
              <a:t>mul</a:t>
            </a:r>
            <a:r>
              <a:rPr lang="en-US" sz="2000" dirty="0"/>
              <a:t>(4, 6)), </a:t>
            </a:r>
            <a:r>
              <a:rPr lang="en-US" sz="2000" dirty="0" err="1"/>
              <a:t>mul</a:t>
            </a:r>
            <a:r>
              <a:rPr lang="en-US" sz="2000" dirty="0"/>
              <a:t>(3, 5))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E91AB-7294-F37B-8634-5DB5D54905B2}"/>
              </a:ext>
            </a:extLst>
          </p:cNvPr>
          <p:cNvSpPr txBox="1"/>
          <p:nvPr/>
        </p:nvSpPr>
        <p:spPr>
          <a:xfrm>
            <a:off x="991384" y="3234269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3E6009-38FC-0EFE-062D-5D7DA85A127A}"/>
              </a:ext>
            </a:extLst>
          </p:cNvPr>
          <p:cNvSpPr txBox="1"/>
          <p:nvPr/>
        </p:nvSpPr>
        <p:spPr>
          <a:xfrm>
            <a:off x="3394245" y="3234269"/>
            <a:ext cx="2157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add(6, </a:t>
            </a:r>
            <a:r>
              <a:rPr lang="en-US" sz="2000" dirty="0" err="1"/>
              <a:t>mul</a:t>
            </a:r>
            <a:r>
              <a:rPr lang="en-US" sz="2000" dirty="0"/>
              <a:t>(4, 6))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E7CCD1-0AC3-5429-3A20-CA489E0C8D30}"/>
              </a:ext>
            </a:extLst>
          </p:cNvPr>
          <p:cNvSpPr txBox="1"/>
          <p:nvPr/>
        </p:nvSpPr>
        <p:spPr>
          <a:xfrm>
            <a:off x="7957374" y="3234269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r>
              <a:rPr lang="en-US" sz="2000" dirty="0"/>
              <a:t>(3, 5)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6F8FE4-094B-683B-EBC0-84F4EADCB8D1}"/>
              </a:ext>
            </a:extLst>
          </p:cNvPr>
          <p:cNvSpPr txBox="1"/>
          <p:nvPr/>
        </p:nvSpPr>
        <p:spPr>
          <a:xfrm>
            <a:off x="3421680" y="605931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AE53BA-79D2-14E1-5120-6E6A889FDFF1}"/>
              </a:ext>
            </a:extLst>
          </p:cNvPr>
          <p:cNvSpPr txBox="1"/>
          <p:nvPr/>
        </p:nvSpPr>
        <p:spPr>
          <a:xfrm>
            <a:off x="4541857" y="605931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B855E5-192F-7B18-73EB-91C4AB4E9D41}"/>
              </a:ext>
            </a:extLst>
          </p:cNvPr>
          <p:cNvSpPr txBox="1"/>
          <p:nvPr/>
        </p:nvSpPr>
        <p:spPr>
          <a:xfrm>
            <a:off x="5368685" y="605931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B8F5DB-7DE6-2CCC-5BC7-ED51F74EA7A0}"/>
              </a:ext>
            </a:extLst>
          </p:cNvPr>
          <p:cNvSpPr txBox="1"/>
          <p:nvPr/>
        </p:nvSpPr>
        <p:spPr>
          <a:xfrm>
            <a:off x="2424010" y="4646790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97D70F-E2B6-77A0-DD5A-55E04B521B4B}"/>
              </a:ext>
            </a:extLst>
          </p:cNvPr>
          <p:cNvSpPr txBox="1"/>
          <p:nvPr/>
        </p:nvSpPr>
        <p:spPr>
          <a:xfrm>
            <a:off x="3397905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2CE22D-EABB-C702-8ADC-2D25B8A62C27}"/>
              </a:ext>
            </a:extLst>
          </p:cNvPr>
          <p:cNvSpPr txBox="1"/>
          <p:nvPr/>
        </p:nvSpPr>
        <p:spPr>
          <a:xfrm>
            <a:off x="4086465" y="4646790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r>
              <a:rPr lang="en-US" sz="2000" dirty="0"/>
              <a:t>(4, 6)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A57D57-50A8-08F2-6564-07BCC4A02E2E}"/>
              </a:ext>
            </a:extLst>
          </p:cNvPr>
          <p:cNvSpPr txBox="1"/>
          <p:nvPr/>
        </p:nvSpPr>
        <p:spPr>
          <a:xfrm>
            <a:off x="7330925" y="464679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endParaRPr lang="en-US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0CECF1-433F-D0C7-2344-6AF8AF422F59}"/>
              </a:ext>
            </a:extLst>
          </p:cNvPr>
          <p:cNvSpPr txBox="1"/>
          <p:nvPr/>
        </p:nvSpPr>
        <p:spPr>
          <a:xfrm>
            <a:off x="8428920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7F2CCE-C2FE-C632-D71A-EF14FB492208}"/>
              </a:ext>
            </a:extLst>
          </p:cNvPr>
          <p:cNvSpPr txBox="1"/>
          <p:nvPr/>
        </p:nvSpPr>
        <p:spPr>
          <a:xfrm>
            <a:off x="9233566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47CC0AB-03BA-B1C4-2471-8C55F63ADD88}"/>
              </a:ext>
            </a:extLst>
          </p:cNvPr>
          <p:cNvCxnSpPr/>
          <p:nvPr/>
        </p:nvCxnSpPr>
        <p:spPr>
          <a:xfrm>
            <a:off x="3638746" y="2258234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ADE9630-E04D-519F-950E-B25CF9FA6D4E}"/>
              </a:ext>
            </a:extLst>
          </p:cNvPr>
          <p:cNvCxnSpPr>
            <a:cxnSpLocks/>
          </p:cNvCxnSpPr>
          <p:nvPr/>
        </p:nvCxnSpPr>
        <p:spPr>
          <a:xfrm>
            <a:off x="3465141" y="3634379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FAD8590-5B8F-0FC3-7A65-95DD3161A9C9}"/>
              </a:ext>
            </a:extLst>
          </p:cNvPr>
          <p:cNvCxnSpPr>
            <a:cxnSpLocks/>
          </p:cNvCxnSpPr>
          <p:nvPr/>
        </p:nvCxnSpPr>
        <p:spPr>
          <a:xfrm>
            <a:off x="8023781" y="3633063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658FE5-AB81-04DB-E6BE-5C5E3750F42C}"/>
              </a:ext>
            </a:extLst>
          </p:cNvPr>
          <p:cNvCxnSpPr>
            <a:cxnSpLocks/>
          </p:cNvCxnSpPr>
          <p:nvPr/>
        </p:nvCxnSpPr>
        <p:spPr>
          <a:xfrm>
            <a:off x="4175229" y="5046900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C3D8A0-C71E-F693-973D-9F2480D18769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1293711" y="2258234"/>
            <a:ext cx="2619149" cy="976035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3D66B85-9597-7533-632F-9D467ABA23E9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2726337" y="3634379"/>
            <a:ext cx="990886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63FED5-65FE-2C2C-215A-EBEF1CA9CBDD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3728014" y="5046899"/>
            <a:ext cx="675576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D6517DB-BC79-6043-57D1-1410635097B3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7637259" y="3634379"/>
            <a:ext cx="677657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8DDA5F0-0F22-45E5-6F1B-71DF711FCE9C}"/>
              </a:ext>
            </a:extLst>
          </p:cNvPr>
          <p:cNvCxnSpPr/>
          <p:nvPr/>
        </p:nvCxnSpPr>
        <p:spPr>
          <a:xfrm>
            <a:off x="4175229" y="2258234"/>
            <a:ext cx="1920771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2F0A704-AA2E-E53E-60F2-4642815A7EC8}"/>
              </a:ext>
            </a:extLst>
          </p:cNvPr>
          <p:cNvCxnSpPr>
            <a:cxnSpLocks/>
          </p:cNvCxnSpPr>
          <p:nvPr/>
        </p:nvCxnSpPr>
        <p:spPr>
          <a:xfrm>
            <a:off x="6241271" y="2265030"/>
            <a:ext cx="108965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C70A1C0-808C-C102-9A71-61FD7CED0BBE}"/>
              </a:ext>
            </a:extLst>
          </p:cNvPr>
          <p:cNvCxnSpPr>
            <a:cxnSpLocks/>
          </p:cNvCxnSpPr>
          <p:nvPr/>
        </p:nvCxnSpPr>
        <p:spPr>
          <a:xfrm>
            <a:off x="4320500" y="3634379"/>
            <a:ext cx="1008613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D34DFC3-B615-22AB-8201-73C0E1C71252}"/>
              </a:ext>
            </a:extLst>
          </p:cNvPr>
          <p:cNvCxnSpPr>
            <a:cxnSpLocks/>
          </p:cNvCxnSpPr>
          <p:nvPr/>
        </p:nvCxnSpPr>
        <p:spPr>
          <a:xfrm>
            <a:off x="3972157" y="3634379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ED3B575-696B-0EBC-97F2-61600E5EC17D}"/>
              </a:ext>
            </a:extLst>
          </p:cNvPr>
          <p:cNvCxnSpPr>
            <a:cxnSpLocks/>
          </p:cNvCxnSpPr>
          <p:nvPr/>
        </p:nvCxnSpPr>
        <p:spPr>
          <a:xfrm>
            <a:off x="8519622" y="3633063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5A3EED7-2FB4-C2FD-D5C7-9BB7DFCE60D4}"/>
              </a:ext>
            </a:extLst>
          </p:cNvPr>
          <p:cNvCxnSpPr>
            <a:cxnSpLocks/>
          </p:cNvCxnSpPr>
          <p:nvPr/>
        </p:nvCxnSpPr>
        <p:spPr>
          <a:xfrm>
            <a:off x="8840511" y="3633063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634FDFD-1616-72C1-F043-B58E8B85910C}"/>
              </a:ext>
            </a:extLst>
          </p:cNvPr>
          <p:cNvCxnSpPr>
            <a:cxnSpLocks/>
          </p:cNvCxnSpPr>
          <p:nvPr/>
        </p:nvCxnSpPr>
        <p:spPr>
          <a:xfrm>
            <a:off x="4701516" y="5046900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18F7770-2B6B-0E86-E36B-DBDAAF0BAC10}"/>
              </a:ext>
            </a:extLst>
          </p:cNvPr>
          <p:cNvCxnSpPr>
            <a:cxnSpLocks/>
          </p:cNvCxnSpPr>
          <p:nvPr/>
        </p:nvCxnSpPr>
        <p:spPr>
          <a:xfrm>
            <a:off x="4975668" y="5046900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5426A28-2EB3-D661-83B5-FAEDA0ECBE9D}"/>
              </a:ext>
            </a:extLst>
          </p:cNvPr>
          <p:cNvCxnSpPr>
            <a:endCxn id="6" idx="0"/>
          </p:cNvCxnSpPr>
          <p:nvPr/>
        </p:nvCxnSpPr>
        <p:spPr>
          <a:xfrm flipH="1">
            <a:off x="4473227" y="2265030"/>
            <a:ext cx="662387" cy="96923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6C6570D-3056-543E-60B1-EB7AFC81D615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6786098" y="2271827"/>
            <a:ext cx="1792600" cy="96244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2DD50DA-7C37-583C-0533-917E5A29E63B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557564" y="3633063"/>
            <a:ext cx="528901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2CA38A6-219A-B4A0-B587-798BF20F6BBA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4707789" y="3633063"/>
            <a:ext cx="96631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73E48DF-B667-150B-CA49-F713D3C8E69D}"/>
              </a:ext>
            </a:extLst>
          </p:cNvPr>
          <p:cNvCxnSpPr>
            <a:cxnSpLocks/>
          </p:cNvCxnSpPr>
          <p:nvPr/>
        </p:nvCxnSpPr>
        <p:spPr>
          <a:xfrm>
            <a:off x="8954819" y="3633063"/>
            <a:ext cx="450384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4D8F4B1-B085-7453-CBD4-77D6EB0B51E4}"/>
              </a:ext>
            </a:extLst>
          </p:cNvPr>
          <p:cNvCxnSpPr>
            <a:cxnSpLocks/>
            <a:endCxn id="15" idx="0"/>
          </p:cNvCxnSpPr>
          <p:nvPr/>
        </p:nvCxnSpPr>
        <p:spPr>
          <a:xfrm flipH="1">
            <a:off x="8588579" y="3634379"/>
            <a:ext cx="46681" cy="101241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7554E83-CCED-315E-B9D9-A2694DB79E6A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4701516" y="5045584"/>
            <a:ext cx="112425" cy="10137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80295FF-91B0-3375-1738-316BD98BD61C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5102941" y="5045584"/>
            <a:ext cx="425403" cy="10137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6D8C452-BB30-5CB7-617C-BB53B0B831FA}"/>
              </a:ext>
            </a:extLst>
          </p:cNvPr>
          <p:cNvSpPr/>
          <p:nvPr/>
        </p:nvSpPr>
        <p:spPr>
          <a:xfrm>
            <a:off x="3633556" y="1459329"/>
            <a:ext cx="37895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6254AD10-9520-1C57-9AC1-825D4B1A8944}"/>
              </a:ext>
            </a:extLst>
          </p:cNvPr>
          <p:cNvSpPr/>
          <p:nvPr/>
        </p:nvSpPr>
        <p:spPr>
          <a:xfrm>
            <a:off x="3473186" y="2866387"/>
            <a:ext cx="2025015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DE1DBCC0-812F-ED88-8CB3-9D7710E0F67E}"/>
              </a:ext>
            </a:extLst>
          </p:cNvPr>
          <p:cNvSpPr/>
          <p:nvPr/>
        </p:nvSpPr>
        <p:spPr>
          <a:xfrm>
            <a:off x="8013936" y="2866387"/>
            <a:ext cx="10997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C061D9A3-F3D5-EF7B-EE5B-7BAA03DA8F6C}"/>
              </a:ext>
            </a:extLst>
          </p:cNvPr>
          <p:cNvSpPr/>
          <p:nvPr/>
        </p:nvSpPr>
        <p:spPr>
          <a:xfrm>
            <a:off x="4172419" y="4256765"/>
            <a:ext cx="10997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8A2035B-8D87-9BE4-D4B8-7E81EBC7A130}"/>
              </a:ext>
            </a:extLst>
          </p:cNvPr>
          <p:cNvSpPr txBox="1"/>
          <p:nvPr/>
        </p:nvSpPr>
        <p:spPr>
          <a:xfrm>
            <a:off x="6503999" y="5412979"/>
            <a:ext cx="3048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called an </a:t>
            </a:r>
            <a:r>
              <a:rPr lang="en-US" sz="2400" b="1" dirty="0"/>
              <a:t>expression tree</a:t>
            </a:r>
            <a:r>
              <a:rPr lang="en-US" sz="2400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9205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3" grpId="0"/>
      <p:bldP spid="8" grpId="0"/>
      <p:bldP spid="9" grpId="0"/>
      <p:bldP spid="10" grpId="0"/>
      <p:bldP spid="14" grpId="0"/>
      <p:bldP spid="15" grpId="0"/>
      <p:bldP spid="16" grpId="0"/>
      <p:bldP spid="76" grpId="0" animBg="1"/>
      <p:bldP spid="77" grpId="0" animBg="1"/>
      <p:bldP spid="78" grpId="0" animBg="1"/>
      <p:bldP spid="79" grpId="0" animBg="1"/>
      <p:bldP spid="80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2757</Words>
  <Application>Microsoft Office PowerPoint</Application>
  <PresentationFormat>Widescreen</PresentationFormat>
  <Paragraphs>508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Courier New</vt:lpstr>
      <vt:lpstr>Trebuchet MS</vt:lpstr>
      <vt:lpstr>Wingdings 3</vt:lpstr>
      <vt:lpstr>Facet</vt:lpstr>
      <vt:lpstr>Basic Python Syntax</vt:lpstr>
      <vt:lpstr>Expressions &amp; Values</vt:lpstr>
      <vt:lpstr>What do programs do?</vt:lpstr>
      <vt:lpstr>Values</vt:lpstr>
      <vt:lpstr>Expressions (with operators)</vt:lpstr>
      <vt:lpstr>Call Expressions</vt:lpstr>
      <vt:lpstr>Expressions (both ways)</vt:lpstr>
      <vt:lpstr>Anatomy of a Call Expression</vt:lpstr>
      <vt:lpstr>Evaluating nested expressions</vt:lpstr>
      <vt:lpstr>Names</vt:lpstr>
      <vt:lpstr>Names</vt:lpstr>
      <vt:lpstr>Using names</vt:lpstr>
      <vt:lpstr>Name rebinding</vt:lpstr>
      <vt:lpstr>Functions</vt:lpstr>
      <vt:lpstr>Defining functions</vt:lpstr>
      <vt:lpstr>Anatomy of a function definition</vt:lpstr>
      <vt:lpstr>Function arguments</vt:lpstr>
      <vt:lpstr>Return values</vt:lpstr>
      <vt:lpstr>Spot the bug #1</vt:lpstr>
      <vt:lpstr>Spot the bug #2</vt:lpstr>
      <vt:lpstr>Spot the bug #3</vt:lpstr>
      <vt:lpstr>The None value</vt:lpstr>
      <vt:lpstr>Side effects</vt:lpstr>
      <vt:lpstr>Side effects vs. Return values</vt:lpstr>
      <vt:lpstr>Boolean Expressions</vt:lpstr>
      <vt:lpstr>Booleans</vt:lpstr>
      <vt:lpstr>Boolean Expressions</vt:lpstr>
      <vt:lpstr>Comparison Operators</vt:lpstr>
      <vt:lpstr>Logical Operators</vt:lpstr>
      <vt:lpstr>Compound Booleans</vt:lpstr>
      <vt:lpstr>Boolean expressions in functions</vt:lpstr>
      <vt:lpstr>Statements</vt:lpstr>
      <vt:lpstr>Statements</vt:lpstr>
      <vt:lpstr>Compound statements</vt:lpstr>
      <vt:lpstr>Execution of suites</vt:lpstr>
      <vt:lpstr>Conditional Statements</vt:lpstr>
      <vt:lpstr>Compound conditionals</vt:lpstr>
      <vt:lpstr>The else statement</vt:lpstr>
      <vt:lpstr>Conditional statements summary</vt:lpstr>
      <vt:lpstr>Execution of conditional statements</vt:lpstr>
      <vt:lpstr>Conditionals in functions</vt:lpstr>
      <vt:lpstr>Returns inside conditionals</vt:lpstr>
      <vt:lpstr>While loops</vt:lpstr>
      <vt:lpstr>While loops</vt:lpstr>
      <vt:lpstr>Using a counter variable</vt:lpstr>
      <vt:lpstr>Beware infinite loops</vt:lpstr>
      <vt:lpstr>Execution of loops</vt:lpstr>
      <vt:lpstr>Loops in functions</vt:lpstr>
      <vt:lpstr>The break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5</cp:revision>
  <dcterms:created xsi:type="dcterms:W3CDTF">2023-06-20T18:23:17Z</dcterms:created>
  <dcterms:modified xsi:type="dcterms:W3CDTF">2023-06-24T17:15:32Z</dcterms:modified>
</cp:coreProperties>
</file>