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67" r:id="rId3"/>
    <p:sldId id="257" r:id="rId4"/>
    <p:sldId id="258" r:id="rId5"/>
    <p:sldId id="259" r:id="rId6"/>
    <p:sldId id="260" r:id="rId7"/>
    <p:sldId id="261" r:id="rId8"/>
    <p:sldId id="262" r:id="rId9"/>
    <p:sldId id="263" r:id="rId10"/>
    <p:sldId id="264" r:id="rId11"/>
    <p:sldId id="265" r:id="rId12"/>
    <p:sldId id="268" r:id="rId13"/>
    <p:sldId id="269" r:id="rId14"/>
    <p:sldId id="270" r:id="rId15"/>
    <p:sldId id="271" r:id="rId16"/>
    <p:sldId id="272" r:id="rId17"/>
    <p:sldId id="273" r:id="rId18"/>
    <p:sldId id="274" r:id="rId19"/>
    <p:sldId id="291" r:id="rId20"/>
    <p:sldId id="292"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07" d="100"/>
          <a:sy n="107" d="100"/>
        </p:scale>
        <p:origin x="58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304101E-AF47-432D-AFD7-8E25F071F894}" type="datetimeFigureOut">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6/28/2023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6/28/2023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6/28/2023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6/28/2023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6/28/2023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6/28/2023</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6/28/2023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ythontutor.com/composingprograms.html#code=letters%20%3D%20%5B'a',%20'b',%20'c',%20'd',%20'e',%20'f',%20'm',%20'n',%20'o',%20'p'%5D%0Aword%20%3D%20%5Bletters%5Bi%5D%20for%20i%20in%20%5B3,%204,%206,%208%5D%5D&amp;cumulative=true&amp;curInstr=0&amp;mode=display&amp;origin=composingprograms.js&amp;py=3&amp;rawInputLstJSON=%5B%5D"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Lists, Strings, &amp; File I/O</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2879F-10C2-2A59-2313-4DB9E7C0085B}"/>
              </a:ext>
            </a:extLst>
          </p:cNvPr>
          <p:cNvSpPr>
            <a:spLocks noGrp="1"/>
          </p:cNvSpPr>
          <p:nvPr>
            <p:ph type="title"/>
          </p:nvPr>
        </p:nvSpPr>
        <p:spPr/>
        <p:txBody>
          <a:bodyPr/>
          <a:lstStyle/>
          <a:p>
            <a:r>
              <a:rPr lang="en-US" dirty="0"/>
              <a:t>Nested lists</a:t>
            </a:r>
          </a:p>
        </p:txBody>
      </p:sp>
      <p:sp>
        <p:nvSpPr>
          <p:cNvPr id="3" name="Content Placeholder 2">
            <a:extLst>
              <a:ext uri="{FF2B5EF4-FFF2-40B4-BE49-F238E27FC236}">
                <a16:creationId xmlns:a16="http://schemas.microsoft.com/office/drawing/2014/main" id="{6CA6195F-F7FE-045B-4A7C-D760A7D3EA50}"/>
              </a:ext>
            </a:extLst>
          </p:cNvPr>
          <p:cNvSpPr>
            <a:spLocks noGrp="1"/>
          </p:cNvSpPr>
          <p:nvPr>
            <p:ph idx="1"/>
          </p:nvPr>
        </p:nvSpPr>
        <p:spPr/>
        <p:txBody>
          <a:bodyPr/>
          <a:lstStyle/>
          <a:p>
            <a:r>
              <a:rPr lang="en-US" dirty="0"/>
              <a:t>Since Python lists can contain any values, an item can itself be a list.</a:t>
            </a:r>
          </a:p>
          <a:p>
            <a:endParaRPr lang="en-US" dirty="0"/>
          </a:p>
          <a:p>
            <a:endParaRPr lang="en-US" dirty="0"/>
          </a:p>
          <a:p>
            <a:endParaRPr lang="en-US" dirty="0"/>
          </a:p>
          <a:p>
            <a:endParaRPr lang="en-US" dirty="0"/>
          </a:p>
          <a:p>
            <a:r>
              <a:rPr lang="en-US" dirty="0"/>
              <a:t>    What's the length of gymnasts?</a:t>
            </a:r>
          </a:p>
          <a:p>
            <a:r>
              <a:rPr lang="en-US" dirty="0"/>
              <a:t>    What's the length of gymnasts[0]?</a:t>
            </a:r>
          </a:p>
        </p:txBody>
      </p:sp>
      <p:sp>
        <p:nvSpPr>
          <p:cNvPr id="4" name="TextBox 3">
            <a:extLst>
              <a:ext uri="{FF2B5EF4-FFF2-40B4-BE49-F238E27FC236}">
                <a16:creationId xmlns:a16="http://schemas.microsoft.com/office/drawing/2014/main" id="{D2D30ABF-B5FB-1C95-83F4-C7213DC9BC6D}"/>
              </a:ext>
            </a:extLst>
          </p:cNvPr>
          <p:cNvSpPr txBox="1"/>
          <p:nvPr/>
        </p:nvSpPr>
        <p:spPr>
          <a:xfrm>
            <a:off x="1096082" y="2334638"/>
            <a:ext cx="6631709"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gymnasts = [ ["Brittany", 9.15, 9.4, 9.3, 9.2],</a:t>
            </a:r>
          </a:p>
          <a:p>
            <a:r>
              <a:rPr lang="en-US" b="1" dirty="0">
                <a:latin typeface="Courier New" panose="02070309020205020404" pitchFamily="49" charset="0"/>
                <a:cs typeface="Courier New" panose="02070309020205020404" pitchFamily="49" charset="0"/>
              </a:rPr>
              <a:t>             ["Lea", 9, 8.8, 9.1, 9.5],</a:t>
            </a:r>
          </a:p>
          <a:p>
            <a:r>
              <a:rPr lang="en-US" b="1" dirty="0">
                <a:latin typeface="Courier New" panose="02070309020205020404" pitchFamily="49" charset="0"/>
                <a:cs typeface="Courier New" panose="02070309020205020404" pitchFamily="49" charset="0"/>
              </a:rPr>
              <a:t>             ["Maya", 9.2, 8.7, 9.2, 8.8] ]</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8849801C-DFDC-0282-1F52-F3C31DFD87C4}"/>
              </a:ext>
            </a:extLst>
          </p:cNvPr>
          <p:cNvSpPr txBox="1"/>
          <p:nvPr/>
        </p:nvSpPr>
        <p:spPr>
          <a:xfrm>
            <a:off x="5118755" y="4114521"/>
            <a:ext cx="306494" cy="369332"/>
          </a:xfrm>
          <a:prstGeom prst="rect">
            <a:avLst/>
          </a:prstGeom>
          <a:noFill/>
        </p:spPr>
        <p:txBody>
          <a:bodyPr wrap="none" rtlCol="0">
            <a:spAutoFit/>
          </a:bodyPr>
          <a:lstStyle/>
          <a:p>
            <a:r>
              <a:rPr lang="en-US" dirty="0"/>
              <a:t>3</a:t>
            </a:r>
          </a:p>
        </p:txBody>
      </p:sp>
      <p:sp>
        <p:nvSpPr>
          <p:cNvPr id="7" name="TextBox 6">
            <a:extLst>
              <a:ext uri="{FF2B5EF4-FFF2-40B4-BE49-F238E27FC236}">
                <a16:creationId xmlns:a16="http://schemas.microsoft.com/office/drawing/2014/main" id="{918FE239-9259-398F-94A0-AADD9587A7CF}"/>
              </a:ext>
            </a:extLst>
          </p:cNvPr>
          <p:cNvSpPr txBox="1"/>
          <p:nvPr/>
        </p:nvSpPr>
        <p:spPr>
          <a:xfrm>
            <a:off x="5425249" y="4549724"/>
            <a:ext cx="306494" cy="369332"/>
          </a:xfrm>
          <a:prstGeom prst="rect">
            <a:avLst/>
          </a:prstGeom>
          <a:noFill/>
        </p:spPr>
        <p:txBody>
          <a:bodyPr wrap="none" rtlCol="0">
            <a:spAutoFit/>
          </a:bodyPr>
          <a:lstStyle/>
          <a:p>
            <a:r>
              <a:rPr lang="en-US" dirty="0"/>
              <a:t>5</a:t>
            </a:r>
          </a:p>
        </p:txBody>
      </p:sp>
    </p:spTree>
    <p:extLst>
      <p:ext uri="{BB962C8B-B14F-4D97-AF65-F5344CB8AC3E}">
        <p14:creationId xmlns:p14="http://schemas.microsoft.com/office/powerpoint/2010/main" val="3036600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78189-7751-6F99-9D52-EA13A3E8BBCC}"/>
              </a:ext>
            </a:extLst>
          </p:cNvPr>
          <p:cNvSpPr>
            <a:spLocks noGrp="1"/>
          </p:cNvSpPr>
          <p:nvPr>
            <p:ph type="title"/>
          </p:nvPr>
        </p:nvSpPr>
        <p:spPr/>
        <p:txBody>
          <a:bodyPr/>
          <a:lstStyle/>
          <a:p>
            <a:r>
              <a:rPr lang="en-US" dirty="0"/>
              <a:t>Accessing nested list items</a:t>
            </a:r>
          </a:p>
        </p:txBody>
      </p:sp>
      <p:sp>
        <p:nvSpPr>
          <p:cNvPr id="3" name="Content Placeholder 2">
            <a:extLst>
              <a:ext uri="{FF2B5EF4-FFF2-40B4-BE49-F238E27FC236}">
                <a16:creationId xmlns:a16="http://schemas.microsoft.com/office/drawing/2014/main" id="{B5E2C006-7DFD-EC4C-6C5B-F428558EB459}"/>
              </a:ext>
            </a:extLst>
          </p:cNvPr>
          <p:cNvSpPr>
            <a:spLocks noGrp="1"/>
          </p:cNvSpPr>
          <p:nvPr>
            <p:ph idx="1"/>
          </p:nvPr>
        </p:nvSpPr>
        <p:spPr/>
        <p:txBody>
          <a:bodyPr/>
          <a:lstStyle/>
          <a:p>
            <a:endParaRPr lang="en-US" dirty="0"/>
          </a:p>
          <a:p>
            <a:endParaRPr lang="en-US" sz="1200" dirty="0"/>
          </a:p>
          <a:p>
            <a:endParaRPr lang="en-US" sz="1200" dirty="0"/>
          </a:p>
          <a:p>
            <a:endParaRPr lang="en-US" dirty="0"/>
          </a:p>
          <a:p>
            <a:r>
              <a:rPr lang="en-US" dirty="0"/>
              <a:t>Access using bracket notation, with more brackets as needed:</a:t>
            </a:r>
          </a:p>
        </p:txBody>
      </p:sp>
      <p:sp>
        <p:nvSpPr>
          <p:cNvPr id="4" name="TextBox 3">
            <a:extLst>
              <a:ext uri="{FF2B5EF4-FFF2-40B4-BE49-F238E27FC236}">
                <a16:creationId xmlns:a16="http://schemas.microsoft.com/office/drawing/2014/main" id="{8487E886-0330-6107-AB5F-F66F01217802}"/>
              </a:ext>
            </a:extLst>
          </p:cNvPr>
          <p:cNvSpPr txBox="1"/>
          <p:nvPr/>
        </p:nvSpPr>
        <p:spPr>
          <a:xfrm>
            <a:off x="1105509" y="1930400"/>
            <a:ext cx="8168493"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gymnasts = [</a:t>
            </a:r>
          </a:p>
          <a:p>
            <a:r>
              <a:rPr lang="en-US" b="1" dirty="0">
                <a:latin typeface="Courier New" panose="02070309020205020404" pitchFamily="49" charset="0"/>
                <a:cs typeface="Courier New" panose="02070309020205020404" pitchFamily="49" charset="0"/>
              </a:rPr>
              <a:t>                ["Brittany", 9.15, 9.4, 9.3, 9.2],</a:t>
            </a:r>
          </a:p>
          <a:p>
            <a:r>
              <a:rPr lang="en-US" b="1" dirty="0">
                <a:latin typeface="Courier New" panose="02070309020205020404" pitchFamily="49" charset="0"/>
                <a:cs typeface="Courier New" panose="02070309020205020404" pitchFamily="49" charset="0"/>
              </a:rPr>
              <a:t>                ["Lea", 9, 8.8, 9.1, 9.5],</a:t>
            </a:r>
          </a:p>
          <a:p>
            <a:r>
              <a:rPr lang="en-US" b="1" dirty="0">
                <a:latin typeface="Courier New" panose="02070309020205020404" pitchFamily="49" charset="0"/>
                <a:cs typeface="Courier New" panose="02070309020205020404" pitchFamily="49" charset="0"/>
              </a:rPr>
              <a:t>                ["Maya", 9.2, 8.7, 9.2, 8.8]</a:t>
            </a:r>
          </a:p>
          <a:p>
            <a:r>
              <a:rPr lang="en-US" b="1" dirty="0">
                <a:latin typeface="Courier New" panose="02070309020205020404" pitchFamily="49" charset="0"/>
                <a:cs typeface="Courier New" panose="02070309020205020404" pitchFamily="49" charset="0"/>
              </a:rPr>
              <a:t>            ]</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6716E979-A6EF-3E24-A33B-B6DFE8227F7B}"/>
              </a:ext>
            </a:extLst>
          </p:cNvPr>
          <p:cNvSpPr txBox="1"/>
          <p:nvPr/>
        </p:nvSpPr>
        <p:spPr>
          <a:xfrm>
            <a:off x="1105509" y="3873893"/>
            <a:ext cx="8168493"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gymnasts[0]    </a:t>
            </a:r>
          </a:p>
          <a:p>
            <a:r>
              <a:rPr lang="en-US" b="1" dirty="0">
                <a:latin typeface="Courier New" panose="02070309020205020404" pitchFamily="49" charset="0"/>
                <a:cs typeface="Courier New" panose="02070309020205020404" pitchFamily="49" charset="0"/>
              </a:rPr>
              <a:t>gymnasts[0][0] </a:t>
            </a:r>
          </a:p>
          <a:p>
            <a:r>
              <a:rPr lang="en-US" b="1" dirty="0">
                <a:latin typeface="Courier New" panose="02070309020205020404" pitchFamily="49" charset="0"/>
                <a:cs typeface="Courier New" panose="02070309020205020404" pitchFamily="49" charset="0"/>
              </a:rPr>
              <a:t>gymnasts[1][0] </a:t>
            </a:r>
          </a:p>
          <a:p>
            <a:r>
              <a:rPr lang="en-US" b="1" dirty="0">
                <a:latin typeface="Courier New" panose="02070309020205020404" pitchFamily="49" charset="0"/>
                <a:cs typeface="Courier New" panose="02070309020205020404" pitchFamily="49" charset="0"/>
              </a:rPr>
              <a:t>gymnasts[1][4] </a:t>
            </a:r>
          </a:p>
          <a:p>
            <a:r>
              <a:rPr lang="en-US" b="1" dirty="0">
                <a:latin typeface="Courier New" panose="02070309020205020404" pitchFamily="49" charset="0"/>
                <a:cs typeface="Courier New" panose="02070309020205020404" pitchFamily="49" charset="0"/>
              </a:rPr>
              <a:t>gymnasts[1][5] </a:t>
            </a:r>
          </a:p>
          <a:p>
            <a:r>
              <a:rPr lang="en-US" b="1" dirty="0">
                <a:latin typeface="Courier New" panose="02070309020205020404" pitchFamily="49" charset="0"/>
                <a:cs typeface="Courier New" panose="02070309020205020404" pitchFamily="49" charset="0"/>
              </a:rPr>
              <a:t>gymnasts[3][0] </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BC408647-244D-CBDE-234F-1B4CC511CB68}"/>
              </a:ext>
            </a:extLst>
          </p:cNvPr>
          <p:cNvSpPr txBox="1"/>
          <p:nvPr/>
        </p:nvSpPr>
        <p:spPr>
          <a:xfrm>
            <a:off x="3346173" y="3873893"/>
            <a:ext cx="5927829" cy="1754326"/>
          </a:xfrm>
          <a:prstGeom prst="rect">
            <a:avLst/>
          </a:prstGeom>
          <a:solidFill>
            <a:schemeClr val="bg1">
              <a:lumMod val="95000"/>
            </a:schemeClr>
          </a:solidFill>
        </p:spPr>
        <p:txBody>
          <a:bodyPr wrap="square" rtlCol="0">
            <a:spAutoFit/>
          </a:bodyPr>
          <a:lstStyle/>
          <a:p>
            <a:r>
              <a:rPr lang="pt-BR" b="1" dirty="0">
                <a:solidFill>
                  <a:schemeClr val="accent2"/>
                </a:solidFill>
                <a:latin typeface="Courier New" panose="02070309020205020404" pitchFamily="49" charset="0"/>
                <a:cs typeface="Courier New" panose="02070309020205020404" pitchFamily="49" charset="0"/>
              </a:rPr>
              <a:t># ["Brittany", 9.15, 9.4, 9.3, 9.2]</a:t>
            </a:r>
          </a:p>
          <a:p>
            <a:r>
              <a:rPr lang="pt-BR" b="1" dirty="0">
                <a:solidFill>
                  <a:schemeClr val="accent2"/>
                </a:solidFill>
                <a:latin typeface="Courier New" panose="02070309020205020404" pitchFamily="49" charset="0"/>
                <a:cs typeface="Courier New" panose="02070309020205020404" pitchFamily="49" charset="0"/>
              </a:rPr>
              <a:t># "Brittany"</a:t>
            </a:r>
          </a:p>
          <a:p>
            <a:r>
              <a:rPr lang="pt-BR" b="1" dirty="0">
                <a:solidFill>
                  <a:schemeClr val="accent2"/>
                </a:solidFill>
                <a:latin typeface="Courier New" panose="02070309020205020404" pitchFamily="49" charset="0"/>
                <a:cs typeface="Courier New" panose="02070309020205020404" pitchFamily="49" charset="0"/>
              </a:rPr>
              <a:t># "Lea"</a:t>
            </a:r>
          </a:p>
          <a:p>
            <a:r>
              <a:rPr lang="pt-BR" b="1" dirty="0">
                <a:solidFill>
                  <a:schemeClr val="accent2"/>
                </a:solidFill>
                <a:latin typeface="Courier New" panose="02070309020205020404" pitchFamily="49" charset="0"/>
                <a:cs typeface="Courier New" panose="02070309020205020404" pitchFamily="49" charset="0"/>
              </a:rPr>
              <a:t># 9.5</a:t>
            </a:r>
          </a:p>
          <a:p>
            <a:r>
              <a:rPr lang="pt-BR" b="1" dirty="0">
                <a:solidFill>
                  <a:schemeClr val="accent2"/>
                </a:solidFill>
                <a:latin typeface="Courier New" panose="02070309020205020404" pitchFamily="49" charset="0"/>
                <a:cs typeface="Courier New" panose="02070309020205020404" pitchFamily="49" charset="0"/>
              </a:rPr>
              <a:t># 🚫 IndexError!</a:t>
            </a:r>
          </a:p>
          <a:p>
            <a:r>
              <a:rPr lang="pt-BR" b="1" dirty="0">
                <a:solidFill>
                  <a:schemeClr val="accent2"/>
                </a:solidFill>
                <a:latin typeface="Courier New" panose="02070309020205020404" pitchFamily="49" charset="0"/>
                <a:cs typeface="Courier New" panose="02070309020205020404" pitchFamily="49" charset="0"/>
              </a:rPr>
              <a:t># 🚫 IndexError!</a:t>
            </a:r>
          </a:p>
        </p:txBody>
      </p:sp>
    </p:spTree>
    <p:extLst>
      <p:ext uri="{BB962C8B-B14F-4D97-AF65-F5344CB8AC3E}">
        <p14:creationId xmlns:p14="http://schemas.microsoft.com/office/powerpoint/2010/main" val="121567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5AE38D-2F52-6543-51D5-A48ED1348F4E}"/>
              </a:ext>
            </a:extLst>
          </p:cNvPr>
          <p:cNvSpPr>
            <a:spLocks noGrp="1"/>
          </p:cNvSpPr>
          <p:nvPr>
            <p:ph type="title"/>
          </p:nvPr>
        </p:nvSpPr>
        <p:spPr/>
        <p:txBody>
          <a:bodyPr/>
          <a:lstStyle/>
          <a:p>
            <a:r>
              <a:rPr lang="en-US" dirty="0"/>
              <a:t>Containment</a:t>
            </a:r>
          </a:p>
        </p:txBody>
      </p:sp>
      <p:sp>
        <p:nvSpPr>
          <p:cNvPr id="5" name="Text Placeholder 4">
            <a:extLst>
              <a:ext uri="{FF2B5EF4-FFF2-40B4-BE49-F238E27FC236}">
                <a16:creationId xmlns:a16="http://schemas.microsoft.com/office/drawing/2014/main" id="{47A2A766-BD0E-AD71-6B3B-8121BF8A9F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58798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22B89A-852B-86C0-F7AF-1AB19793FBE3}"/>
              </a:ext>
            </a:extLst>
          </p:cNvPr>
          <p:cNvSpPr>
            <a:spLocks noGrp="1"/>
          </p:cNvSpPr>
          <p:nvPr>
            <p:ph type="title"/>
          </p:nvPr>
        </p:nvSpPr>
        <p:spPr/>
        <p:txBody>
          <a:bodyPr/>
          <a:lstStyle/>
          <a:p>
            <a:r>
              <a:rPr lang="en-US" dirty="0"/>
              <a:t>Containment operator</a:t>
            </a:r>
          </a:p>
        </p:txBody>
      </p:sp>
      <p:sp>
        <p:nvSpPr>
          <p:cNvPr id="5" name="Content Placeholder 4">
            <a:extLst>
              <a:ext uri="{FF2B5EF4-FFF2-40B4-BE49-F238E27FC236}">
                <a16:creationId xmlns:a16="http://schemas.microsoft.com/office/drawing/2014/main" id="{322F1F47-B66E-35B1-1244-002B89FF2290}"/>
              </a:ext>
            </a:extLst>
          </p:cNvPr>
          <p:cNvSpPr>
            <a:spLocks noGrp="1"/>
          </p:cNvSpPr>
          <p:nvPr>
            <p:ph idx="1"/>
          </p:nvPr>
        </p:nvSpPr>
        <p:spPr/>
        <p:txBody>
          <a:bodyPr/>
          <a:lstStyle/>
          <a:p>
            <a:r>
              <a:rPr lang="en-US" dirty="0"/>
              <a:t>Use the </a:t>
            </a:r>
            <a:r>
              <a:rPr lang="en-US" b="1" i="1" dirty="0"/>
              <a:t>in</a:t>
            </a:r>
            <a:r>
              <a:rPr lang="en-US" dirty="0"/>
              <a:t> operator to test if value is inside a container:</a:t>
            </a:r>
          </a:p>
        </p:txBody>
      </p:sp>
      <p:sp>
        <p:nvSpPr>
          <p:cNvPr id="6" name="TextBox 5">
            <a:extLst>
              <a:ext uri="{FF2B5EF4-FFF2-40B4-BE49-F238E27FC236}">
                <a16:creationId xmlns:a16="http://schemas.microsoft.com/office/drawing/2014/main" id="{ACF22C81-6F2C-B0D0-A2AA-B65C30A61029}"/>
              </a:ext>
            </a:extLst>
          </p:cNvPr>
          <p:cNvSpPr txBox="1"/>
          <p:nvPr/>
        </p:nvSpPr>
        <p:spPr>
          <a:xfrm>
            <a:off x="1096082" y="2334638"/>
            <a:ext cx="6631709" cy="2585323"/>
          </a:xfrm>
          <a:prstGeom prst="rect">
            <a:avLst/>
          </a:prstGeom>
          <a:solidFill>
            <a:schemeClr val="bg1">
              <a:lumMod val="95000"/>
            </a:schemeClr>
          </a:solidFill>
        </p:spPr>
        <p:txBody>
          <a:bodyPr wrap="square" rtlCol="0">
            <a:spAutoFit/>
          </a:bodyPr>
          <a:lstStyle/>
          <a:p>
            <a:r>
              <a:rPr lang="de-DE" b="1" dirty="0">
                <a:latin typeface="Courier New" panose="02070309020205020404" pitchFamily="49" charset="0"/>
                <a:cs typeface="Courier New" panose="02070309020205020404" pitchFamily="49" charset="0"/>
              </a:rPr>
              <a:t>digits = [2, 8, 3, 1, 8, 5, 3, 0, 7, 1]</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1 in digits </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3 in digits </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4 in digits </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not (4 in digits)</a:t>
            </a:r>
            <a:endParaRPr lang="pt-BR"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05664E8E-1877-4E8F-2C1E-1BBA44827A30}"/>
              </a:ext>
            </a:extLst>
          </p:cNvPr>
          <p:cNvSpPr txBox="1"/>
          <p:nvPr/>
        </p:nvSpPr>
        <p:spPr>
          <a:xfrm>
            <a:off x="3671170" y="2334637"/>
            <a:ext cx="4056621" cy="2585323"/>
          </a:xfrm>
          <a:prstGeom prst="rect">
            <a:avLst/>
          </a:prstGeom>
          <a:noFill/>
        </p:spPr>
        <p:txBody>
          <a:bodyPr wrap="square" rtlCol="0">
            <a:spAutoFit/>
          </a:bodyPr>
          <a:lstStyle/>
          <a:p>
            <a:endParaRPr lang="de-DE" b="1" dirty="0">
              <a:latin typeface="Courier New" panose="02070309020205020404" pitchFamily="49" charset="0"/>
              <a:cs typeface="Courier New" panose="02070309020205020404" pitchFamily="49" charset="0"/>
            </a:endParaRP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True</a:t>
            </a: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True</a:t>
            </a: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False</a:t>
            </a: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True</a:t>
            </a:r>
          </a:p>
        </p:txBody>
      </p:sp>
    </p:spTree>
    <p:extLst>
      <p:ext uri="{BB962C8B-B14F-4D97-AF65-F5344CB8AC3E}">
        <p14:creationId xmlns:p14="http://schemas.microsoft.com/office/powerpoint/2010/main" val="167644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C94BD-FCFE-8EC1-08FA-261806931FEE}"/>
              </a:ext>
            </a:extLst>
          </p:cNvPr>
          <p:cNvSpPr>
            <a:spLocks noGrp="1"/>
          </p:cNvSpPr>
          <p:nvPr>
            <p:ph type="title"/>
          </p:nvPr>
        </p:nvSpPr>
        <p:spPr/>
        <p:txBody>
          <a:bodyPr/>
          <a:lstStyle/>
          <a:p>
            <a:r>
              <a:rPr lang="en-US" dirty="0"/>
              <a:t>For statements</a:t>
            </a:r>
          </a:p>
        </p:txBody>
      </p:sp>
      <p:sp>
        <p:nvSpPr>
          <p:cNvPr id="3" name="Text Placeholder 2">
            <a:extLst>
              <a:ext uri="{FF2B5EF4-FFF2-40B4-BE49-F238E27FC236}">
                <a16:creationId xmlns:a16="http://schemas.microsoft.com/office/drawing/2014/main" id="{CA31DC80-0008-A67C-EEE0-688031567E0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32090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FFECF-8614-8513-C949-5486A2AB402F}"/>
              </a:ext>
            </a:extLst>
          </p:cNvPr>
          <p:cNvSpPr>
            <a:spLocks noGrp="1"/>
          </p:cNvSpPr>
          <p:nvPr>
            <p:ph type="title"/>
          </p:nvPr>
        </p:nvSpPr>
        <p:spPr/>
        <p:txBody>
          <a:bodyPr/>
          <a:lstStyle/>
          <a:p>
            <a:r>
              <a:rPr lang="en-US" dirty="0"/>
              <a:t>For loop</a:t>
            </a:r>
          </a:p>
        </p:txBody>
      </p:sp>
      <p:sp>
        <p:nvSpPr>
          <p:cNvPr id="3" name="Content Placeholder 2">
            <a:extLst>
              <a:ext uri="{FF2B5EF4-FFF2-40B4-BE49-F238E27FC236}">
                <a16:creationId xmlns:a16="http://schemas.microsoft.com/office/drawing/2014/main" id="{143C1246-AC2A-C505-BFCE-0F8E944B6CF3}"/>
              </a:ext>
            </a:extLst>
          </p:cNvPr>
          <p:cNvSpPr>
            <a:spLocks noGrp="1"/>
          </p:cNvSpPr>
          <p:nvPr>
            <p:ph idx="1"/>
          </p:nvPr>
        </p:nvSpPr>
        <p:spPr/>
        <p:txBody>
          <a:bodyPr/>
          <a:lstStyle/>
          <a:p>
            <a:r>
              <a:rPr lang="en-US" dirty="0"/>
              <a:t>The for loop syntax:</a:t>
            </a:r>
          </a:p>
          <a:p>
            <a:endParaRPr lang="en-US" dirty="0"/>
          </a:p>
          <a:p>
            <a:endParaRPr lang="en-US" dirty="0"/>
          </a:p>
          <a:p>
            <a:r>
              <a:rPr lang="en-US" dirty="0"/>
              <a:t>The for loop provides a cleaner way to write many while loops, as long as they are iterating over some sort of sequence.</a:t>
            </a:r>
          </a:p>
        </p:txBody>
      </p:sp>
      <p:sp>
        <p:nvSpPr>
          <p:cNvPr id="5" name="TextBox 4">
            <a:extLst>
              <a:ext uri="{FF2B5EF4-FFF2-40B4-BE49-F238E27FC236}">
                <a16:creationId xmlns:a16="http://schemas.microsoft.com/office/drawing/2014/main" id="{DDE07D07-4BDE-889E-E4E2-FE0101497AD4}"/>
              </a:ext>
            </a:extLst>
          </p:cNvPr>
          <p:cNvSpPr txBox="1"/>
          <p:nvPr/>
        </p:nvSpPr>
        <p:spPr>
          <a:xfrm>
            <a:off x="1096082" y="2346069"/>
            <a:ext cx="6631709"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&lt;value&gt; in &lt;sequence&gt;:</a:t>
            </a:r>
          </a:p>
          <a:p>
            <a:r>
              <a:rPr lang="en-US" b="1" dirty="0">
                <a:latin typeface="Courier New" panose="02070309020205020404" pitchFamily="49" charset="0"/>
                <a:cs typeface="Courier New" panose="02070309020205020404" pitchFamily="49" charset="0"/>
              </a:rPr>
              <a:t>    &lt;statement&gt;</a:t>
            </a:r>
          </a:p>
          <a:p>
            <a:r>
              <a:rPr lang="en-US" b="1" dirty="0">
                <a:latin typeface="Courier New" panose="02070309020205020404" pitchFamily="49" charset="0"/>
                <a:cs typeface="Courier New" panose="02070309020205020404" pitchFamily="49" charset="0"/>
              </a:rPr>
              <a:t>    &lt;statement&gt;</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AB725144-CC07-D4E5-0088-887D5BB36583}"/>
              </a:ext>
            </a:extLst>
          </p:cNvPr>
          <p:cNvSpPr txBox="1"/>
          <p:nvPr/>
        </p:nvSpPr>
        <p:spPr>
          <a:xfrm>
            <a:off x="1096081" y="3985882"/>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count(s, value):</a:t>
            </a:r>
          </a:p>
          <a:p>
            <a:r>
              <a:rPr lang="en-US" b="1" dirty="0">
                <a:latin typeface="Courier New" panose="02070309020205020404" pitchFamily="49" charset="0"/>
                <a:cs typeface="Courier New" panose="02070309020205020404" pitchFamily="49" charset="0"/>
              </a:rPr>
              <a:t>    total = 0</a:t>
            </a:r>
          </a:p>
          <a:p>
            <a:r>
              <a:rPr lang="en-US" b="1" dirty="0">
                <a:latin typeface="Courier New" panose="02070309020205020404" pitchFamily="49" charset="0"/>
                <a:cs typeface="Courier New" panose="02070309020205020404" pitchFamily="49" charset="0"/>
              </a:rPr>
              <a:t>    for element in s:</a:t>
            </a:r>
          </a:p>
          <a:p>
            <a:r>
              <a:rPr lang="en-US" b="1" dirty="0">
                <a:latin typeface="Courier New" panose="02070309020205020404" pitchFamily="49" charset="0"/>
                <a:cs typeface="Courier New" panose="02070309020205020404" pitchFamily="49" charset="0"/>
              </a:rPr>
              <a:t>        if element == value:</a:t>
            </a:r>
          </a:p>
          <a:p>
            <a:r>
              <a:rPr lang="en-US" b="1" dirty="0">
                <a:latin typeface="Courier New" panose="02070309020205020404" pitchFamily="49" charset="0"/>
                <a:cs typeface="Courier New" panose="02070309020205020404" pitchFamily="49" charset="0"/>
              </a:rPr>
              <a:t>            total = total + 1</a:t>
            </a:r>
          </a:p>
          <a:p>
            <a:r>
              <a:rPr lang="en-US" b="1" dirty="0">
                <a:latin typeface="Courier New" panose="02070309020205020404" pitchFamily="49" charset="0"/>
                <a:cs typeface="Courier New" panose="02070309020205020404" pitchFamily="49" charset="0"/>
              </a:rPr>
              <a:t>    return total</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227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7313B-A74A-4C93-9731-6A472EAB3E71}"/>
              </a:ext>
            </a:extLst>
          </p:cNvPr>
          <p:cNvSpPr>
            <a:spLocks noGrp="1"/>
          </p:cNvSpPr>
          <p:nvPr>
            <p:ph type="title"/>
          </p:nvPr>
        </p:nvSpPr>
        <p:spPr/>
        <p:txBody>
          <a:bodyPr/>
          <a:lstStyle/>
          <a:p>
            <a:r>
              <a:rPr lang="en-US" dirty="0"/>
              <a:t>For statement execution procedure</a:t>
            </a:r>
          </a:p>
        </p:txBody>
      </p:sp>
      <p:sp>
        <p:nvSpPr>
          <p:cNvPr id="3" name="Content Placeholder 2">
            <a:extLst>
              <a:ext uri="{FF2B5EF4-FFF2-40B4-BE49-F238E27FC236}">
                <a16:creationId xmlns:a16="http://schemas.microsoft.com/office/drawing/2014/main" id="{141B5205-B413-05A9-D0D7-D430FF9080C0}"/>
              </a:ext>
            </a:extLst>
          </p:cNvPr>
          <p:cNvSpPr>
            <a:spLocks noGrp="1"/>
          </p:cNvSpPr>
          <p:nvPr>
            <p:ph idx="1"/>
          </p:nvPr>
        </p:nvSpPr>
        <p:spPr>
          <a:xfrm>
            <a:off x="677334" y="2665379"/>
            <a:ext cx="8596668" cy="3375984"/>
          </a:xfrm>
        </p:spPr>
        <p:txBody>
          <a:bodyPr/>
          <a:lstStyle/>
          <a:p>
            <a:pPr marL="457200" indent="-457200">
              <a:buFont typeface="+mj-lt"/>
              <a:buAutoNum type="arabicPeriod"/>
            </a:pPr>
            <a:r>
              <a:rPr lang="en-US" dirty="0"/>
              <a:t>Evaluate the header </a:t>
            </a:r>
            <a:r>
              <a:rPr lang="en-US" i="1" dirty="0"/>
              <a:t>&lt;expression&gt;</a:t>
            </a:r>
            <a:r>
              <a:rPr lang="en-US" dirty="0"/>
              <a:t>, which must yield an </a:t>
            </a:r>
            <a:r>
              <a:rPr lang="en-US" dirty="0" err="1"/>
              <a:t>iterable</a:t>
            </a:r>
            <a:r>
              <a:rPr lang="en-US" dirty="0"/>
              <a:t> value (a sequence)</a:t>
            </a:r>
          </a:p>
          <a:p>
            <a:pPr marL="457200" indent="-457200">
              <a:buFont typeface="+mj-lt"/>
              <a:buAutoNum type="arabicPeriod"/>
            </a:pPr>
            <a:r>
              <a:rPr lang="en-US" dirty="0"/>
              <a:t>For each element in that sequence, in order:</a:t>
            </a:r>
          </a:p>
          <a:p>
            <a:pPr marL="857250" lvl="1" indent="-457200">
              <a:buFont typeface="+mj-lt"/>
              <a:buAutoNum type="alphaLcParenR"/>
            </a:pPr>
            <a:r>
              <a:rPr lang="en-US" dirty="0"/>
              <a:t>Bind </a:t>
            </a:r>
            <a:r>
              <a:rPr lang="en-US" i="1" dirty="0"/>
              <a:t>&lt;name&gt; </a:t>
            </a:r>
            <a:r>
              <a:rPr lang="en-US" dirty="0"/>
              <a:t>to that element in the current frame</a:t>
            </a:r>
          </a:p>
          <a:p>
            <a:pPr marL="857250" lvl="1" indent="-457200">
              <a:buFont typeface="+mj-lt"/>
              <a:buAutoNum type="alphaLcParenR"/>
            </a:pPr>
            <a:r>
              <a:rPr lang="en-US" dirty="0"/>
              <a:t>Execute the </a:t>
            </a:r>
            <a:r>
              <a:rPr lang="en-US" i="1" dirty="0"/>
              <a:t>&lt;suite&gt; </a:t>
            </a:r>
          </a:p>
          <a:p>
            <a:endParaRPr lang="en-US" dirty="0"/>
          </a:p>
        </p:txBody>
      </p:sp>
      <p:sp>
        <p:nvSpPr>
          <p:cNvPr id="6" name="TextBox 5">
            <a:extLst>
              <a:ext uri="{FF2B5EF4-FFF2-40B4-BE49-F238E27FC236}">
                <a16:creationId xmlns:a16="http://schemas.microsoft.com/office/drawing/2014/main" id="{23D5915A-6A8A-C0C6-CA92-442E3F0D62F5}"/>
              </a:ext>
            </a:extLst>
          </p:cNvPr>
          <p:cNvSpPr txBox="1"/>
          <p:nvPr/>
        </p:nvSpPr>
        <p:spPr>
          <a:xfrm>
            <a:off x="1193359" y="1930400"/>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&lt;name&gt; in &lt;expression&gt;:</a:t>
            </a:r>
          </a:p>
          <a:p>
            <a:r>
              <a:rPr lang="en-US" b="1" dirty="0">
                <a:latin typeface="Courier New" panose="02070309020205020404" pitchFamily="49" charset="0"/>
                <a:cs typeface="Courier New" panose="02070309020205020404" pitchFamily="49" charset="0"/>
              </a:rPr>
              <a:t>    &lt;suite&gt;</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67553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B3633-DE96-D394-9B42-907ACB607734}"/>
              </a:ext>
            </a:extLst>
          </p:cNvPr>
          <p:cNvSpPr>
            <a:spLocks noGrp="1"/>
          </p:cNvSpPr>
          <p:nvPr>
            <p:ph type="title"/>
          </p:nvPr>
        </p:nvSpPr>
        <p:spPr/>
        <p:txBody>
          <a:bodyPr/>
          <a:lstStyle/>
          <a:p>
            <a:r>
              <a:rPr lang="en-US" dirty="0"/>
              <a:t>Looping through nested list</a:t>
            </a:r>
          </a:p>
        </p:txBody>
      </p:sp>
      <p:sp>
        <p:nvSpPr>
          <p:cNvPr id="3" name="Content Placeholder 2">
            <a:extLst>
              <a:ext uri="{FF2B5EF4-FFF2-40B4-BE49-F238E27FC236}">
                <a16:creationId xmlns:a16="http://schemas.microsoft.com/office/drawing/2014/main" id="{D86A7A68-8F39-C64A-3C15-90809644EAF3}"/>
              </a:ext>
            </a:extLst>
          </p:cNvPr>
          <p:cNvSpPr>
            <a:spLocks noGrp="1"/>
          </p:cNvSpPr>
          <p:nvPr>
            <p:ph idx="1"/>
          </p:nvPr>
        </p:nvSpPr>
        <p:spPr>
          <a:xfrm>
            <a:off x="677334" y="3450273"/>
            <a:ext cx="8596668" cy="2591090"/>
          </a:xfrm>
        </p:spPr>
        <p:txBody>
          <a:bodyPr/>
          <a:lstStyle/>
          <a:p>
            <a:r>
              <a:rPr lang="en-US" dirty="0"/>
              <a:t>Use a nested for-in loop:</a:t>
            </a:r>
          </a:p>
          <a:p>
            <a:endParaRPr lang="en-US" dirty="0"/>
          </a:p>
          <a:p>
            <a:endParaRPr lang="en-US" dirty="0"/>
          </a:p>
          <a:p>
            <a:r>
              <a:rPr lang="en-US" dirty="0"/>
              <a:t>Remember what type of data is being stored in the loop variable!</a:t>
            </a:r>
          </a:p>
        </p:txBody>
      </p:sp>
      <p:sp>
        <p:nvSpPr>
          <p:cNvPr id="4" name="TextBox 3">
            <a:extLst>
              <a:ext uri="{FF2B5EF4-FFF2-40B4-BE49-F238E27FC236}">
                <a16:creationId xmlns:a16="http://schemas.microsoft.com/office/drawing/2014/main" id="{ABCE14D0-CACF-16AF-811A-322006F6F5E8}"/>
              </a:ext>
            </a:extLst>
          </p:cNvPr>
          <p:cNvSpPr txBox="1"/>
          <p:nvPr/>
        </p:nvSpPr>
        <p:spPr>
          <a:xfrm>
            <a:off x="1105509" y="1930400"/>
            <a:ext cx="8168493"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gymnasts = [</a:t>
            </a:r>
          </a:p>
          <a:p>
            <a:r>
              <a:rPr lang="en-US" b="1" dirty="0">
                <a:latin typeface="Courier New" panose="02070309020205020404" pitchFamily="49" charset="0"/>
                <a:cs typeface="Courier New" panose="02070309020205020404" pitchFamily="49" charset="0"/>
              </a:rPr>
              <a:t>                ["Brittany", 9.15, 9.4, 9.3, 9.2],</a:t>
            </a:r>
          </a:p>
          <a:p>
            <a:r>
              <a:rPr lang="en-US" b="1" dirty="0">
                <a:latin typeface="Courier New" panose="02070309020205020404" pitchFamily="49" charset="0"/>
                <a:cs typeface="Courier New" panose="02070309020205020404" pitchFamily="49" charset="0"/>
              </a:rPr>
              <a:t>                ["Lea", 9, 8.8, 9.1, 9.5],</a:t>
            </a:r>
          </a:p>
          <a:p>
            <a:r>
              <a:rPr lang="en-US" b="1" dirty="0">
                <a:latin typeface="Courier New" panose="02070309020205020404" pitchFamily="49" charset="0"/>
                <a:cs typeface="Courier New" panose="02070309020205020404" pitchFamily="49" charset="0"/>
              </a:rPr>
              <a:t>                ["Maya", 9.2, 8.7, 9.2, 8.8]</a:t>
            </a:r>
          </a:p>
          <a:p>
            <a:r>
              <a:rPr lang="en-US" b="1" dirty="0">
                <a:latin typeface="Courier New" panose="02070309020205020404" pitchFamily="49" charset="0"/>
                <a:cs typeface="Courier New" panose="02070309020205020404" pitchFamily="49" charset="0"/>
              </a:rPr>
              <a:t>            ]</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185F3E91-0529-D1F6-F65C-B6D4E7E9DB70}"/>
              </a:ext>
            </a:extLst>
          </p:cNvPr>
          <p:cNvSpPr txBox="1"/>
          <p:nvPr/>
        </p:nvSpPr>
        <p:spPr>
          <a:xfrm>
            <a:off x="1105509" y="3832821"/>
            <a:ext cx="8168493"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gymnast in gymnasts:</a:t>
            </a:r>
          </a:p>
          <a:p>
            <a:r>
              <a:rPr lang="en-US" b="1" dirty="0">
                <a:latin typeface="Courier New" panose="02070309020205020404" pitchFamily="49" charset="0"/>
                <a:cs typeface="Courier New" panose="02070309020205020404" pitchFamily="49" charset="0"/>
              </a:rPr>
              <a:t>    for data in gymnast:</a:t>
            </a:r>
          </a:p>
          <a:p>
            <a:r>
              <a:rPr lang="en-US" b="1" dirty="0">
                <a:latin typeface="Courier New" panose="02070309020205020404" pitchFamily="49" charset="0"/>
                <a:cs typeface="Courier New" panose="02070309020205020404" pitchFamily="49" charset="0"/>
              </a:rPr>
              <a:t>        print(data, end="|")</a:t>
            </a:r>
          </a:p>
        </p:txBody>
      </p:sp>
    </p:spTree>
    <p:extLst>
      <p:ext uri="{BB962C8B-B14F-4D97-AF65-F5344CB8AC3E}">
        <p14:creationId xmlns:p14="http://schemas.microsoft.com/office/powerpoint/2010/main" val="2715140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E6A74-72D6-5783-D836-7F4556E47CEB}"/>
              </a:ext>
            </a:extLst>
          </p:cNvPr>
          <p:cNvSpPr>
            <a:spLocks noGrp="1"/>
          </p:cNvSpPr>
          <p:nvPr>
            <p:ph type="title"/>
          </p:nvPr>
        </p:nvSpPr>
        <p:spPr/>
        <p:txBody>
          <a:bodyPr/>
          <a:lstStyle/>
          <a:p>
            <a:r>
              <a:rPr lang="en-US" dirty="0"/>
              <a:t>Sequence unpacking in for statements</a:t>
            </a:r>
          </a:p>
        </p:txBody>
      </p:sp>
      <p:sp>
        <p:nvSpPr>
          <p:cNvPr id="3" name="Content Placeholder 2">
            <a:extLst>
              <a:ext uri="{FF2B5EF4-FFF2-40B4-BE49-F238E27FC236}">
                <a16:creationId xmlns:a16="http://schemas.microsoft.com/office/drawing/2014/main" id="{DE004E09-21D5-A331-20A8-DE54C106887F}"/>
              </a:ext>
            </a:extLst>
          </p:cNvPr>
          <p:cNvSpPr>
            <a:spLocks noGrp="1"/>
          </p:cNvSpPr>
          <p:nvPr>
            <p:ph idx="1"/>
          </p:nvPr>
        </p:nvSpPr>
        <p:spPr>
          <a:xfrm>
            <a:off x="677334" y="3813243"/>
            <a:ext cx="8596668" cy="2228120"/>
          </a:xfrm>
        </p:spPr>
        <p:txBody>
          <a:bodyPr/>
          <a:lstStyle/>
          <a:p>
            <a:r>
              <a:rPr lang="en-US" dirty="0"/>
              <a:t>Each name is bound to a value, like in multiple assignment.</a:t>
            </a:r>
          </a:p>
        </p:txBody>
      </p:sp>
      <p:sp>
        <p:nvSpPr>
          <p:cNvPr id="5" name="TextBox 4">
            <a:extLst>
              <a:ext uri="{FF2B5EF4-FFF2-40B4-BE49-F238E27FC236}">
                <a16:creationId xmlns:a16="http://schemas.microsoft.com/office/drawing/2014/main" id="{1240FE3F-BC9A-3356-1B94-BED328EB3463}"/>
              </a:ext>
            </a:extLst>
          </p:cNvPr>
          <p:cNvSpPr txBox="1"/>
          <p:nvPr/>
        </p:nvSpPr>
        <p:spPr>
          <a:xfrm>
            <a:off x="1144720" y="1930400"/>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pairs = [[1, 2], [2, 2], [3, 2], [4, 4]]</a:t>
            </a:r>
          </a:p>
          <a:p>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0</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for x, y in pairs:</a:t>
            </a:r>
          </a:p>
          <a:p>
            <a:r>
              <a:rPr lang="en-US" b="1" dirty="0">
                <a:latin typeface="Courier New" panose="02070309020205020404" pitchFamily="49" charset="0"/>
                <a:cs typeface="Courier New" panose="02070309020205020404" pitchFamily="49" charset="0"/>
              </a:rPr>
              <a:t>    if x == y:</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+ 1</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4369641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77F01E-904E-1DD6-FE22-6BD8C07CEC05}"/>
              </a:ext>
            </a:extLst>
          </p:cNvPr>
          <p:cNvSpPr>
            <a:spLocks noGrp="1"/>
          </p:cNvSpPr>
          <p:nvPr>
            <p:ph type="title"/>
          </p:nvPr>
        </p:nvSpPr>
        <p:spPr/>
        <p:txBody>
          <a:bodyPr/>
          <a:lstStyle/>
          <a:p>
            <a:r>
              <a:rPr lang="en-US" dirty="0"/>
              <a:t>Ranges</a:t>
            </a:r>
          </a:p>
        </p:txBody>
      </p:sp>
      <p:sp>
        <p:nvSpPr>
          <p:cNvPr id="4" name="Text Placeholder 3">
            <a:extLst>
              <a:ext uri="{FF2B5EF4-FFF2-40B4-BE49-F238E27FC236}">
                <a16:creationId xmlns:a16="http://schemas.microsoft.com/office/drawing/2014/main" id="{CCB1B2AB-D423-9E3A-8459-4347ED2B09D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50634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261AD-7F81-5EE3-977C-25B604B8775D}"/>
              </a:ext>
            </a:extLst>
          </p:cNvPr>
          <p:cNvSpPr>
            <a:spLocks noGrp="1"/>
          </p:cNvSpPr>
          <p:nvPr>
            <p:ph type="title"/>
          </p:nvPr>
        </p:nvSpPr>
        <p:spPr/>
        <p:txBody>
          <a:bodyPr/>
          <a:lstStyle/>
          <a:p>
            <a:r>
              <a:rPr lang="en-US" dirty="0"/>
              <a:t>Lists</a:t>
            </a:r>
            <a:br>
              <a:rPr lang="en-US" dirty="0"/>
            </a:br>
            <a:endParaRPr lang="en-US" dirty="0"/>
          </a:p>
        </p:txBody>
      </p:sp>
      <p:sp>
        <p:nvSpPr>
          <p:cNvPr id="3" name="Text Placeholder 2">
            <a:extLst>
              <a:ext uri="{FF2B5EF4-FFF2-40B4-BE49-F238E27FC236}">
                <a16:creationId xmlns:a16="http://schemas.microsoft.com/office/drawing/2014/main" id="{9945A349-28FD-46B8-5730-D1A8A412440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79263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236148-FD36-E1DB-B6B9-A991938E8BF8}"/>
              </a:ext>
            </a:extLst>
          </p:cNvPr>
          <p:cNvSpPr>
            <a:spLocks noGrp="1"/>
          </p:cNvSpPr>
          <p:nvPr>
            <p:ph type="title"/>
          </p:nvPr>
        </p:nvSpPr>
        <p:spPr/>
        <p:txBody>
          <a:bodyPr/>
          <a:lstStyle/>
          <a:p>
            <a:r>
              <a:rPr lang="en-US" dirty="0"/>
              <a:t>The range type</a:t>
            </a:r>
          </a:p>
        </p:txBody>
      </p:sp>
      <p:sp>
        <p:nvSpPr>
          <p:cNvPr id="5" name="Content Placeholder 4">
            <a:extLst>
              <a:ext uri="{FF2B5EF4-FFF2-40B4-BE49-F238E27FC236}">
                <a16:creationId xmlns:a16="http://schemas.microsoft.com/office/drawing/2014/main" id="{D92067DF-598B-A5DE-C6E2-3A0354A09582}"/>
              </a:ext>
            </a:extLst>
          </p:cNvPr>
          <p:cNvSpPr>
            <a:spLocks noGrp="1"/>
          </p:cNvSpPr>
          <p:nvPr>
            <p:ph idx="1"/>
          </p:nvPr>
        </p:nvSpPr>
        <p:spPr/>
        <p:txBody>
          <a:bodyPr/>
          <a:lstStyle/>
          <a:p>
            <a:r>
              <a:rPr lang="en-US" dirty="0"/>
              <a:t>A range represents a sequence of integers.</a:t>
            </a:r>
          </a:p>
          <a:p>
            <a:endParaRPr lang="en-US" dirty="0"/>
          </a:p>
          <a:p>
            <a:endParaRPr lang="en-US" dirty="0"/>
          </a:p>
          <a:p>
            <a:r>
              <a:rPr lang="en-US" dirty="0"/>
              <a:t>If just one argument, range starts at 0 and ends just before it:</a:t>
            </a:r>
          </a:p>
          <a:p>
            <a:endParaRPr lang="en-US" dirty="0"/>
          </a:p>
          <a:p>
            <a:endParaRPr lang="en-US" dirty="0"/>
          </a:p>
          <a:p>
            <a:r>
              <a:rPr lang="en-US" dirty="0"/>
              <a:t>If two arguments, range starts at first and ends just before second:</a:t>
            </a:r>
          </a:p>
        </p:txBody>
      </p:sp>
      <p:sp>
        <p:nvSpPr>
          <p:cNvPr id="6" name="TextBox 5">
            <a:extLst>
              <a:ext uri="{FF2B5EF4-FFF2-40B4-BE49-F238E27FC236}">
                <a16:creationId xmlns:a16="http://schemas.microsoft.com/office/drawing/2014/main" id="{116979B0-7996-0EFD-973E-18BC85497733}"/>
              </a:ext>
            </a:extLst>
          </p:cNvPr>
          <p:cNvSpPr txBox="1"/>
          <p:nvPr/>
        </p:nvSpPr>
        <p:spPr>
          <a:xfrm>
            <a:off x="1004905" y="2282224"/>
            <a:ext cx="8197377" cy="646331"/>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 -5, -4, -3, -2, -1, 0, 1, 2, 3, 4, 5...</a:t>
            </a:r>
          </a:p>
          <a:p>
            <a:r>
              <a:rPr lang="pt-BR" b="1" dirty="0">
                <a:latin typeface="Courier New" panose="02070309020205020404" pitchFamily="49" charset="0"/>
                <a:cs typeface="Courier New" panose="02070309020205020404" pitchFamily="49" charset="0"/>
              </a:rPr>
              <a:t>                range(-2, 3)</a:t>
            </a:r>
            <a:endParaRPr lang="en-US"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0FB03669-88CE-E769-E0B1-35354C31FE63}"/>
              </a:ext>
            </a:extLst>
          </p:cNvPr>
          <p:cNvSpPr txBox="1"/>
          <p:nvPr/>
        </p:nvSpPr>
        <p:spPr>
          <a:xfrm>
            <a:off x="1004904" y="3606280"/>
            <a:ext cx="8197377"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num in range(6):</a:t>
            </a:r>
          </a:p>
          <a:p>
            <a:r>
              <a:rPr lang="en-US" b="1" dirty="0">
                <a:latin typeface="Courier New" panose="02070309020205020404" pitchFamily="49" charset="0"/>
                <a:cs typeface="Courier New" panose="02070309020205020404" pitchFamily="49" charset="0"/>
              </a:rPr>
              <a:t>    print(num)       </a:t>
            </a:r>
            <a:r>
              <a:rPr lang="en-US" b="1" dirty="0">
                <a:solidFill>
                  <a:schemeClr val="accent2"/>
                </a:solidFill>
                <a:latin typeface="Courier New" panose="02070309020205020404" pitchFamily="49" charset="0"/>
                <a:cs typeface="Courier New" panose="02070309020205020404" pitchFamily="49" charset="0"/>
              </a:rPr>
              <a:t># 0, 1, 2, 3, 4, 5</a:t>
            </a:r>
          </a:p>
        </p:txBody>
      </p:sp>
      <p:sp>
        <p:nvSpPr>
          <p:cNvPr id="8" name="TextBox 7">
            <a:extLst>
              <a:ext uri="{FF2B5EF4-FFF2-40B4-BE49-F238E27FC236}">
                <a16:creationId xmlns:a16="http://schemas.microsoft.com/office/drawing/2014/main" id="{62F096F7-BAFF-6A70-311E-6A75227F065E}"/>
              </a:ext>
            </a:extLst>
          </p:cNvPr>
          <p:cNvSpPr txBox="1"/>
          <p:nvPr/>
        </p:nvSpPr>
        <p:spPr>
          <a:xfrm>
            <a:off x="1004903" y="4930336"/>
            <a:ext cx="8197377"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num in range(1, 6):</a:t>
            </a:r>
          </a:p>
          <a:p>
            <a:r>
              <a:rPr lang="en-US" b="1" dirty="0">
                <a:latin typeface="Courier New" panose="02070309020205020404" pitchFamily="49" charset="0"/>
                <a:cs typeface="Courier New" panose="02070309020205020404" pitchFamily="49" charset="0"/>
              </a:rPr>
              <a:t>    print(num)       </a:t>
            </a:r>
            <a:r>
              <a:rPr lang="en-US" b="1" dirty="0">
                <a:solidFill>
                  <a:schemeClr val="accent2"/>
                </a:solidFill>
                <a:latin typeface="Courier New" panose="02070309020205020404" pitchFamily="49" charset="0"/>
                <a:cs typeface="Courier New" panose="02070309020205020404" pitchFamily="49" charset="0"/>
              </a:rPr>
              <a:t># 1, 2, 3, 4, 5</a:t>
            </a:r>
          </a:p>
        </p:txBody>
      </p:sp>
    </p:spTree>
    <p:extLst>
      <p:ext uri="{BB962C8B-B14F-4D97-AF65-F5344CB8AC3E}">
        <p14:creationId xmlns:p14="http://schemas.microsoft.com/office/powerpoint/2010/main" val="2702895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54390-D7B8-9B80-DEA0-F1C848D0E6F9}"/>
              </a:ext>
            </a:extLst>
          </p:cNvPr>
          <p:cNvSpPr>
            <a:spLocks noGrp="1"/>
          </p:cNvSpPr>
          <p:nvPr>
            <p:ph type="title"/>
          </p:nvPr>
        </p:nvSpPr>
        <p:spPr/>
        <p:txBody>
          <a:bodyPr/>
          <a:lstStyle/>
          <a:p>
            <a:r>
              <a:rPr lang="en-US" dirty="0"/>
              <a:t>List comprehensions</a:t>
            </a:r>
          </a:p>
        </p:txBody>
      </p:sp>
      <p:sp>
        <p:nvSpPr>
          <p:cNvPr id="4" name="Text Placeholder 3">
            <a:extLst>
              <a:ext uri="{FF2B5EF4-FFF2-40B4-BE49-F238E27FC236}">
                <a16:creationId xmlns:a16="http://schemas.microsoft.com/office/drawing/2014/main" id="{B0CFDCC3-33AD-D4B8-DAEC-03F742E422B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0062252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3C2FEEE-0DAE-6AFF-9BC8-A41D73179540}"/>
              </a:ext>
            </a:extLst>
          </p:cNvPr>
          <p:cNvSpPr>
            <a:spLocks noGrp="1"/>
          </p:cNvSpPr>
          <p:nvPr>
            <p:ph type="title"/>
          </p:nvPr>
        </p:nvSpPr>
        <p:spPr/>
        <p:txBody>
          <a:bodyPr/>
          <a:lstStyle/>
          <a:p>
            <a:r>
              <a:rPr lang="en-US" dirty="0"/>
              <a:t>List comprehension syntax</a:t>
            </a:r>
          </a:p>
        </p:txBody>
      </p:sp>
      <p:sp>
        <p:nvSpPr>
          <p:cNvPr id="5" name="Content Placeholder 4">
            <a:extLst>
              <a:ext uri="{FF2B5EF4-FFF2-40B4-BE49-F238E27FC236}">
                <a16:creationId xmlns:a16="http://schemas.microsoft.com/office/drawing/2014/main" id="{51558AA8-8E68-B315-87C0-65ED4458F976}"/>
              </a:ext>
            </a:extLst>
          </p:cNvPr>
          <p:cNvSpPr>
            <a:spLocks noGrp="1"/>
          </p:cNvSpPr>
          <p:nvPr>
            <p:ph idx="1"/>
          </p:nvPr>
        </p:nvSpPr>
        <p:spPr/>
        <p:txBody>
          <a:bodyPr/>
          <a:lstStyle/>
          <a:p>
            <a:r>
              <a:rPr lang="en-US" dirty="0"/>
              <a:t>A way to create a new list by "mapping" an existing list.</a:t>
            </a:r>
          </a:p>
          <a:p>
            <a:r>
              <a:rPr lang="en-US" dirty="0"/>
              <a:t>Short version:</a:t>
            </a:r>
          </a:p>
          <a:p>
            <a:endParaRPr lang="en-US" dirty="0"/>
          </a:p>
          <a:p>
            <a:endParaRPr lang="en-US" dirty="0"/>
          </a:p>
          <a:p>
            <a:endParaRPr lang="en-US" dirty="0"/>
          </a:p>
          <a:p>
            <a:r>
              <a:rPr lang="en-US" dirty="0"/>
              <a:t>Long version (with filter):</a:t>
            </a:r>
          </a:p>
        </p:txBody>
      </p:sp>
      <p:sp>
        <p:nvSpPr>
          <p:cNvPr id="6" name="TextBox 5">
            <a:extLst>
              <a:ext uri="{FF2B5EF4-FFF2-40B4-BE49-F238E27FC236}">
                <a16:creationId xmlns:a16="http://schemas.microsoft.com/office/drawing/2014/main" id="{C6818F8C-536E-D84D-00A3-F875CAB82DD0}"/>
              </a:ext>
            </a:extLst>
          </p:cNvPr>
          <p:cNvSpPr txBox="1"/>
          <p:nvPr/>
        </p:nvSpPr>
        <p:spPr>
          <a:xfrm>
            <a:off x="1076625" y="2806172"/>
            <a:ext cx="8197377"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[&lt;map exp&gt; for &lt;name&gt; in &lt;</a:t>
            </a:r>
            <a:r>
              <a:rPr lang="en-US" b="1" dirty="0" err="1">
                <a:latin typeface="Courier New" panose="02070309020205020404" pitchFamily="49" charset="0"/>
                <a:cs typeface="Courier New" panose="02070309020205020404" pitchFamily="49" charset="0"/>
              </a:rPr>
              <a:t>iter</a:t>
            </a:r>
            <a:r>
              <a:rPr lang="en-US" b="1" dirty="0">
                <a:latin typeface="Courier New" panose="02070309020205020404" pitchFamily="49" charset="0"/>
                <a:cs typeface="Courier New" panose="02070309020205020404" pitchFamily="49" charset="0"/>
              </a:rPr>
              <a:t> exp&gt;]</a:t>
            </a:r>
          </a:p>
        </p:txBody>
      </p:sp>
      <p:sp>
        <p:nvSpPr>
          <p:cNvPr id="7" name="TextBox 6">
            <a:extLst>
              <a:ext uri="{FF2B5EF4-FFF2-40B4-BE49-F238E27FC236}">
                <a16:creationId xmlns:a16="http://schemas.microsoft.com/office/drawing/2014/main" id="{F9CB5A22-1415-8EBB-7497-CB934F17EC04}"/>
              </a:ext>
            </a:extLst>
          </p:cNvPr>
          <p:cNvSpPr txBox="1"/>
          <p:nvPr/>
        </p:nvSpPr>
        <p:spPr>
          <a:xfrm>
            <a:off x="1076625" y="3313165"/>
            <a:ext cx="8197377" cy="646331"/>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odds = [1, 3, 5, 7, 9]</a:t>
            </a:r>
          </a:p>
          <a:p>
            <a:r>
              <a:rPr lang="pt-BR" b="1" dirty="0">
                <a:latin typeface="Courier New" panose="02070309020205020404" pitchFamily="49" charset="0"/>
                <a:cs typeface="Courier New" panose="02070309020205020404" pitchFamily="49" charset="0"/>
              </a:rPr>
              <a:t>evens = [(num + 1) for num in odds]</a:t>
            </a:r>
            <a:endParaRPr lang="en-US"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AFD32C08-B8C8-E2F1-CD8E-E24CB4FA2DF4}"/>
              </a:ext>
            </a:extLst>
          </p:cNvPr>
          <p:cNvSpPr txBox="1"/>
          <p:nvPr/>
        </p:nvSpPr>
        <p:spPr>
          <a:xfrm>
            <a:off x="1076625" y="4563635"/>
            <a:ext cx="8197377"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[&lt;map exp&gt; for &lt;name&gt; in &lt;</a:t>
            </a:r>
            <a:r>
              <a:rPr lang="en-US" b="1" dirty="0" err="1">
                <a:latin typeface="Courier New" panose="02070309020205020404" pitchFamily="49" charset="0"/>
                <a:cs typeface="Courier New" panose="02070309020205020404" pitchFamily="49" charset="0"/>
              </a:rPr>
              <a:t>iter</a:t>
            </a:r>
            <a:r>
              <a:rPr lang="en-US" b="1" dirty="0">
                <a:latin typeface="Courier New" panose="02070309020205020404" pitchFamily="49" charset="0"/>
                <a:cs typeface="Courier New" panose="02070309020205020404" pitchFamily="49" charset="0"/>
              </a:rPr>
              <a:t> exp&gt; if &lt;filter exp&gt;]</a:t>
            </a:r>
          </a:p>
        </p:txBody>
      </p:sp>
      <p:sp>
        <p:nvSpPr>
          <p:cNvPr id="9" name="TextBox 8">
            <a:extLst>
              <a:ext uri="{FF2B5EF4-FFF2-40B4-BE49-F238E27FC236}">
                <a16:creationId xmlns:a16="http://schemas.microsoft.com/office/drawing/2014/main" id="{636E2473-CC9F-BEDE-CF60-3279A40E0F46}"/>
              </a:ext>
            </a:extLst>
          </p:cNvPr>
          <p:cNvSpPr txBox="1"/>
          <p:nvPr/>
        </p:nvSpPr>
        <p:spPr>
          <a:xfrm>
            <a:off x="1076625" y="5070628"/>
            <a:ext cx="8197377"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temps = [60, 65, 71, 67, 77, 89]</a:t>
            </a:r>
          </a:p>
          <a:p>
            <a:r>
              <a:rPr lang="en-US" b="1" dirty="0">
                <a:latin typeface="Courier New" panose="02070309020205020404" pitchFamily="49" charset="0"/>
                <a:cs typeface="Courier New" panose="02070309020205020404" pitchFamily="49" charset="0"/>
              </a:rPr>
              <a:t>hot = [temp for temp in temps if temp &gt; 70]</a:t>
            </a:r>
          </a:p>
        </p:txBody>
      </p:sp>
    </p:spTree>
    <p:extLst>
      <p:ext uri="{BB962C8B-B14F-4D97-AF65-F5344CB8AC3E}">
        <p14:creationId xmlns:p14="http://schemas.microsoft.com/office/powerpoint/2010/main" val="3246257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B27E-BC53-0298-3317-35C6C4AE4BA3}"/>
              </a:ext>
            </a:extLst>
          </p:cNvPr>
          <p:cNvSpPr>
            <a:spLocks noGrp="1"/>
          </p:cNvSpPr>
          <p:nvPr>
            <p:ph type="title"/>
          </p:nvPr>
        </p:nvSpPr>
        <p:spPr/>
        <p:txBody>
          <a:bodyPr/>
          <a:lstStyle/>
          <a:p>
            <a:r>
              <a:rPr lang="en-US" dirty="0"/>
              <a:t>List comprehension execution procedure</a:t>
            </a:r>
          </a:p>
        </p:txBody>
      </p:sp>
      <p:sp>
        <p:nvSpPr>
          <p:cNvPr id="3" name="Content Placeholder 2">
            <a:extLst>
              <a:ext uri="{FF2B5EF4-FFF2-40B4-BE49-F238E27FC236}">
                <a16:creationId xmlns:a16="http://schemas.microsoft.com/office/drawing/2014/main" id="{6257FD46-9635-5231-9A77-4F45483890FB}"/>
              </a:ext>
            </a:extLst>
          </p:cNvPr>
          <p:cNvSpPr>
            <a:spLocks noGrp="1"/>
          </p:cNvSpPr>
          <p:nvPr>
            <p:ph idx="1"/>
          </p:nvPr>
        </p:nvSpPr>
        <p:spPr>
          <a:xfrm>
            <a:off x="677334" y="2412459"/>
            <a:ext cx="8596668" cy="3835941"/>
          </a:xfrm>
        </p:spPr>
        <p:txBody>
          <a:bodyPr>
            <a:normAutofit/>
          </a:bodyPr>
          <a:lstStyle/>
          <a:p>
            <a:r>
              <a:rPr lang="en-US" dirty="0"/>
              <a:t>Add a new frame with the current frame as its parent</a:t>
            </a:r>
          </a:p>
          <a:p>
            <a:r>
              <a:rPr lang="en-US" dirty="0"/>
              <a:t>Create an empty result list that is the value of the expression</a:t>
            </a:r>
          </a:p>
          <a:p>
            <a:r>
              <a:rPr lang="en-US" dirty="0"/>
              <a:t>For each element in the </a:t>
            </a:r>
            <a:r>
              <a:rPr lang="en-US" dirty="0" err="1"/>
              <a:t>iterable</a:t>
            </a:r>
            <a:r>
              <a:rPr lang="en-US" dirty="0"/>
              <a:t> value of </a:t>
            </a:r>
            <a:r>
              <a:rPr lang="en-US" i="1" dirty="0"/>
              <a:t>&lt;</a:t>
            </a:r>
            <a:r>
              <a:rPr lang="en-US" i="1" dirty="0" err="1"/>
              <a:t>iter</a:t>
            </a:r>
            <a:r>
              <a:rPr lang="en-US" i="1" dirty="0"/>
              <a:t> exp&gt;</a:t>
            </a:r>
            <a:r>
              <a:rPr lang="en-US" dirty="0"/>
              <a:t>:</a:t>
            </a:r>
          </a:p>
          <a:p>
            <a:pPr lvl="1"/>
            <a:r>
              <a:rPr lang="en-US" dirty="0"/>
              <a:t>Bind </a:t>
            </a:r>
            <a:r>
              <a:rPr lang="en-US" i="1" dirty="0"/>
              <a:t>&lt;name&gt;</a:t>
            </a:r>
            <a:r>
              <a:rPr lang="en-US" dirty="0"/>
              <a:t> to that element in the new frame from step 1</a:t>
            </a:r>
          </a:p>
          <a:p>
            <a:pPr lvl="1"/>
            <a:r>
              <a:rPr lang="en-US" dirty="0"/>
              <a:t>If </a:t>
            </a:r>
            <a:r>
              <a:rPr lang="en-US" i="1" dirty="0"/>
              <a:t>&lt;filter exp&gt; </a:t>
            </a:r>
            <a:r>
              <a:rPr lang="en-US" dirty="0"/>
              <a:t>evaluates to a true value, then add the value of </a:t>
            </a:r>
            <a:r>
              <a:rPr lang="en-US" i="1" dirty="0"/>
              <a:t>&lt;map exp&gt; </a:t>
            </a:r>
            <a:r>
              <a:rPr lang="en-US" dirty="0"/>
              <a:t>to the result list </a:t>
            </a:r>
          </a:p>
          <a:p>
            <a:endParaRPr lang="en-US" dirty="0"/>
          </a:p>
          <a:p>
            <a:endParaRPr lang="en-US" dirty="0"/>
          </a:p>
          <a:p>
            <a:r>
              <a:rPr lang="en-US" dirty="0"/>
              <a:t>   </a:t>
            </a:r>
            <a:r>
              <a:rPr lang="en-US" dirty="0">
                <a:hlinkClick r:id="rId2"/>
              </a:rPr>
              <a:t>View in </a:t>
            </a:r>
            <a:r>
              <a:rPr lang="en-US" dirty="0" err="1">
                <a:hlinkClick r:id="rId2"/>
              </a:rPr>
              <a:t>PythonTutor</a:t>
            </a:r>
            <a:endParaRPr lang="en-US" dirty="0"/>
          </a:p>
        </p:txBody>
      </p:sp>
      <p:sp>
        <p:nvSpPr>
          <p:cNvPr id="4" name="TextBox 3">
            <a:extLst>
              <a:ext uri="{FF2B5EF4-FFF2-40B4-BE49-F238E27FC236}">
                <a16:creationId xmlns:a16="http://schemas.microsoft.com/office/drawing/2014/main" id="{1268E6AD-7988-762B-9FBB-B276073279FA}"/>
              </a:ext>
            </a:extLst>
          </p:cNvPr>
          <p:cNvSpPr txBox="1"/>
          <p:nvPr/>
        </p:nvSpPr>
        <p:spPr>
          <a:xfrm>
            <a:off x="677335" y="1930400"/>
            <a:ext cx="8596668"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[&lt;map exp&gt; for &lt;name&gt; in &lt;</a:t>
            </a:r>
            <a:r>
              <a:rPr lang="en-US" b="1" dirty="0" err="1">
                <a:latin typeface="Courier New" panose="02070309020205020404" pitchFamily="49" charset="0"/>
                <a:cs typeface="Courier New" panose="02070309020205020404" pitchFamily="49" charset="0"/>
              </a:rPr>
              <a:t>iter</a:t>
            </a:r>
            <a:r>
              <a:rPr lang="en-US" b="1" dirty="0">
                <a:latin typeface="Courier New" panose="02070309020205020404" pitchFamily="49" charset="0"/>
                <a:cs typeface="Courier New" panose="02070309020205020404" pitchFamily="49" charset="0"/>
              </a:rPr>
              <a:t> exp&gt; if &lt;filter exp&gt;]</a:t>
            </a:r>
          </a:p>
        </p:txBody>
      </p:sp>
      <p:sp>
        <p:nvSpPr>
          <p:cNvPr id="5" name="TextBox 4">
            <a:extLst>
              <a:ext uri="{FF2B5EF4-FFF2-40B4-BE49-F238E27FC236}">
                <a16:creationId xmlns:a16="http://schemas.microsoft.com/office/drawing/2014/main" id="{8031EDDC-01FD-81CC-6D7B-388062260338}"/>
              </a:ext>
            </a:extLst>
          </p:cNvPr>
          <p:cNvSpPr txBox="1"/>
          <p:nvPr/>
        </p:nvSpPr>
        <p:spPr>
          <a:xfrm>
            <a:off x="677334" y="4781177"/>
            <a:ext cx="8596667"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letters = ['a', 'b', 'c', 'd', 'e', 'f', 'm', 'n', 'o', 'p']</a:t>
            </a:r>
          </a:p>
          <a:p>
            <a:r>
              <a:rPr lang="en-US" b="1" dirty="0">
                <a:latin typeface="Courier New" panose="02070309020205020404" pitchFamily="49" charset="0"/>
                <a:cs typeface="Courier New" panose="02070309020205020404" pitchFamily="49" charset="0"/>
              </a:rPr>
              <a:t>word = [letters[</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for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in [3, 4, 6, 8]]</a:t>
            </a:r>
          </a:p>
        </p:txBody>
      </p:sp>
      <p:pic>
        <p:nvPicPr>
          <p:cNvPr id="7" name="Picture 6" descr="A blue and yellow snake logo&#10;&#10;Description automatically generated with low confidence">
            <a:extLst>
              <a:ext uri="{FF2B5EF4-FFF2-40B4-BE49-F238E27FC236}">
                <a16:creationId xmlns:a16="http://schemas.microsoft.com/office/drawing/2014/main" id="{090141EA-BE02-B1AB-7EDD-5AF29DFFF8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5540235"/>
            <a:ext cx="583547" cy="639365"/>
          </a:xfrm>
          <a:prstGeom prst="rect">
            <a:avLst/>
          </a:prstGeom>
        </p:spPr>
      </p:pic>
    </p:spTree>
    <p:extLst>
      <p:ext uri="{BB962C8B-B14F-4D97-AF65-F5344CB8AC3E}">
        <p14:creationId xmlns:p14="http://schemas.microsoft.com/office/powerpoint/2010/main" val="2995994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Divisors</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8197377"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divisors(n):</a:t>
            </a:r>
          </a:p>
          <a:p>
            <a:r>
              <a:rPr lang="en-US" b="1" dirty="0">
                <a:latin typeface="Courier New" panose="02070309020205020404" pitchFamily="49" charset="0"/>
                <a:cs typeface="Courier New" panose="02070309020205020404" pitchFamily="49" charset="0"/>
              </a:rPr>
              <a:t>    """Returns all the divisors of N.</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&gt;&gt;&gt; divisors(12)</a:t>
            </a:r>
          </a:p>
          <a:p>
            <a:r>
              <a:rPr lang="en-US" b="1" dirty="0">
                <a:latin typeface="Courier New" panose="02070309020205020404" pitchFamily="49" charset="0"/>
                <a:cs typeface="Courier New" panose="02070309020205020404" pitchFamily="49" charset="0"/>
              </a:rPr>
              <a:t>    [1, 2, 3, 4, 6]</a:t>
            </a:r>
          </a:p>
          <a:p>
            <a:r>
              <a:rPr lang="en-US"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402315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Divisors (solution)</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8197377" cy="203132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divisors(n):</a:t>
            </a:r>
          </a:p>
          <a:p>
            <a:r>
              <a:rPr lang="en-US" b="1" dirty="0">
                <a:latin typeface="Courier New" panose="02070309020205020404" pitchFamily="49" charset="0"/>
                <a:cs typeface="Courier New" panose="02070309020205020404" pitchFamily="49" charset="0"/>
              </a:rPr>
              <a:t>    """Returns all the divisors of N.</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&gt;&gt;&gt; divisors(12)</a:t>
            </a:r>
          </a:p>
          <a:p>
            <a:r>
              <a:rPr lang="en-US" b="1" dirty="0">
                <a:latin typeface="Courier New" panose="02070309020205020404" pitchFamily="49" charset="0"/>
                <a:cs typeface="Courier New" panose="02070309020205020404" pitchFamily="49" charset="0"/>
              </a:rPr>
              <a:t>    [1, 2, 3, 4, 6]</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return [x for x in range(1, n) if n % x == 0]</a:t>
            </a:r>
          </a:p>
        </p:txBody>
      </p:sp>
    </p:spTree>
    <p:extLst>
      <p:ext uri="{BB962C8B-B14F-4D97-AF65-F5344CB8AC3E}">
        <p14:creationId xmlns:p14="http://schemas.microsoft.com/office/powerpoint/2010/main" val="255056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Frontloaded</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9094195"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front(s, f):</a:t>
            </a:r>
          </a:p>
          <a:p>
            <a:r>
              <a:rPr lang="en-US" b="1" dirty="0">
                <a:latin typeface="Courier New" panose="02070309020205020404" pitchFamily="49" charset="0"/>
                <a:cs typeface="Courier New" panose="02070309020205020404" pitchFamily="49" charset="0"/>
              </a:rPr>
              <a:t>    """Return S but with elements chosen by F at the front.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&gt;&gt;&gt; front(range(10), lambda x: x % 2 == 1)  # odds in front</a:t>
            </a:r>
          </a:p>
          <a:p>
            <a:r>
              <a:rPr lang="en-US" b="1" dirty="0">
                <a:latin typeface="Courier New" panose="02070309020205020404" pitchFamily="49" charset="0"/>
                <a:cs typeface="Courier New" panose="02070309020205020404" pitchFamily="49" charset="0"/>
              </a:rPr>
              <a:t>    [1, 3, 5, 7, 9, 0, 2, 4, 6, 8]</a:t>
            </a:r>
          </a:p>
          <a:p>
            <a:r>
              <a:rPr lang="en-US"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713098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Frontloaded</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9094195" cy="203132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front(s, f):</a:t>
            </a:r>
          </a:p>
          <a:p>
            <a:r>
              <a:rPr lang="en-US" b="1" dirty="0">
                <a:latin typeface="Courier New" panose="02070309020205020404" pitchFamily="49" charset="0"/>
                <a:cs typeface="Courier New" panose="02070309020205020404" pitchFamily="49" charset="0"/>
              </a:rPr>
              <a:t>    """Return S but with elements chosen by F at the front.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&gt;&gt;&gt; front(range(10), lambda x: x % 2 == 1)  # odds in front</a:t>
            </a:r>
          </a:p>
          <a:p>
            <a:r>
              <a:rPr lang="en-US" b="1" dirty="0">
                <a:latin typeface="Courier New" panose="02070309020205020404" pitchFamily="49" charset="0"/>
                <a:cs typeface="Courier New" panose="02070309020205020404" pitchFamily="49" charset="0"/>
              </a:rPr>
              <a:t>    [1, 3, 5, 7, 9, 0, 2, 4, 6, 8]</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return [e for e in s if f(e)] + [e for e in s if not f(e)]</a:t>
            </a:r>
          </a:p>
        </p:txBody>
      </p:sp>
    </p:spTree>
    <p:extLst>
      <p:ext uri="{BB962C8B-B14F-4D97-AF65-F5344CB8AC3E}">
        <p14:creationId xmlns:p14="http://schemas.microsoft.com/office/powerpoint/2010/main" val="2092972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1E3E5A-75F9-6A83-6120-D5B7C9C469CA}"/>
              </a:ext>
            </a:extLst>
          </p:cNvPr>
          <p:cNvSpPr>
            <a:spLocks noGrp="1"/>
          </p:cNvSpPr>
          <p:nvPr>
            <p:ph type="title"/>
          </p:nvPr>
        </p:nvSpPr>
        <p:spPr/>
        <p:txBody>
          <a:bodyPr/>
          <a:lstStyle/>
          <a:p>
            <a:r>
              <a:rPr lang="en-US" dirty="0"/>
              <a:t>String Literals</a:t>
            </a:r>
          </a:p>
        </p:txBody>
      </p:sp>
      <p:sp>
        <p:nvSpPr>
          <p:cNvPr id="4" name="Text Placeholder 3">
            <a:extLst>
              <a:ext uri="{FF2B5EF4-FFF2-40B4-BE49-F238E27FC236}">
                <a16:creationId xmlns:a16="http://schemas.microsoft.com/office/drawing/2014/main" id="{4FFA8A29-040E-C745-20ED-2E0901E7849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735805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0A31EF-11FE-F3BF-C150-31C46D158B8D}"/>
              </a:ext>
            </a:extLst>
          </p:cNvPr>
          <p:cNvSpPr>
            <a:spLocks noGrp="1"/>
          </p:cNvSpPr>
          <p:nvPr>
            <p:ph type="title"/>
          </p:nvPr>
        </p:nvSpPr>
        <p:spPr/>
        <p:txBody>
          <a:bodyPr/>
          <a:lstStyle/>
          <a:p>
            <a:r>
              <a:rPr lang="en-US" dirty="0"/>
              <a:t>What's in a string?</a:t>
            </a:r>
          </a:p>
        </p:txBody>
      </p:sp>
      <p:sp>
        <p:nvSpPr>
          <p:cNvPr id="5" name="Content Placeholder 4">
            <a:extLst>
              <a:ext uri="{FF2B5EF4-FFF2-40B4-BE49-F238E27FC236}">
                <a16:creationId xmlns:a16="http://schemas.microsoft.com/office/drawing/2014/main" id="{93E4EF52-B6DE-BA23-440F-F4B9F2690C7C}"/>
              </a:ext>
            </a:extLst>
          </p:cNvPr>
          <p:cNvSpPr>
            <a:spLocks noGrp="1"/>
          </p:cNvSpPr>
          <p:nvPr>
            <p:ph idx="1"/>
          </p:nvPr>
        </p:nvSpPr>
        <p:spPr/>
        <p:txBody>
          <a:bodyPr/>
          <a:lstStyle/>
          <a:p>
            <a:r>
              <a:rPr lang="en-US" dirty="0"/>
              <a:t>Representing data:</a:t>
            </a:r>
          </a:p>
          <a:p>
            <a:endParaRPr lang="en-US" dirty="0"/>
          </a:p>
          <a:p>
            <a:r>
              <a:rPr lang="en-US" dirty="0"/>
              <a:t>Representing language:</a:t>
            </a:r>
          </a:p>
          <a:p>
            <a:endParaRPr lang="en-US" dirty="0"/>
          </a:p>
          <a:p>
            <a:endParaRPr lang="en-US" dirty="0"/>
          </a:p>
          <a:p>
            <a:endParaRPr lang="en-US" dirty="0"/>
          </a:p>
          <a:p>
            <a:endParaRPr lang="en-US" dirty="0"/>
          </a:p>
          <a:p>
            <a:r>
              <a:rPr lang="en-US" dirty="0"/>
              <a:t>Representing programs:</a:t>
            </a:r>
          </a:p>
          <a:p>
            <a:endParaRPr lang="en-US" dirty="0"/>
          </a:p>
        </p:txBody>
      </p:sp>
      <p:sp>
        <p:nvSpPr>
          <p:cNvPr id="6" name="TextBox 5">
            <a:extLst>
              <a:ext uri="{FF2B5EF4-FFF2-40B4-BE49-F238E27FC236}">
                <a16:creationId xmlns:a16="http://schemas.microsoft.com/office/drawing/2014/main" id="{DCD91EF1-17FF-21E9-629C-580C2B821C82}"/>
              </a:ext>
            </a:extLst>
          </p:cNvPr>
          <p:cNvSpPr txBox="1"/>
          <p:nvPr/>
        </p:nvSpPr>
        <p:spPr>
          <a:xfrm>
            <a:off x="1077118" y="2309091"/>
            <a:ext cx="6631709"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'2,400' '2.400' '1.2e-5'</a:t>
            </a:r>
          </a:p>
        </p:txBody>
      </p:sp>
      <p:sp>
        <p:nvSpPr>
          <p:cNvPr id="7" name="TextBox 6">
            <a:extLst>
              <a:ext uri="{FF2B5EF4-FFF2-40B4-BE49-F238E27FC236}">
                <a16:creationId xmlns:a16="http://schemas.microsoft.com/office/drawing/2014/main" id="{1CD52FE9-B330-E0C0-9916-7584D131F9B9}"/>
              </a:ext>
            </a:extLst>
          </p:cNvPr>
          <p:cNvSpPr txBox="1"/>
          <p:nvPr/>
        </p:nvSpPr>
        <p:spPr>
          <a:xfrm>
            <a:off x="1077116" y="3247218"/>
            <a:ext cx="6631709" cy="1477328"/>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"""Se lembra quando a gente</a:t>
            </a:r>
          </a:p>
          <a:p>
            <a:r>
              <a:rPr lang="pt-BR" b="1" dirty="0">
                <a:latin typeface="Courier New" panose="02070309020205020404" pitchFamily="49" charset="0"/>
                <a:cs typeface="Courier New" panose="02070309020205020404" pitchFamily="49" charset="0"/>
              </a:rPr>
              <a:t>Chegou um dia a acreditar</a:t>
            </a:r>
          </a:p>
          <a:p>
            <a:r>
              <a:rPr lang="pt-BR" b="1" dirty="0">
                <a:latin typeface="Courier New" panose="02070309020205020404" pitchFamily="49" charset="0"/>
                <a:cs typeface="Courier New" panose="02070309020205020404" pitchFamily="49" charset="0"/>
              </a:rPr>
              <a:t>Que tudo era pra sempre</a:t>
            </a:r>
          </a:p>
          <a:p>
            <a:r>
              <a:rPr lang="pt-BR" b="1" dirty="0">
                <a:latin typeface="Courier New" panose="02070309020205020404" pitchFamily="49" charset="0"/>
                <a:cs typeface="Courier New" panose="02070309020205020404" pitchFamily="49" charset="0"/>
              </a:rPr>
              <a:t>Sem saber</a:t>
            </a:r>
          </a:p>
          <a:p>
            <a:r>
              <a:rPr lang="pt-BR" b="1" dirty="0">
                <a:latin typeface="Courier New" panose="02070309020205020404" pitchFamily="49" charset="0"/>
                <a:cs typeface="Courier New" panose="02070309020205020404" pitchFamily="49" charset="0"/>
              </a:rPr>
              <a:t>Que o pra sempre sempre acaba"""</a:t>
            </a:r>
            <a:endParaRPr lang="en-US"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13B9B63F-A2D3-D5D5-9E3A-D4A0419EA5E9}"/>
              </a:ext>
            </a:extLst>
          </p:cNvPr>
          <p:cNvSpPr txBox="1"/>
          <p:nvPr/>
        </p:nvSpPr>
        <p:spPr>
          <a:xfrm>
            <a:off x="1077116" y="5411044"/>
            <a:ext cx="6631709" cy="369332"/>
          </a:xfrm>
          <a:prstGeom prst="rect">
            <a:avLst/>
          </a:prstGeom>
          <a:solidFill>
            <a:schemeClr val="bg1">
              <a:lumMod val="95000"/>
            </a:schemeClr>
          </a:solidFill>
        </p:spPr>
        <p:txBody>
          <a:bodyPr wrap="square" rtlCol="0">
            <a:spAutoFit/>
          </a:bodyPr>
          <a:lstStyle/>
          <a:p>
            <a:r>
              <a:rPr lang="es-ES" b="1" dirty="0">
                <a:latin typeface="Courier New" panose="02070309020205020404" pitchFamily="49" charset="0"/>
                <a:cs typeface="Courier New" panose="02070309020205020404" pitchFamily="49" charset="0"/>
              </a:rPr>
              <a:t>'curry = lambda f: lambda x: lambda y: f(x, y)'</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570970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6A642-420E-6FBB-E2B5-26CC30DACAE8}"/>
              </a:ext>
            </a:extLst>
          </p:cNvPr>
          <p:cNvSpPr>
            <a:spLocks noGrp="1"/>
          </p:cNvSpPr>
          <p:nvPr>
            <p:ph type="title"/>
          </p:nvPr>
        </p:nvSpPr>
        <p:spPr/>
        <p:txBody>
          <a:bodyPr/>
          <a:lstStyle/>
          <a:p>
            <a:r>
              <a:rPr lang="en-US" dirty="0"/>
              <a:t>Lists</a:t>
            </a:r>
          </a:p>
        </p:txBody>
      </p:sp>
      <p:sp>
        <p:nvSpPr>
          <p:cNvPr id="3" name="Content Placeholder 2">
            <a:extLst>
              <a:ext uri="{FF2B5EF4-FFF2-40B4-BE49-F238E27FC236}">
                <a16:creationId xmlns:a16="http://schemas.microsoft.com/office/drawing/2014/main" id="{550FBC7E-E33D-CFA9-7841-1EFB11B6A5F6}"/>
              </a:ext>
            </a:extLst>
          </p:cNvPr>
          <p:cNvSpPr>
            <a:spLocks noGrp="1"/>
          </p:cNvSpPr>
          <p:nvPr>
            <p:ph idx="1"/>
          </p:nvPr>
        </p:nvSpPr>
        <p:spPr/>
        <p:txBody>
          <a:bodyPr/>
          <a:lstStyle/>
          <a:p>
            <a:r>
              <a:rPr lang="en-US" dirty="0"/>
              <a:t>A list is a container that holds a sequence of related pieces of information.</a:t>
            </a:r>
          </a:p>
          <a:p>
            <a:r>
              <a:rPr lang="en-US" dirty="0"/>
              <a:t>The shortest list is an empty list, just 2 square brackets:</a:t>
            </a:r>
          </a:p>
          <a:p>
            <a:endParaRPr lang="en-US" dirty="0"/>
          </a:p>
          <a:p>
            <a:r>
              <a:rPr lang="en-US" dirty="0"/>
              <a:t>Lists can hold any Python values, separated by commas:</a:t>
            </a:r>
          </a:p>
        </p:txBody>
      </p:sp>
      <p:sp>
        <p:nvSpPr>
          <p:cNvPr id="4" name="TextBox 3">
            <a:extLst>
              <a:ext uri="{FF2B5EF4-FFF2-40B4-BE49-F238E27FC236}">
                <a16:creationId xmlns:a16="http://schemas.microsoft.com/office/drawing/2014/main" id="{41C7B3EF-1262-88C0-B42F-6648664795F6}"/>
              </a:ext>
            </a:extLst>
          </p:cNvPr>
          <p:cNvSpPr txBox="1"/>
          <p:nvPr/>
        </p:nvSpPr>
        <p:spPr>
          <a:xfrm>
            <a:off x="1096081" y="3059668"/>
            <a:ext cx="6631709"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members = []</a:t>
            </a:r>
          </a:p>
        </p:txBody>
      </p:sp>
      <p:sp>
        <p:nvSpPr>
          <p:cNvPr id="5" name="TextBox 4">
            <a:extLst>
              <a:ext uri="{FF2B5EF4-FFF2-40B4-BE49-F238E27FC236}">
                <a16:creationId xmlns:a16="http://schemas.microsoft.com/office/drawing/2014/main" id="{FAD3EEDD-9B06-0D82-5398-398D3F20438E}"/>
              </a:ext>
            </a:extLst>
          </p:cNvPr>
          <p:cNvSpPr txBox="1"/>
          <p:nvPr/>
        </p:nvSpPr>
        <p:spPr>
          <a:xfrm>
            <a:off x="1096081" y="3985882"/>
            <a:ext cx="6631709" cy="258532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members = ["Pamela", "Tinu", "Brenda", "Kaya"]</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ages_of_kids</a:t>
            </a:r>
            <a:r>
              <a:rPr lang="en-US" b="1" dirty="0">
                <a:latin typeface="Courier New" panose="02070309020205020404" pitchFamily="49" charset="0"/>
                <a:cs typeface="Courier New" panose="02070309020205020404" pitchFamily="49" charset="0"/>
              </a:rPr>
              <a:t> = [1, 2, 7]</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prices = [79.99, 49.99, 89.99]</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digits = [2//2, 2+2+2+2, 2, 2*2*2]</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remixed = ["Pamela", 7, 79.99, 2*2*2]</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05527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763C9-1B12-FC0C-E818-6455002E070F}"/>
              </a:ext>
            </a:extLst>
          </p:cNvPr>
          <p:cNvSpPr>
            <a:spLocks noGrp="1"/>
          </p:cNvSpPr>
          <p:nvPr>
            <p:ph type="title"/>
          </p:nvPr>
        </p:nvSpPr>
        <p:spPr/>
        <p:txBody>
          <a:bodyPr/>
          <a:lstStyle/>
          <a:p>
            <a:r>
              <a:rPr lang="en-US" dirty="0"/>
              <a:t>String literals: 3 forms</a:t>
            </a:r>
          </a:p>
        </p:txBody>
      </p:sp>
      <p:sp>
        <p:nvSpPr>
          <p:cNvPr id="3" name="Content Placeholder 2">
            <a:extLst>
              <a:ext uri="{FF2B5EF4-FFF2-40B4-BE49-F238E27FC236}">
                <a16:creationId xmlns:a16="http://schemas.microsoft.com/office/drawing/2014/main" id="{CF514894-8E7F-1EA9-C85E-1262CE5F1C25}"/>
              </a:ext>
            </a:extLst>
          </p:cNvPr>
          <p:cNvSpPr>
            <a:spLocks noGrp="1"/>
          </p:cNvSpPr>
          <p:nvPr>
            <p:ph idx="1"/>
          </p:nvPr>
        </p:nvSpPr>
        <p:spPr/>
        <p:txBody>
          <a:bodyPr/>
          <a:lstStyle/>
          <a:p>
            <a:r>
              <a:rPr lang="en-US" dirty="0"/>
              <a:t>Single quoted strings and double quoted strings are equivalent:</a:t>
            </a:r>
          </a:p>
          <a:p>
            <a:endParaRPr lang="en-US" sz="1600" dirty="0"/>
          </a:p>
          <a:p>
            <a:endParaRPr lang="en-US" sz="1050" dirty="0"/>
          </a:p>
          <a:p>
            <a:r>
              <a:rPr lang="en-US" dirty="0"/>
              <a:t>Multi-line strings automatically insert new lines:</a:t>
            </a:r>
          </a:p>
          <a:p>
            <a:endParaRPr lang="en-US" dirty="0"/>
          </a:p>
          <a:p>
            <a:endParaRPr lang="en-US" dirty="0"/>
          </a:p>
          <a:p>
            <a:endParaRPr lang="en-US" dirty="0"/>
          </a:p>
          <a:p>
            <a:endParaRPr lang="en-US" dirty="0"/>
          </a:p>
          <a:p>
            <a:r>
              <a:rPr lang="en-US" dirty="0"/>
              <a:t>The </a:t>
            </a:r>
            <a:r>
              <a:rPr lang="en-US" i="1" dirty="0"/>
              <a:t>\n</a:t>
            </a:r>
            <a:r>
              <a:rPr lang="en-US" dirty="0"/>
              <a:t> is an </a:t>
            </a:r>
            <a:r>
              <a:rPr lang="en-US" b="1" dirty="0"/>
              <a:t>escape sequence </a:t>
            </a:r>
            <a:r>
              <a:rPr lang="en-US" dirty="0"/>
              <a:t>signifying a line feed.</a:t>
            </a:r>
          </a:p>
        </p:txBody>
      </p:sp>
      <p:sp>
        <p:nvSpPr>
          <p:cNvPr id="5" name="TextBox 4">
            <a:extLst>
              <a:ext uri="{FF2B5EF4-FFF2-40B4-BE49-F238E27FC236}">
                <a16:creationId xmlns:a16="http://schemas.microsoft.com/office/drawing/2014/main" id="{FA250435-2016-6714-4BF1-583F66D35D4E}"/>
              </a:ext>
            </a:extLst>
          </p:cNvPr>
          <p:cNvSpPr txBox="1"/>
          <p:nvPr/>
        </p:nvSpPr>
        <p:spPr>
          <a:xfrm>
            <a:off x="1077118" y="2309091"/>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您好</a:t>
            </a:r>
            <a:r>
              <a:rPr lang="en-US" b="1" dirty="0">
                <a:latin typeface="Courier New" panose="02070309020205020404" pitchFamily="49" charset="0"/>
                <a:cs typeface="Courier New" panose="02070309020205020404" pitchFamily="49" charset="0"/>
              </a:rPr>
              <a:t>, I am a string, hear me roar 🦁!'</a:t>
            </a:r>
          </a:p>
          <a:p>
            <a:r>
              <a:rPr lang="en-US" b="1" dirty="0">
                <a:latin typeface="Courier New" panose="02070309020205020404" pitchFamily="49" charset="0"/>
                <a:cs typeface="Courier New" panose="02070309020205020404" pitchFamily="49" charset="0"/>
              </a:rPr>
              <a:t>"I've got an apostrophe"</a:t>
            </a:r>
          </a:p>
        </p:txBody>
      </p:sp>
      <p:sp>
        <p:nvSpPr>
          <p:cNvPr id="6" name="TextBox 5">
            <a:extLst>
              <a:ext uri="{FF2B5EF4-FFF2-40B4-BE49-F238E27FC236}">
                <a16:creationId xmlns:a16="http://schemas.microsoft.com/office/drawing/2014/main" id="{8ADA18F5-DD3E-7494-784D-2CC20B3DF5F3}"/>
              </a:ext>
            </a:extLst>
          </p:cNvPr>
          <p:cNvSpPr txBox="1"/>
          <p:nvPr/>
        </p:nvSpPr>
        <p:spPr>
          <a:xfrm>
            <a:off x="1077118" y="3429000"/>
            <a:ext cx="10437548"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"""The Zen of Python</a:t>
            </a:r>
          </a:p>
          <a:p>
            <a:r>
              <a:rPr lang="en-US" b="1" dirty="0">
                <a:latin typeface="Courier New" panose="02070309020205020404" pitchFamily="49" charset="0"/>
                <a:cs typeface="Courier New" panose="02070309020205020404" pitchFamily="49" charset="0"/>
              </a:rPr>
              <a:t>claims, Readability counts.</a:t>
            </a:r>
          </a:p>
          <a:p>
            <a:r>
              <a:rPr lang="en-US" b="1" dirty="0">
                <a:latin typeface="Courier New" panose="02070309020205020404" pitchFamily="49" charset="0"/>
                <a:cs typeface="Courier New" panose="02070309020205020404" pitchFamily="49" charset="0"/>
              </a:rPr>
              <a:t>Read more: import this."""</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'The Zen of Python\</a:t>
            </a:r>
            <a:r>
              <a:rPr lang="en-US" b="1" dirty="0" err="1">
                <a:latin typeface="Courier New" panose="02070309020205020404" pitchFamily="49" charset="0"/>
                <a:cs typeface="Courier New" panose="02070309020205020404" pitchFamily="49" charset="0"/>
              </a:rPr>
              <a:t>nclaims</a:t>
            </a:r>
            <a:r>
              <a:rPr lang="en-US" b="1" dirty="0">
                <a:latin typeface="Courier New" panose="02070309020205020404" pitchFamily="49" charset="0"/>
                <a:cs typeface="Courier New" panose="02070309020205020404" pitchFamily="49" charset="0"/>
              </a:rPr>
              <a:t>, Readability counts.\</a:t>
            </a:r>
            <a:r>
              <a:rPr lang="en-US" b="1" dirty="0" err="1">
                <a:latin typeface="Courier New" panose="02070309020205020404" pitchFamily="49" charset="0"/>
                <a:cs typeface="Courier New" panose="02070309020205020404" pitchFamily="49" charset="0"/>
              </a:rPr>
              <a:t>nRead</a:t>
            </a:r>
            <a:r>
              <a:rPr lang="en-US" b="1" dirty="0">
                <a:latin typeface="Courier New" panose="02070309020205020404" pitchFamily="49" charset="0"/>
                <a:cs typeface="Courier New" panose="02070309020205020404" pitchFamily="49" charset="0"/>
              </a:rPr>
              <a:t> more: import this.'</a:t>
            </a:r>
          </a:p>
        </p:txBody>
      </p:sp>
    </p:spTree>
    <p:extLst>
      <p:ext uri="{BB962C8B-B14F-4D97-AF65-F5344CB8AC3E}">
        <p14:creationId xmlns:p14="http://schemas.microsoft.com/office/powerpoint/2010/main" val="25441135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D0CE-B90E-7480-1B1B-7193A1AE4042}"/>
              </a:ext>
            </a:extLst>
          </p:cNvPr>
          <p:cNvSpPr>
            <a:spLocks noGrp="1"/>
          </p:cNvSpPr>
          <p:nvPr>
            <p:ph type="title"/>
          </p:nvPr>
        </p:nvSpPr>
        <p:spPr/>
        <p:txBody>
          <a:bodyPr/>
          <a:lstStyle/>
          <a:p>
            <a:r>
              <a:rPr lang="en-US" dirty="0"/>
              <a:t>Strings are similar to lists</a:t>
            </a:r>
          </a:p>
        </p:txBody>
      </p:sp>
      <p:sp>
        <p:nvSpPr>
          <p:cNvPr id="4" name="TextBox 3">
            <a:extLst>
              <a:ext uri="{FF2B5EF4-FFF2-40B4-BE49-F238E27FC236}">
                <a16:creationId xmlns:a16="http://schemas.microsoft.com/office/drawing/2014/main" id="{4434A198-8412-3590-E8F5-519580A8A933}"/>
              </a:ext>
            </a:extLst>
          </p:cNvPr>
          <p:cNvSpPr txBox="1"/>
          <p:nvPr/>
        </p:nvSpPr>
        <p:spPr>
          <a:xfrm>
            <a:off x="677334" y="1930400"/>
            <a:ext cx="9156948" cy="2308324"/>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abcdefghijklmnñopqrstuvwxyz</a:t>
            </a:r>
            <a:r>
              <a:rPr lang="en-US" b="1" dirty="0">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  </a:t>
            </a:r>
            <a:r>
              <a:rPr lang="en-US" b="1" dirty="0">
                <a:solidFill>
                  <a:schemeClr val="accent2"/>
                </a:solidFill>
                <a:latin typeface="Courier New" panose="02070309020205020404" pitchFamily="49" charset="0"/>
                <a:cs typeface="Courier New" panose="02070309020205020404" pitchFamily="49" charset="0"/>
              </a:rPr>
              <a:t># 27</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[13] + "</a:t>
            </a:r>
            <a:r>
              <a:rPr lang="en-US" b="1" dirty="0" err="1">
                <a:latin typeface="Courier New" panose="02070309020205020404" pitchFamily="49" charset="0"/>
                <a:cs typeface="Courier New" panose="02070309020205020404" pitchFamily="49" charset="0"/>
              </a:rPr>
              <a:t>andu</a:t>
            </a:r>
            <a:r>
              <a:rPr lang="en-US" b="1" dirty="0">
                <a:latin typeface="Courier New" panose="02070309020205020404" pitchFamily="49" charset="0"/>
                <a:cs typeface="Courier New" panose="02070309020205020404" pitchFamily="49" charset="0"/>
              </a:rPr>
              <a:t>" </a:t>
            </a:r>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ñandu</a:t>
            </a:r>
            <a:r>
              <a:rPr lang="en-US" b="1" dirty="0">
                <a:solidFill>
                  <a:schemeClr val="accent2"/>
                </a:solidFill>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 + ' ¡Ya </a:t>
            </a:r>
            <a:r>
              <a:rPr lang="en-US" b="1" dirty="0" err="1">
                <a:latin typeface="Courier New" panose="02070309020205020404" pitchFamily="49" charset="0"/>
                <a:cs typeface="Courier New" panose="02070309020205020404" pitchFamily="49" charset="0"/>
              </a:rPr>
              <a:t>conoces</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el</a:t>
            </a:r>
            <a:r>
              <a:rPr lang="en-US" b="1" dirty="0">
                <a:latin typeface="Courier New" panose="02070309020205020404" pitchFamily="49" charset="0"/>
                <a:cs typeface="Courier New" panose="02070309020205020404" pitchFamily="49" charset="0"/>
              </a:rPr>
              <a:t> ABC!'</a:t>
            </a:r>
          </a:p>
          <a:p>
            <a:r>
              <a:rPr lang="en-US" b="1" dirty="0">
                <a:latin typeface="Courier New" panose="02070309020205020404" pitchFamily="49" charset="0"/>
                <a:cs typeface="Courier New" panose="02070309020205020404" pitchFamily="49" charset="0"/>
              </a:rPr>
              <a:t>             </a:t>
            </a:r>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abcdefghijklmnñopqrstuvwxyz</a:t>
            </a:r>
            <a:r>
              <a:rPr lang="en-US" b="1" dirty="0">
                <a:solidFill>
                  <a:schemeClr val="accent2"/>
                </a:solidFill>
                <a:latin typeface="Courier New" panose="02070309020205020404" pitchFamily="49" charset="0"/>
                <a:cs typeface="Courier New" panose="02070309020205020404" pitchFamily="49" charset="0"/>
              </a:rPr>
              <a:t> ¡Ya </a:t>
            </a:r>
            <a:r>
              <a:rPr lang="en-US" b="1" dirty="0" err="1">
                <a:solidFill>
                  <a:schemeClr val="accent2"/>
                </a:solidFill>
                <a:latin typeface="Courier New" panose="02070309020205020404" pitchFamily="49" charset="0"/>
                <a:cs typeface="Courier New" panose="02070309020205020404" pitchFamily="49" charset="0"/>
              </a:rPr>
              <a:t>conoces</a:t>
            </a:r>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el</a:t>
            </a:r>
            <a:r>
              <a:rPr lang="en-US" b="1" dirty="0">
                <a:solidFill>
                  <a:schemeClr val="accent2"/>
                </a:solidFill>
                <a:latin typeface="Courier New" panose="02070309020205020404" pitchFamily="49" charset="0"/>
                <a:cs typeface="Courier New" panose="02070309020205020404" pitchFamily="49" charset="0"/>
              </a:rPr>
              <a:t> ABC!'</a:t>
            </a:r>
          </a:p>
        </p:txBody>
      </p:sp>
    </p:spTree>
    <p:extLst>
      <p:ext uri="{BB962C8B-B14F-4D97-AF65-F5344CB8AC3E}">
        <p14:creationId xmlns:p14="http://schemas.microsoft.com/office/powerpoint/2010/main" val="28656809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BF0F7-EEE5-89FE-4018-FB76EBD0A71D}"/>
              </a:ext>
            </a:extLst>
          </p:cNvPr>
          <p:cNvSpPr>
            <a:spLocks noGrp="1"/>
          </p:cNvSpPr>
          <p:nvPr>
            <p:ph type="title"/>
          </p:nvPr>
        </p:nvSpPr>
        <p:spPr/>
        <p:txBody>
          <a:bodyPr/>
          <a:lstStyle/>
          <a:p>
            <a:r>
              <a:rPr lang="en-US" dirty="0"/>
              <a:t>Differences between lists &amp; strings</a:t>
            </a:r>
          </a:p>
        </p:txBody>
      </p:sp>
      <p:sp>
        <p:nvSpPr>
          <p:cNvPr id="3" name="Content Placeholder 2">
            <a:extLst>
              <a:ext uri="{FF2B5EF4-FFF2-40B4-BE49-F238E27FC236}">
                <a16:creationId xmlns:a16="http://schemas.microsoft.com/office/drawing/2014/main" id="{62B28BA6-3CD2-D772-55D5-68A746ED358E}"/>
              </a:ext>
            </a:extLst>
          </p:cNvPr>
          <p:cNvSpPr>
            <a:spLocks noGrp="1"/>
          </p:cNvSpPr>
          <p:nvPr>
            <p:ph idx="1"/>
          </p:nvPr>
        </p:nvSpPr>
        <p:spPr/>
        <p:txBody>
          <a:bodyPr/>
          <a:lstStyle/>
          <a:p>
            <a:r>
              <a:rPr lang="en-US" dirty="0"/>
              <a:t>A single-character string is the same as the character itself.</a:t>
            </a:r>
          </a:p>
          <a:p>
            <a:endParaRPr lang="en-US" dirty="0"/>
          </a:p>
          <a:p>
            <a:endParaRPr lang="en-US" dirty="0"/>
          </a:p>
          <a:p>
            <a:r>
              <a:rPr lang="en-US" dirty="0"/>
              <a:t>The </a:t>
            </a:r>
            <a:r>
              <a:rPr lang="en-US" b="1" i="1" dirty="0"/>
              <a:t>in</a:t>
            </a:r>
            <a:r>
              <a:rPr lang="en-US" dirty="0"/>
              <a:t> operator will match substrings:</a:t>
            </a:r>
          </a:p>
        </p:txBody>
      </p:sp>
      <p:sp>
        <p:nvSpPr>
          <p:cNvPr id="5" name="TextBox 4">
            <a:extLst>
              <a:ext uri="{FF2B5EF4-FFF2-40B4-BE49-F238E27FC236}">
                <a16:creationId xmlns:a16="http://schemas.microsoft.com/office/drawing/2014/main" id="{3DABAC73-2BE7-FBC5-98DF-ADDA9B8796C8}"/>
              </a:ext>
            </a:extLst>
          </p:cNvPr>
          <p:cNvSpPr txBox="1"/>
          <p:nvPr/>
        </p:nvSpPr>
        <p:spPr>
          <a:xfrm>
            <a:off x="1077118" y="2309091"/>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initial = 'P'</a:t>
            </a:r>
          </a:p>
          <a:p>
            <a:r>
              <a:rPr lang="en-US" b="1" dirty="0">
                <a:latin typeface="Courier New" panose="02070309020205020404" pitchFamily="49" charset="0"/>
                <a:cs typeface="Courier New" panose="02070309020205020404" pitchFamily="49" charset="0"/>
              </a:rPr>
              <a:t>initial[0] == initial</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6235682F-C394-DD20-29EE-8AE639254EDF}"/>
              </a:ext>
            </a:extLst>
          </p:cNvPr>
          <p:cNvSpPr txBox="1"/>
          <p:nvPr/>
        </p:nvSpPr>
        <p:spPr>
          <a:xfrm>
            <a:off x="1077118" y="3734479"/>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'W' in 'Where\'s Waldo'</a:t>
            </a:r>
          </a:p>
          <a:p>
            <a:r>
              <a:rPr lang="en-US" b="1" dirty="0">
                <a:latin typeface="Courier New" panose="02070309020205020404" pitchFamily="49" charset="0"/>
                <a:cs typeface="Courier New" panose="02070309020205020404" pitchFamily="49" charset="0"/>
              </a:rPr>
              <a:t>'Waldo' in  'Where\'s Waldo'</a:t>
            </a:r>
          </a:p>
        </p:txBody>
      </p:sp>
      <p:sp>
        <p:nvSpPr>
          <p:cNvPr id="7" name="TextBox 6">
            <a:extLst>
              <a:ext uri="{FF2B5EF4-FFF2-40B4-BE49-F238E27FC236}">
                <a16:creationId xmlns:a16="http://schemas.microsoft.com/office/drawing/2014/main" id="{2C8EA7E8-0977-35A9-7392-E5909A6AE233}"/>
              </a:ext>
            </a:extLst>
          </p:cNvPr>
          <p:cNvSpPr txBox="1"/>
          <p:nvPr/>
        </p:nvSpPr>
        <p:spPr>
          <a:xfrm>
            <a:off x="5065060" y="3742361"/>
            <a:ext cx="2958353" cy="646331"/>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True</a:t>
            </a:r>
          </a:p>
          <a:p>
            <a:r>
              <a:rPr lang="en-US" b="1" dirty="0">
                <a:solidFill>
                  <a:schemeClr val="accent2"/>
                </a:solidFill>
                <a:latin typeface="Courier New" panose="02070309020205020404" pitchFamily="49" charset="0"/>
                <a:cs typeface="Courier New" panose="02070309020205020404" pitchFamily="49" charset="0"/>
              </a:rPr>
              <a:t># True</a:t>
            </a:r>
          </a:p>
        </p:txBody>
      </p:sp>
      <p:sp>
        <p:nvSpPr>
          <p:cNvPr id="8" name="TextBox 7">
            <a:extLst>
              <a:ext uri="{FF2B5EF4-FFF2-40B4-BE49-F238E27FC236}">
                <a16:creationId xmlns:a16="http://schemas.microsoft.com/office/drawing/2014/main" id="{1E1B54A6-E102-938C-BD25-F734CF63059F}"/>
              </a:ext>
            </a:extLst>
          </p:cNvPr>
          <p:cNvSpPr txBox="1"/>
          <p:nvPr/>
        </p:nvSpPr>
        <p:spPr>
          <a:xfrm>
            <a:off x="4267201" y="2308008"/>
            <a:ext cx="2958353" cy="646331"/>
          </a:xfrm>
          <a:prstGeom prst="rect">
            <a:avLst/>
          </a:prstGeom>
          <a:solidFill>
            <a:schemeClr val="bg1">
              <a:lumMod val="95000"/>
            </a:schemeClr>
          </a:solidFill>
        </p:spPr>
        <p:txBody>
          <a:bodyPr wrap="square" rtlCol="0">
            <a:spAutoFit/>
          </a:bodyPr>
          <a:lstStyle/>
          <a:p>
            <a:endParaRPr lang="en-US" b="1" dirty="0">
              <a:solidFill>
                <a:schemeClr val="accent2"/>
              </a:solidFill>
              <a:latin typeface="Courier New" panose="02070309020205020404" pitchFamily="49" charset="0"/>
              <a:cs typeface="Courier New" panose="02070309020205020404" pitchFamily="49" charset="0"/>
            </a:endParaRPr>
          </a:p>
          <a:p>
            <a:r>
              <a:rPr lang="en-US" b="1" dirty="0">
                <a:solidFill>
                  <a:schemeClr val="accent2"/>
                </a:solidFill>
                <a:latin typeface="Courier New" panose="02070309020205020404" pitchFamily="49" charset="0"/>
                <a:cs typeface="Courier New" panose="02070309020205020404" pitchFamily="49" charset="0"/>
              </a:rPr>
              <a:t># True</a:t>
            </a:r>
          </a:p>
        </p:txBody>
      </p:sp>
    </p:spTree>
    <p:extLst>
      <p:ext uri="{BB962C8B-B14F-4D97-AF65-F5344CB8AC3E}">
        <p14:creationId xmlns:p14="http://schemas.microsoft.com/office/powerpoint/2010/main" val="406613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6127F-71D3-FCB8-B03D-9DA40884DE7E}"/>
              </a:ext>
            </a:extLst>
          </p:cNvPr>
          <p:cNvSpPr>
            <a:spLocks noGrp="1"/>
          </p:cNvSpPr>
          <p:nvPr>
            <p:ph type="title"/>
          </p:nvPr>
        </p:nvSpPr>
        <p:spPr/>
        <p:txBody>
          <a:bodyPr/>
          <a:lstStyle/>
          <a:p>
            <a:r>
              <a:rPr lang="en-US" dirty="0"/>
              <a:t>Working with Files</a:t>
            </a:r>
          </a:p>
        </p:txBody>
      </p:sp>
      <p:sp>
        <p:nvSpPr>
          <p:cNvPr id="4" name="Text Placeholder 3">
            <a:extLst>
              <a:ext uri="{FF2B5EF4-FFF2-40B4-BE49-F238E27FC236}">
                <a16:creationId xmlns:a16="http://schemas.microsoft.com/office/drawing/2014/main" id="{E26BA4A2-F04F-9BBA-D3DF-D806A8B1534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918333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A672DC-1311-1C79-24EB-B8981A184548}"/>
              </a:ext>
            </a:extLst>
          </p:cNvPr>
          <p:cNvSpPr>
            <a:spLocks noGrp="1"/>
          </p:cNvSpPr>
          <p:nvPr>
            <p:ph type="title"/>
          </p:nvPr>
        </p:nvSpPr>
        <p:spPr/>
        <p:txBody>
          <a:bodyPr/>
          <a:lstStyle/>
          <a:p>
            <a:r>
              <a:rPr lang="en-US" dirty="0"/>
              <a:t>Opening and closing files</a:t>
            </a:r>
          </a:p>
        </p:txBody>
      </p:sp>
      <p:sp>
        <p:nvSpPr>
          <p:cNvPr id="5" name="Content Placeholder 4">
            <a:extLst>
              <a:ext uri="{FF2B5EF4-FFF2-40B4-BE49-F238E27FC236}">
                <a16:creationId xmlns:a16="http://schemas.microsoft.com/office/drawing/2014/main" id="{61ACBBCE-4C51-E666-2EB6-7D96351314C6}"/>
              </a:ext>
            </a:extLst>
          </p:cNvPr>
          <p:cNvSpPr>
            <a:spLocks noGrp="1"/>
          </p:cNvSpPr>
          <p:nvPr>
            <p:ph idx="1"/>
          </p:nvPr>
        </p:nvSpPr>
        <p:spPr/>
        <p:txBody>
          <a:bodyPr/>
          <a:lstStyle/>
          <a:p>
            <a:r>
              <a:rPr lang="en-US" dirty="0"/>
              <a:t>To access files from our programs, we need to be able to open and close them</a:t>
            </a:r>
          </a:p>
          <a:p>
            <a:r>
              <a:rPr lang="en-US" dirty="0"/>
              <a:t>To open a file:</a:t>
            </a:r>
          </a:p>
          <a:p>
            <a:endParaRPr lang="en-US" dirty="0"/>
          </a:p>
          <a:p>
            <a:pPr lvl="1"/>
            <a:r>
              <a:rPr lang="en-US" i="1" dirty="0"/>
              <a:t>&lt;filename&gt; </a:t>
            </a:r>
            <a:r>
              <a:rPr lang="en-US" dirty="0"/>
              <a:t>is just the disk path to the file.  If it is in the current directory, you can just specify the filename</a:t>
            </a:r>
          </a:p>
          <a:p>
            <a:pPr lvl="1"/>
            <a:r>
              <a:rPr lang="en-US" dirty="0"/>
              <a:t>&lt;access mode&gt; let's you tell the computer how you're going to access the file, </a:t>
            </a:r>
            <a:r>
              <a:rPr lang="en-US" b="1" i="1" dirty="0"/>
              <a:t>'r'</a:t>
            </a:r>
            <a:r>
              <a:rPr lang="en-US" dirty="0"/>
              <a:t> to read, </a:t>
            </a:r>
            <a:r>
              <a:rPr lang="en-US" b="1" i="1" dirty="0"/>
              <a:t>'w'</a:t>
            </a:r>
            <a:r>
              <a:rPr lang="en-US" dirty="0"/>
              <a:t> to write (overwriting what is already there, and </a:t>
            </a:r>
            <a:r>
              <a:rPr lang="en-US" b="1" i="1" dirty="0"/>
              <a:t>'a'</a:t>
            </a:r>
            <a:r>
              <a:rPr lang="en-US" dirty="0"/>
              <a:t> to append to an existing file.</a:t>
            </a:r>
          </a:p>
          <a:p>
            <a:pPr lvl="1"/>
            <a:endParaRPr lang="en-US" dirty="0"/>
          </a:p>
          <a:p>
            <a:r>
              <a:rPr lang="en-US" dirty="0"/>
              <a:t>To close a file we use the </a:t>
            </a:r>
            <a:r>
              <a:rPr lang="en-US" i="1" dirty="0"/>
              <a:t>close() </a:t>
            </a:r>
            <a:r>
              <a:rPr lang="en-US" dirty="0"/>
              <a:t>function</a:t>
            </a:r>
          </a:p>
        </p:txBody>
      </p:sp>
      <p:sp>
        <p:nvSpPr>
          <p:cNvPr id="6" name="TextBox 5">
            <a:extLst>
              <a:ext uri="{FF2B5EF4-FFF2-40B4-BE49-F238E27FC236}">
                <a16:creationId xmlns:a16="http://schemas.microsoft.com/office/drawing/2014/main" id="{4A80F6C9-0F96-A390-321D-1A5515E1F67A}"/>
              </a:ext>
            </a:extLst>
          </p:cNvPr>
          <p:cNvSpPr txBox="1"/>
          <p:nvPr/>
        </p:nvSpPr>
        <p:spPr>
          <a:xfrm>
            <a:off x="1077118" y="310583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myFile</a:t>
            </a:r>
            <a:r>
              <a:rPr lang="en-US" b="1" dirty="0">
                <a:latin typeface="Courier New" panose="02070309020205020404" pitchFamily="49" charset="0"/>
                <a:cs typeface="Courier New" panose="02070309020205020404" pitchFamily="49" charset="0"/>
              </a:rPr>
              <a:t> = open(&lt;filename&gt;,&lt;access mode&gt;)</a:t>
            </a:r>
          </a:p>
        </p:txBody>
      </p:sp>
      <p:sp>
        <p:nvSpPr>
          <p:cNvPr id="8" name="TextBox 7">
            <a:extLst>
              <a:ext uri="{FF2B5EF4-FFF2-40B4-BE49-F238E27FC236}">
                <a16:creationId xmlns:a16="http://schemas.microsoft.com/office/drawing/2014/main" id="{960D6B85-670E-E28D-4A76-E695D32FB8A4}"/>
              </a:ext>
            </a:extLst>
          </p:cNvPr>
          <p:cNvSpPr txBox="1"/>
          <p:nvPr/>
        </p:nvSpPr>
        <p:spPr>
          <a:xfrm>
            <a:off x="1477168" y="514418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myFile</a:t>
            </a:r>
            <a:r>
              <a:rPr lang="en-US" b="1" dirty="0">
                <a:latin typeface="Courier New" panose="02070309020205020404" pitchFamily="49" charset="0"/>
                <a:cs typeface="Courier New" panose="02070309020205020404" pitchFamily="49" charset="0"/>
              </a:rPr>
              <a:t> = open('</a:t>
            </a:r>
            <a:r>
              <a:rPr lang="en-US" b="1" dirty="0" err="1">
                <a:latin typeface="Courier New" panose="02070309020205020404" pitchFamily="49" charset="0"/>
                <a:cs typeface="Courier New" panose="02070309020205020404" pitchFamily="49" charset="0"/>
              </a:rPr>
              <a:t>student_data.csv','r</a:t>
            </a:r>
            <a:r>
              <a:rPr lang="en-US" b="1" dirty="0">
                <a:latin typeface="Courier New" panose="02070309020205020404" pitchFamily="49" charset="0"/>
                <a:cs typeface="Courier New" panose="02070309020205020404" pitchFamily="49" charset="0"/>
              </a:rPr>
              <a:t>')</a:t>
            </a:r>
          </a:p>
        </p:txBody>
      </p:sp>
      <p:sp>
        <p:nvSpPr>
          <p:cNvPr id="9" name="TextBox 8">
            <a:extLst>
              <a:ext uri="{FF2B5EF4-FFF2-40B4-BE49-F238E27FC236}">
                <a16:creationId xmlns:a16="http://schemas.microsoft.com/office/drawing/2014/main" id="{41A85D80-33BB-1047-6A90-12B8CC5D55BE}"/>
              </a:ext>
            </a:extLst>
          </p:cNvPr>
          <p:cNvSpPr txBox="1"/>
          <p:nvPr/>
        </p:nvSpPr>
        <p:spPr>
          <a:xfrm>
            <a:off x="1077118" y="593595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myFile.close</a:t>
            </a:r>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42880032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B0F66-2DC7-D904-3AB2-C5A18F66A91E}"/>
              </a:ext>
            </a:extLst>
          </p:cNvPr>
          <p:cNvSpPr>
            <a:spLocks noGrp="1"/>
          </p:cNvSpPr>
          <p:nvPr>
            <p:ph type="title"/>
          </p:nvPr>
        </p:nvSpPr>
        <p:spPr/>
        <p:txBody>
          <a:bodyPr/>
          <a:lstStyle/>
          <a:p>
            <a:r>
              <a:rPr lang="en-US" dirty="0"/>
              <a:t>Reading text from files</a:t>
            </a:r>
          </a:p>
        </p:txBody>
      </p:sp>
      <p:sp>
        <p:nvSpPr>
          <p:cNvPr id="3" name="Content Placeholder 2">
            <a:extLst>
              <a:ext uri="{FF2B5EF4-FFF2-40B4-BE49-F238E27FC236}">
                <a16:creationId xmlns:a16="http://schemas.microsoft.com/office/drawing/2014/main" id="{E247D554-A0B8-D08A-05D6-592C0C693545}"/>
              </a:ext>
            </a:extLst>
          </p:cNvPr>
          <p:cNvSpPr>
            <a:spLocks noGrp="1"/>
          </p:cNvSpPr>
          <p:nvPr>
            <p:ph idx="1"/>
          </p:nvPr>
        </p:nvSpPr>
        <p:spPr/>
        <p:txBody>
          <a:bodyPr/>
          <a:lstStyle/>
          <a:p>
            <a:r>
              <a:rPr lang="en-US" dirty="0"/>
              <a:t>To read textual data from files you have several options</a:t>
            </a:r>
          </a:p>
          <a:p>
            <a:r>
              <a:rPr lang="en-US" dirty="0"/>
              <a:t>Read in the entire file at once into a single string object:</a:t>
            </a:r>
          </a:p>
          <a:p>
            <a:endParaRPr lang="en-US" dirty="0"/>
          </a:p>
          <a:p>
            <a:r>
              <a:rPr lang="en-US" dirty="0"/>
              <a:t>Read in all the lines in the file into a list of strings:</a:t>
            </a:r>
          </a:p>
          <a:p>
            <a:endParaRPr lang="en-US" dirty="0"/>
          </a:p>
          <a:p>
            <a:r>
              <a:rPr lang="en-US" dirty="0"/>
              <a:t>Read a single line:</a:t>
            </a:r>
          </a:p>
          <a:p>
            <a:endParaRPr lang="en-US" dirty="0"/>
          </a:p>
          <a:p>
            <a:r>
              <a:rPr lang="en-US" dirty="0"/>
              <a:t>If you read all the lines into a list, you can then loop over them with a for statement:</a:t>
            </a:r>
          </a:p>
        </p:txBody>
      </p:sp>
      <p:sp>
        <p:nvSpPr>
          <p:cNvPr id="4" name="TextBox 3">
            <a:extLst>
              <a:ext uri="{FF2B5EF4-FFF2-40B4-BE49-F238E27FC236}">
                <a16:creationId xmlns:a16="http://schemas.microsoft.com/office/drawing/2014/main" id="{B5E94693-9F67-ECCF-5AEB-5AFD93ECB5B3}"/>
              </a:ext>
            </a:extLst>
          </p:cNvPr>
          <p:cNvSpPr txBox="1"/>
          <p:nvPr/>
        </p:nvSpPr>
        <p:spPr>
          <a:xfrm>
            <a:off x="1086643" y="2781984"/>
            <a:ext cx="6631709"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data = </a:t>
            </a:r>
            <a:r>
              <a:rPr lang="en-US" b="1" dirty="0" err="1">
                <a:latin typeface="Courier New" panose="02070309020205020404" pitchFamily="49" charset="0"/>
                <a:cs typeface="Courier New" panose="02070309020205020404" pitchFamily="49" charset="0"/>
              </a:rPr>
              <a:t>myFile.read</a:t>
            </a:r>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EFE0B7DD-A68C-7C30-CDEC-304EEECDD562}"/>
              </a:ext>
            </a:extLst>
          </p:cNvPr>
          <p:cNvSpPr txBox="1"/>
          <p:nvPr/>
        </p:nvSpPr>
        <p:spPr>
          <a:xfrm>
            <a:off x="1086643" y="3685567"/>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data_lines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myFile.readlines</a:t>
            </a:r>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54D090E3-EAC9-67D0-3049-C7965118F774}"/>
              </a:ext>
            </a:extLst>
          </p:cNvPr>
          <p:cNvSpPr txBox="1"/>
          <p:nvPr/>
        </p:nvSpPr>
        <p:spPr>
          <a:xfrm>
            <a:off x="1086642" y="4516266"/>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one_lines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myFile.readline</a:t>
            </a:r>
            <a:r>
              <a:rPr lang="en-US" b="1" dirty="0">
                <a:latin typeface="Courier New" panose="02070309020205020404" pitchFamily="49" charset="0"/>
                <a:cs typeface="Courier New" panose="02070309020205020404" pitchFamily="49" charset="0"/>
              </a:rPr>
              <a:t>()</a:t>
            </a:r>
          </a:p>
        </p:txBody>
      </p:sp>
      <p:sp>
        <p:nvSpPr>
          <p:cNvPr id="7" name="TextBox 6">
            <a:extLst>
              <a:ext uri="{FF2B5EF4-FFF2-40B4-BE49-F238E27FC236}">
                <a16:creationId xmlns:a16="http://schemas.microsoft.com/office/drawing/2014/main" id="{8BA05962-11DD-CEED-BD4E-4572EF78327C}"/>
              </a:ext>
            </a:extLst>
          </p:cNvPr>
          <p:cNvSpPr txBox="1"/>
          <p:nvPr/>
        </p:nvSpPr>
        <p:spPr>
          <a:xfrm>
            <a:off x="1086642" y="5718048"/>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line in </a:t>
            </a:r>
            <a:r>
              <a:rPr lang="en-US" b="1" dirty="0" err="1">
                <a:latin typeface="Courier New" panose="02070309020205020404" pitchFamily="49" charset="0"/>
                <a:cs typeface="Courier New" panose="02070309020205020404" pitchFamily="49" charset="0"/>
              </a:rPr>
              <a:t>data_lines</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 work with the line variable</a:t>
            </a:r>
          </a:p>
        </p:txBody>
      </p:sp>
    </p:spTree>
    <p:extLst>
      <p:ext uri="{BB962C8B-B14F-4D97-AF65-F5344CB8AC3E}">
        <p14:creationId xmlns:p14="http://schemas.microsoft.com/office/powerpoint/2010/main" val="15230649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4FABA-52DA-7F4E-E719-6E826A041B98}"/>
              </a:ext>
            </a:extLst>
          </p:cNvPr>
          <p:cNvSpPr>
            <a:spLocks noGrp="1"/>
          </p:cNvSpPr>
          <p:nvPr>
            <p:ph type="title"/>
          </p:nvPr>
        </p:nvSpPr>
        <p:spPr/>
        <p:txBody>
          <a:bodyPr/>
          <a:lstStyle/>
          <a:p>
            <a:r>
              <a:rPr lang="en-US" dirty="0"/>
              <a:t>Writing to files</a:t>
            </a:r>
          </a:p>
        </p:txBody>
      </p:sp>
      <p:sp>
        <p:nvSpPr>
          <p:cNvPr id="3" name="Content Placeholder 2">
            <a:extLst>
              <a:ext uri="{FF2B5EF4-FFF2-40B4-BE49-F238E27FC236}">
                <a16:creationId xmlns:a16="http://schemas.microsoft.com/office/drawing/2014/main" id="{514C9F53-7AA0-927E-1D8D-FF336BAF35D9}"/>
              </a:ext>
            </a:extLst>
          </p:cNvPr>
          <p:cNvSpPr>
            <a:spLocks noGrp="1"/>
          </p:cNvSpPr>
          <p:nvPr>
            <p:ph idx="1"/>
          </p:nvPr>
        </p:nvSpPr>
        <p:spPr/>
        <p:txBody>
          <a:bodyPr/>
          <a:lstStyle/>
          <a:p>
            <a:r>
              <a:rPr lang="en-US" dirty="0"/>
              <a:t>When writing to a file you have a couple of options:</a:t>
            </a:r>
          </a:p>
          <a:p>
            <a:r>
              <a:rPr lang="en-US" dirty="0"/>
              <a:t>Write a single string as a single line:</a:t>
            </a:r>
          </a:p>
          <a:p>
            <a:endParaRPr lang="en-US" dirty="0"/>
          </a:p>
          <a:p>
            <a:r>
              <a:rPr lang="en-US" dirty="0"/>
              <a:t>Write a collection of strings (like a list):</a:t>
            </a:r>
          </a:p>
          <a:p>
            <a:endParaRPr lang="en-US" sz="1400" dirty="0"/>
          </a:p>
          <a:p>
            <a:endParaRPr lang="en-US" sz="1400" dirty="0"/>
          </a:p>
          <a:p>
            <a:pPr lvl="1"/>
            <a:r>
              <a:rPr lang="en-US" dirty="0"/>
              <a:t>Note: </a:t>
            </a:r>
            <a:r>
              <a:rPr lang="en-US" dirty="0" err="1"/>
              <a:t>writelines</a:t>
            </a:r>
            <a:r>
              <a:rPr lang="en-US" dirty="0"/>
              <a:t>() doesn't put newlines after each item, it just writes the items in the collection, it's up to you to add the newlines if they are not already part of the collection items being written</a:t>
            </a:r>
          </a:p>
          <a:p>
            <a:endParaRPr lang="en-US" dirty="0"/>
          </a:p>
        </p:txBody>
      </p:sp>
      <p:sp>
        <p:nvSpPr>
          <p:cNvPr id="4" name="TextBox 3">
            <a:extLst>
              <a:ext uri="{FF2B5EF4-FFF2-40B4-BE49-F238E27FC236}">
                <a16:creationId xmlns:a16="http://schemas.microsoft.com/office/drawing/2014/main" id="{6EE95040-E5EF-0FD0-22A8-08F86B250EF3}"/>
              </a:ext>
            </a:extLst>
          </p:cNvPr>
          <p:cNvSpPr txBox="1"/>
          <p:nvPr/>
        </p:nvSpPr>
        <p:spPr>
          <a:xfrm>
            <a:off x="1086643" y="278198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out_file.write</a:t>
            </a:r>
            <a:r>
              <a:rPr lang="en-US" b="1" dirty="0">
                <a:latin typeface="Courier New" panose="02070309020205020404" pitchFamily="49" charset="0"/>
                <a:cs typeface="Courier New" panose="02070309020205020404" pitchFamily="49" charset="0"/>
              </a:rPr>
              <a:t>(line)</a:t>
            </a:r>
          </a:p>
        </p:txBody>
      </p:sp>
      <p:sp>
        <p:nvSpPr>
          <p:cNvPr id="5" name="TextBox 4">
            <a:extLst>
              <a:ext uri="{FF2B5EF4-FFF2-40B4-BE49-F238E27FC236}">
                <a16:creationId xmlns:a16="http://schemas.microsoft.com/office/drawing/2014/main" id="{DCBD9A3D-8B7E-A3F9-1623-EE290DD62D5D}"/>
              </a:ext>
            </a:extLst>
          </p:cNvPr>
          <p:cNvSpPr txBox="1"/>
          <p:nvPr/>
        </p:nvSpPr>
        <p:spPr>
          <a:xfrm>
            <a:off x="1086642" y="3688319"/>
            <a:ext cx="6631709" cy="646331"/>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myList</a:t>
            </a:r>
            <a:r>
              <a:rPr lang="en-US" b="1" dirty="0">
                <a:latin typeface="Courier New" panose="02070309020205020404" pitchFamily="49" charset="0"/>
                <a:cs typeface="Courier New" panose="02070309020205020404" pitchFamily="49" charset="0"/>
              </a:rPr>
              <a:t> = ['Line 1', 'Line 2', 'Line 3']</a:t>
            </a:r>
          </a:p>
          <a:p>
            <a:r>
              <a:rPr lang="en-US" b="1" dirty="0" err="1">
                <a:latin typeface="Courier New" panose="02070309020205020404" pitchFamily="49" charset="0"/>
                <a:cs typeface="Courier New" panose="02070309020205020404" pitchFamily="49" charset="0"/>
              </a:rPr>
              <a:t>out_file.writelines</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myList</a:t>
            </a:r>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919638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7056D-A31C-B137-2952-4A10CB0319B0}"/>
              </a:ext>
            </a:extLst>
          </p:cNvPr>
          <p:cNvSpPr>
            <a:spLocks noGrp="1"/>
          </p:cNvSpPr>
          <p:nvPr>
            <p:ph type="title"/>
          </p:nvPr>
        </p:nvSpPr>
        <p:spPr/>
        <p:txBody>
          <a:bodyPr/>
          <a:lstStyle/>
          <a:p>
            <a:r>
              <a:rPr lang="en-US" dirty="0"/>
              <a:t>List length</a:t>
            </a:r>
          </a:p>
        </p:txBody>
      </p:sp>
      <p:sp>
        <p:nvSpPr>
          <p:cNvPr id="3" name="Content Placeholder 2">
            <a:extLst>
              <a:ext uri="{FF2B5EF4-FFF2-40B4-BE49-F238E27FC236}">
                <a16:creationId xmlns:a16="http://schemas.microsoft.com/office/drawing/2014/main" id="{22754866-0126-FD33-FCE3-E388835268A4}"/>
              </a:ext>
            </a:extLst>
          </p:cNvPr>
          <p:cNvSpPr>
            <a:spLocks noGrp="1"/>
          </p:cNvSpPr>
          <p:nvPr>
            <p:ph idx="1"/>
          </p:nvPr>
        </p:nvSpPr>
        <p:spPr/>
        <p:txBody>
          <a:bodyPr/>
          <a:lstStyle/>
          <a:p>
            <a:r>
              <a:rPr lang="en-US" dirty="0"/>
              <a:t>Use the global </a:t>
            </a:r>
            <a:r>
              <a:rPr lang="en-US" dirty="0" err="1"/>
              <a:t>len</a:t>
            </a:r>
            <a:r>
              <a:rPr lang="en-US" dirty="0"/>
              <a:t>() function to find the length of a list.</a:t>
            </a:r>
          </a:p>
          <a:p>
            <a:endParaRPr lang="en-US" dirty="0"/>
          </a:p>
          <a:p>
            <a:endParaRPr lang="en-US" dirty="0"/>
          </a:p>
          <a:p>
            <a:endParaRPr lang="en-US" dirty="0"/>
          </a:p>
          <a:p>
            <a:endParaRPr lang="en-US" dirty="0"/>
          </a:p>
          <a:p>
            <a:endParaRPr lang="en-US" dirty="0"/>
          </a:p>
          <a:p>
            <a:pPr marL="0" indent="0">
              <a:buNone/>
            </a:pPr>
            <a:r>
              <a:rPr lang="en-US" dirty="0"/>
              <a:t>🤔 What could go wrong with storing the length?</a:t>
            </a:r>
          </a:p>
        </p:txBody>
      </p:sp>
      <p:sp>
        <p:nvSpPr>
          <p:cNvPr id="5" name="TextBox 4">
            <a:extLst>
              <a:ext uri="{FF2B5EF4-FFF2-40B4-BE49-F238E27FC236}">
                <a16:creationId xmlns:a16="http://schemas.microsoft.com/office/drawing/2014/main" id="{3F234A7F-B028-BFBA-37C9-B22E68C5E297}"/>
              </a:ext>
            </a:extLst>
          </p:cNvPr>
          <p:cNvSpPr txBox="1"/>
          <p:nvPr/>
        </p:nvSpPr>
        <p:spPr>
          <a:xfrm>
            <a:off x="1096082" y="2334638"/>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attendees = ["Tammy", "Shonda", "Tina"]</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(attendees))   </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num_of_attendees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(attendees)</a:t>
            </a:r>
          </a:p>
          <a:p>
            <a:r>
              <a:rPr lang="en-US" b="1" dirty="0">
                <a:latin typeface="Courier New" panose="02070309020205020404" pitchFamily="49" charset="0"/>
                <a:cs typeface="Courier New" panose="02070309020205020404" pitchFamily="49" charset="0"/>
              </a:rPr>
              <a:t>print(</a:t>
            </a:r>
            <a:r>
              <a:rPr lang="en-US" b="1" dirty="0" err="1">
                <a:latin typeface="Courier New" panose="02070309020205020404" pitchFamily="49" charset="0"/>
                <a:cs typeface="Courier New" panose="02070309020205020404" pitchFamily="49" charset="0"/>
              </a:rPr>
              <a:t>num_of_attendees</a:t>
            </a:r>
            <a:r>
              <a:rPr lang="en-US" b="1" dirty="0">
                <a:latin typeface="Courier New" panose="02070309020205020404" pitchFamily="49" charset="0"/>
                <a:cs typeface="Courier New" panose="02070309020205020404" pitchFamily="49" charset="0"/>
              </a:rPr>
              <a:t>)</a:t>
            </a:r>
            <a:endParaRPr lang="pt-BR"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13F09607-89C8-8A21-1E92-C07AE8123235}"/>
              </a:ext>
            </a:extLst>
          </p:cNvPr>
          <p:cNvSpPr txBox="1"/>
          <p:nvPr/>
        </p:nvSpPr>
        <p:spPr>
          <a:xfrm>
            <a:off x="4352621" y="2900206"/>
            <a:ext cx="1246094"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3</a:t>
            </a:r>
          </a:p>
        </p:txBody>
      </p:sp>
    </p:spTree>
    <p:extLst>
      <p:ext uri="{BB962C8B-B14F-4D97-AF65-F5344CB8AC3E}">
        <p14:creationId xmlns:p14="http://schemas.microsoft.com/office/powerpoint/2010/main" val="2722418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EEEE-5D6C-BD9F-69AD-C84BAA59189A}"/>
              </a:ext>
            </a:extLst>
          </p:cNvPr>
          <p:cNvSpPr>
            <a:spLocks noGrp="1"/>
          </p:cNvSpPr>
          <p:nvPr>
            <p:ph type="title"/>
          </p:nvPr>
        </p:nvSpPr>
        <p:spPr/>
        <p:txBody>
          <a:bodyPr/>
          <a:lstStyle/>
          <a:p>
            <a:r>
              <a:rPr lang="en-US" dirty="0"/>
              <a:t>Accessing list items (brackets)</a:t>
            </a:r>
          </a:p>
        </p:txBody>
      </p:sp>
      <p:sp>
        <p:nvSpPr>
          <p:cNvPr id="3" name="Content Placeholder 2">
            <a:extLst>
              <a:ext uri="{FF2B5EF4-FFF2-40B4-BE49-F238E27FC236}">
                <a16:creationId xmlns:a16="http://schemas.microsoft.com/office/drawing/2014/main" id="{D9905CDA-E85E-A1B5-958C-32A22294B3AD}"/>
              </a:ext>
            </a:extLst>
          </p:cNvPr>
          <p:cNvSpPr>
            <a:spLocks noGrp="1"/>
          </p:cNvSpPr>
          <p:nvPr>
            <p:ph idx="1"/>
          </p:nvPr>
        </p:nvSpPr>
        <p:spPr/>
        <p:txBody>
          <a:bodyPr/>
          <a:lstStyle/>
          <a:p>
            <a:r>
              <a:rPr lang="en-US" dirty="0"/>
              <a:t>Each list item has an index, starting from 0.</a:t>
            </a:r>
          </a:p>
          <a:p>
            <a:endParaRPr lang="en-US" dirty="0"/>
          </a:p>
          <a:p>
            <a:endParaRPr lang="en-US" sz="700" dirty="0"/>
          </a:p>
          <a:p>
            <a:r>
              <a:rPr lang="en-US" dirty="0"/>
              <a:t>Access each item by putting the index in brackets:</a:t>
            </a:r>
          </a:p>
          <a:p>
            <a:endParaRPr lang="en-US"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60B73D04-DBB1-8E4D-73D1-F1D38B5E9951}"/>
              </a:ext>
            </a:extLst>
          </p:cNvPr>
          <p:cNvSpPr txBox="1"/>
          <p:nvPr/>
        </p:nvSpPr>
        <p:spPr>
          <a:xfrm>
            <a:off x="1096082" y="2334638"/>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letters = ['A', 'B', 'C']</a:t>
            </a:r>
          </a:p>
          <a:p>
            <a:r>
              <a:rPr lang="en-US" b="1" dirty="0">
                <a:latin typeface="Courier New" panose="02070309020205020404" pitchFamily="49" charset="0"/>
                <a:cs typeface="Courier New" panose="02070309020205020404" pitchFamily="49" charset="0"/>
              </a:rPr>
              <a:t># Index:   0     1     2</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2170EF3C-4AA0-79AA-A7F4-F0943165B691}"/>
              </a:ext>
            </a:extLst>
          </p:cNvPr>
          <p:cNvSpPr txBox="1"/>
          <p:nvPr/>
        </p:nvSpPr>
        <p:spPr>
          <a:xfrm>
            <a:off x="1096082" y="3430031"/>
            <a:ext cx="6631709" cy="1200329"/>
          </a:xfrm>
          <a:prstGeom prst="rect">
            <a:avLst/>
          </a:prstGeom>
          <a:solidFill>
            <a:schemeClr val="bg1">
              <a:lumMod val="95000"/>
            </a:schemeClr>
          </a:solidFill>
        </p:spPr>
        <p:txBody>
          <a:bodyPr wrap="square" rtlCol="0">
            <a:spAutoFit/>
          </a:bodyPr>
          <a:lstStyle/>
          <a:p>
            <a:r>
              <a:rPr lang="nb-NO" b="1" dirty="0">
                <a:latin typeface="Courier New" panose="02070309020205020404" pitchFamily="49" charset="0"/>
                <a:cs typeface="Courier New" panose="02070309020205020404" pitchFamily="49" charset="0"/>
              </a:rPr>
              <a:t>letters[0]  </a:t>
            </a:r>
          </a:p>
          <a:p>
            <a:r>
              <a:rPr lang="nb-NO" b="1" dirty="0">
                <a:latin typeface="Courier New" panose="02070309020205020404" pitchFamily="49" charset="0"/>
                <a:cs typeface="Courier New" panose="02070309020205020404" pitchFamily="49" charset="0"/>
              </a:rPr>
              <a:t>letters[1]  </a:t>
            </a:r>
          </a:p>
          <a:p>
            <a:r>
              <a:rPr lang="nb-NO" b="1" dirty="0">
                <a:latin typeface="Courier New" panose="02070309020205020404" pitchFamily="49" charset="0"/>
                <a:cs typeface="Courier New" panose="02070309020205020404" pitchFamily="49" charset="0"/>
              </a:rPr>
              <a:t>letters[2]  </a:t>
            </a:r>
          </a:p>
          <a:p>
            <a:r>
              <a:rPr lang="nb-NO" b="1" dirty="0">
                <a:latin typeface="Courier New" panose="02070309020205020404" pitchFamily="49" charset="0"/>
                <a:cs typeface="Courier New" panose="02070309020205020404" pitchFamily="49" charset="0"/>
              </a:rPr>
              <a:t>letters[3] </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44633036-C0AF-D8F5-8B43-4061F74B2875}"/>
              </a:ext>
            </a:extLst>
          </p:cNvPr>
          <p:cNvSpPr txBox="1"/>
          <p:nvPr/>
        </p:nvSpPr>
        <p:spPr>
          <a:xfrm>
            <a:off x="1096081" y="4814060"/>
            <a:ext cx="6631709" cy="646331"/>
          </a:xfrm>
          <a:prstGeom prst="rect">
            <a:avLst/>
          </a:prstGeom>
          <a:solidFill>
            <a:schemeClr val="bg1">
              <a:lumMod val="95000"/>
            </a:schemeClr>
          </a:solidFill>
        </p:spPr>
        <p:txBody>
          <a:bodyPr wrap="square" rtlCol="0">
            <a:spAutoFit/>
          </a:bodyPr>
          <a:lstStyle/>
          <a:p>
            <a:r>
              <a:rPr lang="da-DK" b="1" dirty="0">
                <a:latin typeface="Courier New" panose="02070309020205020404" pitchFamily="49" charset="0"/>
                <a:cs typeface="Courier New" panose="02070309020205020404" pitchFamily="49" charset="0"/>
              </a:rPr>
              <a:t>curr_ind = 1</a:t>
            </a:r>
          </a:p>
          <a:p>
            <a:r>
              <a:rPr lang="da-DK" b="1" dirty="0">
                <a:latin typeface="Courier New" panose="02070309020205020404" pitchFamily="49" charset="0"/>
                <a:cs typeface="Courier New" panose="02070309020205020404" pitchFamily="49" charset="0"/>
              </a:rPr>
              <a:t>letters[curr_ind] </a:t>
            </a:r>
            <a:endParaRPr lang="pt-BR"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3589EA0C-3567-3A23-272D-84B2F0ABCB9B}"/>
              </a:ext>
            </a:extLst>
          </p:cNvPr>
          <p:cNvSpPr txBox="1"/>
          <p:nvPr/>
        </p:nvSpPr>
        <p:spPr>
          <a:xfrm>
            <a:off x="2917999" y="3430031"/>
            <a:ext cx="2084308" cy="1200329"/>
          </a:xfrm>
          <a:prstGeom prst="rect">
            <a:avLst/>
          </a:prstGeom>
          <a:solidFill>
            <a:schemeClr val="bg1">
              <a:lumMod val="95000"/>
            </a:schemeClr>
          </a:solidFill>
        </p:spPr>
        <p:txBody>
          <a:bodyPr wrap="square" rtlCol="0">
            <a:spAutoFit/>
          </a:bodyPr>
          <a:lstStyle/>
          <a:p>
            <a:r>
              <a:rPr lang="nb-NO" b="1" dirty="0">
                <a:solidFill>
                  <a:schemeClr val="accent2"/>
                </a:solidFill>
                <a:latin typeface="Courier New" panose="02070309020205020404" pitchFamily="49" charset="0"/>
                <a:cs typeface="Courier New" panose="02070309020205020404" pitchFamily="49" charset="0"/>
              </a:rPr>
              <a:t># 'A'</a:t>
            </a:r>
          </a:p>
          <a:p>
            <a:r>
              <a:rPr lang="nb-NO" b="1" dirty="0">
                <a:solidFill>
                  <a:schemeClr val="accent2"/>
                </a:solidFill>
                <a:latin typeface="Courier New" panose="02070309020205020404" pitchFamily="49" charset="0"/>
                <a:cs typeface="Courier New" panose="02070309020205020404" pitchFamily="49" charset="0"/>
              </a:rPr>
              <a:t># 'B'</a:t>
            </a:r>
          </a:p>
          <a:p>
            <a:r>
              <a:rPr lang="nb-NO" b="1" dirty="0">
                <a:solidFill>
                  <a:schemeClr val="accent2"/>
                </a:solidFill>
                <a:latin typeface="Courier New" panose="02070309020205020404" pitchFamily="49" charset="0"/>
                <a:cs typeface="Courier New" panose="02070309020205020404" pitchFamily="49" charset="0"/>
              </a:rPr>
              <a:t># </a:t>
            </a:r>
            <a:r>
              <a:rPr lang="pt-BR" b="1" dirty="0">
                <a:solidFill>
                  <a:schemeClr val="accent2"/>
                </a:solidFill>
                <a:latin typeface="Courier New" panose="02070309020205020404" pitchFamily="49" charset="0"/>
                <a:cs typeface="Courier New" panose="02070309020205020404" pitchFamily="49" charset="0"/>
              </a:rPr>
              <a:t>'C'</a:t>
            </a:r>
          </a:p>
          <a:p>
            <a:r>
              <a:rPr lang="nb-NO" b="1" dirty="0">
                <a:solidFill>
                  <a:schemeClr val="accent2"/>
                </a:solidFill>
                <a:latin typeface="Courier New" panose="02070309020205020404" pitchFamily="49" charset="0"/>
                <a:cs typeface="Courier New" panose="02070309020205020404" pitchFamily="49" charset="0"/>
              </a:rPr>
              <a:t># 🚫 Error!</a:t>
            </a:r>
          </a:p>
        </p:txBody>
      </p:sp>
      <p:sp>
        <p:nvSpPr>
          <p:cNvPr id="9" name="TextBox 8">
            <a:extLst>
              <a:ext uri="{FF2B5EF4-FFF2-40B4-BE49-F238E27FC236}">
                <a16:creationId xmlns:a16="http://schemas.microsoft.com/office/drawing/2014/main" id="{D1D53CA7-A4A8-D584-1A3D-BBDDA2178745}"/>
              </a:ext>
            </a:extLst>
          </p:cNvPr>
          <p:cNvSpPr txBox="1"/>
          <p:nvPr/>
        </p:nvSpPr>
        <p:spPr>
          <a:xfrm>
            <a:off x="3695847" y="4814060"/>
            <a:ext cx="3260766" cy="646331"/>
          </a:xfrm>
          <a:prstGeom prst="rect">
            <a:avLst/>
          </a:prstGeom>
          <a:solidFill>
            <a:schemeClr val="bg1">
              <a:lumMod val="95000"/>
            </a:schemeClr>
          </a:solidFill>
        </p:spPr>
        <p:txBody>
          <a:bodyPr wrap="square" rtlCol="0">
            <a:spAutoFit/>
          </a:bodyPr>
          <a:lstStyle/>
          <a:p>
            <a:endParaRPr lang="da-DK" b="1" dirty="0">
              <a:latin typeface="Courier New" panose="02070309020205020404" pitchFamily="49" charset="0"/>
              <a:cs typeface="Courier New" panose="02070309020205020404" pitchFamily="49" charset="0"/>
            </a:endParaRPr>
          </a:p>
          <a:p>
            <a:r>
              <a:rPr lang="da-DK" b="1" dirty="0">
                <a:solidFill>
                  <a:schemeClr val="accent2"/>
                </a:solidFill>
                <a:latin typeface="Courier New" panose="02070309020205020404" pitchFamily="49" charset="0"/>
                <a:cs typeface="Courier New" panose="02070309020205020404" pitchFamily="49" charset="0"/>
              </a:rPr>
              <a:t># 'B'</a:t>
            </a:r>
            <a:endParaRPr lang="pt-BR"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38721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EEEE-5D6C-BD9F-69AD-C84BAA59189A}"/>
              </a:ext>
            </a:extLst>
          </p:cNvPr>
          <p:cNvSpPr>
            <a:spLocks noGrp="1"/>
          </p:cNvSpPr>
          <p:nvPr>
            <p:ph type="title"/>
          </p:nvPr>
        </p:nvSpPr>
        <p:spPr/>
        <p:txBody>
          <a:bodyPr/>
          <a:lstStyle/>
          <a:p>
            <a:r>
              <a:rPr lang="en-US" dirty="0"/>
              <a:t>Accessing list items (brackets)</a:t>
            </a:r>
          </a:p>
        </p:txBody>
      </p:sp>
      <p:sp>
        <p:nvSpPr>
          <p:cNvPr id="3" name="Content Placeholder 2">
            <a:extLst>
              <a:ext uri="{FF2B5EF4-FFF2-40B4-BE49-F238E27FC236}">
                <a16:creationId xmlns:a16="http://schemas.microsoft.com/office/drawing/2014/main" id="{D9905CDA-E85E-A1B5-958C-32A22294B3AD}"/>
              </a:ext>
            </a:extLst>
          </p:cNvPr>
          <p:cNvSpPr>
            <a:spLocks noGrp="1"/>
          </p:cNvSpPr>
          <p:nvPr>
            <p:ph idx="1"/>
          </p:nvPr>
        </p:nvSpPr>
        <p:spPr/>
        <p:txBody>
          <a:bodyPr/>
          <a:lstStyle/>
          <a:p>
            <a:r>
              <a:rPr lang="en-US" dirty="0"/>
              <a:t>Negative indices are also possible:</a:t>
            </a:r>
          </a:p>
          <a:p>
            <a:endParaRPr lang="en-US" dirty="0"/>
          </a:p>
          <a:p>
            <a:endParaRPr lang="en-US" dirty="0"/>
          </a:p>
          <a:p>
            <a:endParaRPr lang="en-US" dirty="0"/>
          </a:p>
          <a:p>
            <a:endParaRPr lang="en-US" dirty="0"/>
          </a:p>
          <a:p>
            <a:r>
              <a:rPr lang="en-US" dirty="0"/>
              <a:t>When using negative indices, and index of -1 is the last element in the list and it moves toward the front of the list as the number increases.</a:t>
            </a:r>
          </a:p>
          <a:p>
            <a:endParaRPr lang="en-US" dirty="0"/>
          </a:p>
        </p:txBody>
      </p:sp>
      <p:sp>
        <p:nvSpPr>
          <p:cNvPr id="4" name="TextBox 3">
            <a:extLst>
              <a:ext uri="{FF2B5EF4-FFF2-40B4-BE49-F238E27FC236}">
                <a16:creationId xmlns:a16="http://schemas.microsoft.com/office/drawing/2014/main" id="{60B73D04-DBB1-8E4D-73D1-F1D38B5E9951}"/>
              </a:ext>
            </a:extLst>
          </p:cNvPr>
          <p:cNvSpPr txBox="1"/>
          <p:nvPr/>
        </p:nvSpPr>
        <p:spPr>
          <a:xfrm>
            <a:off x="1096082" y="2334638"/>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letters = ['A', 'B', 'C']</a:t>
            </a:r>
          </a:p>
          <a:p>
            <a:r>
              <a:rPr lang="en-US" b="1" dirty="0">
                <a:latin typeface="Courier New" panose="02070309020205020404" pitchFamily="49" charset="0"/>
                <a:cs typeface="Courier New" panose="02070309020205020404" pitchFamily="49" charset="0"/>
              </a:rPr>
              <a:t># Index:   0     1     2</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2170EF3C-4AA0-79AA-A7F4-F0943165B691}"/>
              </a:ext>
            </a:extLst>
          </p:cNvPr>
          <p:cNvSpPr txBox="1"/>
          <p:nvPr/>
        </p:nvSpPr>
        <p:spPr>
          <a:xfrm>
            <a:off x="1096082" y="3152120"/>
            <a:ext cx="6631709" cy="923330"/>
          </a:xfrm>
          <a:prstGeom prst="rect">
            <a:avLst/>
          </a:prstGeom>
          <a:solidFill>
            <a:schemeClr val="bg1">
              <a:lumMod val="95000"/>
            </a:schemeClr>
          </a:solidFill>
        </p:spPr>
        <p:txBody>
          <a:bodyPr wrap="square" rtlCol="0">
            <a:spAutoFit/>
          </a:bodyPr>
          <a:lstStyle/>
          <a:p>
            <a:r>
              <a:rPr lang="nb-NO" b="1" dirty="0">
                <a:latin typeface="Courier New" panose="02070309020205020404" pitchFamily="49" charset="0"/>
                <a:cs typeface="Courier New" panose="02070309020205020404" pitchFamily="49" charset="0"/>
              </a:rPr>
              <a:t>letters[-1]  </a:t>
            </a:r>
          </a:p>
          <a:p>
            <a:r>
              <a:rPr lang="nb-NO" b="1" dirty="0">
                <a:latin typeface="Courier New" panose="02070309020205020404" pitchFamily="49" charset="0"/>
                <a:cs typeface="Courier New" panose="02070309020205020404" pitchFamily="49" charset="0"/>
              </a:rPr>
              <a:t>letters[-2]  </a:t>
            </a:r>
          </a:p>
          <a:p>
            <a:r>
              <a:rPr lang="nb-NO" b="1" dirty="0">
                <a:latin typeface="Courier New" panose="02070309020205020404" pitchFamily="49" charset="0"/>
                <a:cs typeface="Courier New" panose="02070309020205020404" pitchFamily="49" charset="0"/>
              </a:rPr>
              <a:t>letters[-4]   </a:t>
            </a:r>
            <a:endParaRPr lang="pt-BR"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3589EA0C-3567-3A23-272D-84B2F0ABCB9B}"/>
              </a:ext>
            </a:extLst>
          </p:cNvPr>
          <p:cNvSpPr txBox="1"/>
          <p:nvPr/>
        </p:nvSpPr>
        <p:spPr>
          <a:xfrm>
            <a:off x="2917999" y="3152120"/>
            <a:ext cx="2084308" cy="923330"/>
          </a:xfrm>
          <a:prstGeom prst="rect">
            <a:avLst/>
          </a:prstGeom>
          <a:solidFill>
            <a:schemeClr val="bg1">
              <a:lumMod val="95000"/>
            </a:schemeClr>
          </a:solidFill>
        </p:spPr>
        <p:txBody>
          <a:bodyPr wrap="square" rtlCol="0">
            <a:spAutoFit/>
          </a:bodyPr>
          <a:lstStyle/>
          <a:p>
            <a:r>
              <a:rPr lang="nb-NO" b="1" dirty="0">
                <a:solidFill>
                  <a:schemeClr val="accent2"/>
                </a:solidFill>
                <a:latin typeface="Courier New" panose="02070309020205020404" pitchFamily="49" charset="0"/>
                <a:cs typeface="Courier New" panose="02070309020205020404" pitchFamily="49" charset="0"/>
              </a:rPr>
              <a:t># 'C'</a:t>
            </a:r>
          </a:p>
          <a:p>
            <a:r>
              <a:rPr lang="nb-NO" b="1" dirty="0">
                <a:solidFill>
                  <a:schemeClr val="accent2"/>
                </a:solidFill>
                <a:latin typeface="Courier New" panose="02070309020205020404" pitchFamily="49" charset="0"/>
                <a:cs typeface="Courier New" panose="02070309020205020404" pitchFamily="49" charset="0"/>
              </a:rPr>
              <a:t># 'B'</a:t>
            </a:r>
            <a:endParaRPr lang="pt-BR" b="1" dirty="0">
              <a:solidFill>
                <a:schemeClr val="accent2"/>
              </a:solidFill>
              <a:latin typeface="Courier New" panose="02070309020205020404" pitchFamily="49" charset="0"/>
              <a:cs typeface="Courier New" panose="02070309020205020404" pitchFamily="49" charset="0"/>
            </a:endParaRPr>
          </a:p>
          <a:p>
            <a:r>
              <a:rPr lang="nb-NO" b="1" dirty="0">
                <a:solidFill>
                  <a:schemeClr val="accent2"/>
                </a:solidFill>
                <a:latin typeface="Courier New" panose="02070309020205020404" pitchFamily="49" charset="0"/>
                <a:cs typeface="Courier New" panose="02070309020205020404" pitchFamily="49" charset="0"/>
              </a:rPr>
              <a:t># 🚫 Error!</a:t>
            </a:r>
          </a:p>
        </p:txBody>
      </p:sp>
    </p:spTree>
    <p:extLst>
      <p:ext uri="{BB962C8B-B14F-4D97-AF65-F5344CB8AC3E}">
        <p14:creationId xmlns:p14="http://schemas.microsoft.com/office/powerpoint/2010/main" val="51471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2A207-D7DB-7E4C-6051-11FAC50FF72E}"/>
              </a:ext>
            </a:extLst>
          </p:cNvPr>
          <p:cNvSpPr>
            <a:spLocks noGrp="1"/>
          </p:cNvSpPr>
          <p:nvPr>
            <p:ph type="title"/>
          </p:nvPr>
        </p:nvSpPr>
        <p:spPr/>
        <p:txBody>
          <a:bodyPr/>
          <a:lstStyle/>
          <a:p>
            <a:r>
              <a:rPr lang="en-US" dirty="0"/>
              <a:t>Accessing list items (function)</a:t>
            </a:r>
          </a:p>
        </p:txBody>
      </p:sp>
      <p:sp>
        <p:nvSpPr>
          <p:cNvPr id="3" name="Content Placeholder 2">
            <a:extLst>
              <a:ext uri="{FF2B5EF4-FFF2-40B4-BE49-F238E27FC236}">
                <a16:creationId xmlns:a16="http://schemas.microsoft.com/office/drawing/2014/main" id="{B71A5F97-21B8-A621-0594-2CC07D2ED801}"/>
              </a:ext>
            </a:extLst>
          </p:cNvPr>
          <p:cNvSpPr>
            <a:spLocks noGrp="1"/>
          </p:cNvSpPr>
          <p:nvPr>
            <p:ph idx="1"/>
          </p:nvPr>
        </p:nvSpPr>
        <p:spPr/>
        <p:txBody>
          <a:bodyPr/>
          <a:lstStyle/>
          <a:p>
            <a:r>
              <a:rPr lang="en-US" dirty="0"/>
              <a:t>It's also possible to use a function from the operator module:</a:t>
            </a:r>
          </a:p>
          <a:p>
            <a:endParaRPr lang="en-US" dirty="0"/>
          </a:p>
          <a:p>
            <a:endParaRPr lang="en-US" dirty="0"/>
          </a:p>
          <a:p>
            <a:endParaRPr lang="en-US" dirty="0"/>
          </a:p>
          <a:p>
            <a:r>
              <a:rPr lang="en-US" dirty="0"/>
              <a:t>An aside: there are named functions (</a:t>
            </a:r>
            <a:r>
              <a:rPr lang="en-US" i="1" dirty="0"/>
              <a:t>add()</a:t>
            </a:r>
            <a:r>
              <a:rPr lang="en-US" dirty="0"/>
              <a:t>,</a:t>
            </a:r>
            <a:r>
              <a:rPr lang="en-US" i="1" dirty="0"/>
              <a:t> </a:t>
            </a:r>
            <a:r>
              <a:rPr lang="en-US" i="1" dirty="0" err="1"/>
              <a:t>mul</a:t>
            </a:r>
            <a:r>
              <a:rPr lang="en-US" i="1" dirty="0"/>
              <a:t>()</a:t>
            </a:r>
            <a:r>
              <a:rPr lang="en-US" dirty="0"/>
              <a:t>,</a:t>
            </a:r>
            <a:r>
              <a:rPr lang="en-US" i="1" dirty="0"/>
              <a:t> sub()</a:t>
            </a:r>
            <a:r>
              <a:rPr lang="en-US" dirty="0"/>
              <a:t>,</a:t>
            </a:r>
            <a:r>
              <a:rPr lang="en-US" i="1" dirty="0"/>
              <a:t> </a:t>
            </a:r>
            <a:r>
              <a:rPr lang="en-US" dirty="0"/>
              <a:t>etc.) for all of the standard operators (+, *, -, etc.) that you can import from the operator module</a:t>
            </a:r>
          </a:p>
        </p:txBody>
      </p:sp>
      <p:sp>
        <p:nvSpPr>
          <p:cNvPr id="4" name="TextBox 3">
            <a:extLst>
              <a:ext uri="{FF2B5EF4-FFF2-40B4-BE49-F238E27FC236}">
                <a16:creationId xmlns:a16="http://schemas.microsoft.com/office/drawing/2014/main" id="{60E8A346-8D5A-5D80-3455-75EFA623A438}"/>
              </a:ext>
            </a:extLst>
          </p:cNvPr>
          <p:cNvSpPr txBox="1"/>
          <p:nvPr/>
        </p:nvSpPr>
        <p:spPr>
          <a:xfrm>
            <a:off x="1096082" y="2334638"/>
            <a:ext cx="6631709"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t>
            </a:r>
            <a:r>
              <a:rPr lang="en-US" b="1" dirty="0" err="1">
                <a:latin typeface="Courier New" panose="02070309020205020404" pitchFamily="49" charset="0"/>
                <a:cs typeface="Courier New" panose="02070309020205020404" pitchFamily="49" charset="0"/>
              </a:rPr>
              <a:t>getitem</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getitem</a:t>
            </a:r>
            <a:r>
              <a:rPr lang="en-US" b="1" dirty="0">
                <a:latin typeface="Courier New" panose="02070309020205020404" pitchFamily="49" charset="0"/>
                <a:cs typeface="Courier New" panose="02070309020205020404" pitchFamily="49" charset="0"/>
              </a:rPr>
              <a:t>(letters, 0)</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14353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54AF4-FBBC-10A0-96E0-77300A0AF71B}"/>
              </a:ext>
            </a:extLst>
          </p:cNvPr>
          <p:cNvSpPr>
            <a:spLocks noGrp="1"/>
          </p:cNvSpPr>
          <p:nvPr>
            <p:ph type="title"/>
          </p:nvPr>
        </p:nvSpPr>
        <p:spPr/>
        <p:txBody>
          <a:bodyPr/>
          <a:lstStyle/>
          <a:p>
            <a:r>
              <a:rPr lang="en-US" dirty="0"/>
              <a:t>List concatenation</a:t>
            </a:r>
          </a:p>
        </p:txBody>
      </p:sp>
      <p:sp>
        <p:nvSpPr>
          <p:cNvPr id="3" name="Content Placeholder 2">
            <a:extLst>
              <a:ext uri="{FF2B5EF4-FFF2-40B4-BE49-F238E27FC236}">
                <a16:creationId xmlns:a16="http://schemas.microsoft.com/office/drawing/2014/main" id="{41456E34-B1D0-8F4F-7F38-B5EBBAA54814}"/>
              </a:ext>
            </a:extLst>
          </p:cNvPr>
          <p:cNvSpPr>
            <a:spLocks noGrp="1"/>
          </p:cNvSpPr>
          <p:nvPr>
            <p:ph idx="1"/>
          </p:nvPr>
        </p:nvSpPr>
        <p:spPr/>
        <p:txBody>
          <a:bodyPr/>
          <a:lstStyle/>
          <a:p>
            <a:r>
              <a:rPr lang="en-US" dirty="0"/>
              <a:t>Add two lists together using the + operator:</a:t>
            </a:r>
          </a:p>
          <a:p>
            <a:endParaRPr lang="en-US" dirty="0"/>
          </a:p>
          <a:p>
            <a:endParaRPr lang="en-US" dirty="0"/>
          </a:p>
          <a:p>
            <a:r>
              <a:rPr lang="en-US" dirty="0"/>
              <a:t>Or the </a:t>
            </a:r>
            <a:r>
              <a:rPr lang="en-US" i="1" dirty="0"/>
              <a:t>add()</a:t>
            </a:r>
            <a:r>
              <a:rPr lang="en-US" dirty="0"/>
              <a:t> function:</a:t>
            </a:r>
          </a:p>
        </p:txBody>
      </p:sp>
      <p:sp>
        <p:nvSpPr>
          <p:cNvPr id="4" name="TextBox 3">
            <a:extLst>
              <a:ext uri="{FF2B5EF4-FFF2-40B4-BE49-F238E27FC236}">
                <a16:creationId xmlns:a16="http://schemas.microsoft.com/office/drawing/2014/main" id="{89C2C1E2-51AC-E42E-91D1-8460C0773EAF}"/>
              </a:ext>
            </a:extLst>
          </p:cNvPr>
          <p:cNvSpPr txBox="1"/>
          <p:nvPr/>
        </p:nvSpPr>
        <p:spPr>
          <a:xfrm>
            <a:off x="1077118" y="2309091"/>
            <a:ext cx="6631709" cy="923330"/>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r>
              <a:rPr lang="en-US" b="1" dirty="0" err="1">
                <a:latin typeface="Courier New" panose="02070309020205020404" pitchFamily="49" charset="0"/>
                <a:cs typeface="Courier New" panose="02070309020205020404" pitchFamily="49" charset="0"/>
              </a:rPr>
              <a:t>smoothie_prices</a:t>
            </a:r>
            <a:r>
              <a:rPr lang="en-US" b="1" dirty="0">
                <a:latin typeface="Courier New" panose="02070309020205020404" pitchFamily="49" charset="0"/>
                <a:cs typeface="Courier New" panose="02070309020205020404" pitchFamily="49" charset="0"/>
              </a:rPr>
              <a:t> = [7.00, 7.50]</a:t>
            </a:r>
          </a:p>
          <a:p>
            <a:r>
              <a:rPr lang="en-US" b="1" dirty="0" err="1">
                <a:latin typeface="Courier New" panose="02070309020205020404" pitchFamily="49" charset="0"/>
                <a:cs typeface="Courier New" panose="02070309020205020404" pitchFamily="49" charset="0"/>
              </a:rPr>
              <a:t>all_prices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smoothie_prices</a:t>
            </a:r>
            <a:endParaRPr lang="en-US"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DF9B7C07-50F0-D9DA-4900-57F962E6D758}"/>
              </a:ext>
            </a:extLst>
          </p:cNvPr>
          <p:cNvSpPr txBox="1"/>
          <p:nvPr/>
        </p:nvSpPr>
        <p:spPr>
          <a:xfrm>
            <a:off x="1077118" y="3634816"/>
            <a:ext cx="6631709"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add</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r>
              <a:rPr lang="en-US" b="1" dirty="0" err="1">
                <a:latin typeface="Courier New" panose="02070309020205020404" pitchFamily="49" charset="0"/>
                <a:cs typeface="Courier New" panose="02070309020205020404" pitchFamily="49" charset="0"/>
              </a:rPr>
              <a:t>smoothie_prices</a:t>
            </a:r>
            <a:r>
              <a:rPr lang="en-US" b="1" dirty="0">
                <a:latin typeface="Courier New" panose="02070309020205020404" pitchFamily="49" charset="0"/>
                <a:cs typeface="Courier New" panose="02070309020205020404" pitchFamily="49" charset="0"/>
              </a:rPr>
              <a:t> = [7.00, 7.50]</a:t>
            </a:r>
          </a:p>
          <a:p>
            <a:r>
              <a:rPr lang="en-US" b="1" dirty="0" err="1">
                <a:latin typeface="Courier New" panose="02070309020205020404" pitchFamily="49" charset="0"/>
                <a:cs typeface="Courier New" panose="02070309020205020404" pitchFamily="49" charset="0"/>
              </a:rPr>
              <a:t>all_prices</a:t>
            </a:r>
            <a:r>
              <a:rPr lang="en-US" b="1" dirty="0">
                <a:latin typeface="Courier New" panose="02070309020205020404" pitchFamily="49" charset="0"/>
                <a:cs typeface="Courier New" panose="02070309020205020404" pitchFamily="49" charset="0"/>
              </a:rPr>
              <a:t> = add(</a:t>
            </a:r>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smoothie_prices</a:t>
            </a:r>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40512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F973E-49F0-A365-F479-063B83303561}"/>
              </a:ext>
            </a:extLst>
          </p:cNvPr>
          <p:cNvSpPr>
            <a:spLocks noGrp="1"/>
          </p:cNvSpPr>
          <p:nvPr>
            <p:ph type="title"/>
          </p:nvPr>
        </p:nvSpPr>
        <p:spPr/>
        <p:txBody>
          <a:bodyPr/>
          <a:lstStyle/>
          <a:p>
            <a:r>
              <a:rPr lang="en-US" dirty="0"/>
              <a:t>List repetition</a:t>
            </a:r>
          </a:p>
        </p:txBody>
      </p:sp>
      <p:sp>
        <p:nvSpPr>
          <p:cNvPr id="3" name="Content Placeholder 2">
            <a:extLst>
              <a:ext uri="{FF2B5EF4-FFF2-40B4-BE49-F238E27FC236}">
                <a16:creationId xmlns:a16="http://schemas.microsoft.com/office/drawing/2014/main" id="{55FB4EB0-E264-1CF4-0B73-4DBCA03DFD56}"/>
              </a:ext>
            </a:extLst>
          </p:cNvPr>
          <p:cNvSpPr>
            <a:spLocks noGrp="1"/>
          </p:cNvSpPr>
          <p:nvPr>
            <p:ph idx="1"/>
          </p:nvPr>
        </p:nvSpPr>
        <p:spPr/>
        <p:txBody>
          <a:bodyPr/>
          <a:lstStyle/>
          <a:p>
            <a:r>
              <a:rPr lang="en-US" dirty="0"/>
              <a:t>Concatenate the same list multiple times the * operator:</a:t>
            </a:r>
          </a:p>
          <a:p>
            <a:endParaRPr lang="en-US" dirty="0"/>
          </a:p>
          <a:p>
            <a:endParaRPr lang="en-US" dirty="0"/>
          </a:p>
          <a:p>
            <a:r>
              <a:rPr lang="en-US" dirty="0"/>
              <a:t>Or the </a:t>
            </a:r>
            <a:r>
              <a:rPr lang="en-US" dirty="0" err="1"/>
              <a:t>mul</a:t>
            </a:r>
            <a:r>
              <a:rPr lang="en-US" dirty="0"/>
              <a:t> function:</a:t>
            </a:r>
          </a:p>
          <a:p>
            <a:endParaRPr lang="en-US" dirty="0"/>
          </a:p>
          <a:p>
            <a:endParaRPr lang="en-US" dirty="0"/>
          </a:p>
          <a:p>
            <a:endParaRPr lang="en-US" dirty="0"/>
          </a:p>
          <a:p>
            <a:r>
              <a:rPr lang="en-US" dirty="0"/>
              <a:t>All together now:</a:t>
            </a:r>
          </a:p>
        </p:txBody>
      </p:sp>
      <p:sp>
        <p:nvSpPr>
          <p:cNvPr id="5" name="TextBox 4">
            <a:extLst>
              <a:ext uri="{FF2B5EF4-FFF2-40B4-BE49-F238E27FC236}">
                <a16:creationId xmlns:a16="http://schemas.microsoft.com/office/drawing/2014/main" id="{6FFB6BE1-5930-4E86-CDB3-9BBF3ED61847}"/>
              </a:ext>
            </a:extLst>
          </p:cNvPr>
          <p:cNvSpPr txBox="1"/>
          <p:nvPr/>
        </p:nvSpPr>
        <p:spPr>
          <a:xfrm>
            <a:off x="1077118" y="2309091"/>
            <a:ext cx="8596668" cy="923330"/>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more_boba</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2</a:t>
            </a:r>
          </a:p>
        </p:txBody>
      </p:sp>
      <p:sp>
        <p:nvSpPr>
          <p:cNvPr id="6" name="TextBox 5">
            <a:extLst>
              <a:ext uri="{FF2B5EF4-FFF2-40B4-BE49-F238E27FC236}">
                <a16:creationId xmlns:a16="http://schemas.microsoft.com/office/drawing/2014/main" id="{1E69294F-38E3-02F0-7B15-90D143D91C62}"/>
              </a:ext>
            </a:extLst>
          </p:cNvPr>
          <p:cNvSpPr txBox="1"/>
          <p:nvPr/>
        </p:nvSpPr>
        <p:spPr>
          <a:xfrm>
            <a:off x="4941454" y="2309091"/>
            <a:ext cx="4732331" cy="923330"/>
          </a:xfrm>
          <a:prstGeom prst="rect">
            <a:avLst/>
          </a:prstGeom>
          <a:noFill/>
        </p:spPr>
        <p:txBody>
          <a:bodyPr wrap="square" rtlCol="0">
            <a:spAutoFit/>
          </a:bodyPr>
          <a:lstStyle/>
          <a:p>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a:solidFill>
                  <a:schemeClr val="accent2"/>
                </a:solidFill>
                <a:latin typeface="Courier New" panose="02070309020205020404" pitchFamily="49" charset="0"/>
                <a:cs typeface="Courier New" panose="02070309020205020404" pitchFamily="49" charset="0"/>
              </a:rPr>
              <a:t># [5.50,6.50,7.50,5.50,6.50,7.50]</a:t>
            </a:r>
          </a:p>
        </p:txBody>
      </p:sp>
      <p:sp>
        <p:nvSpPr>
          <p:cNvPr id="7" name="TextBox 6">
            <a:extLst>
              <a:ext uri="{FF2B5EF4-FFF2-40B4-BE49-F238E27FC236}">
                <a16:creationId xmlns:a16="http://schemas.microsoft.com/office/drawing/2014/main" id="{45891E3D-C3C4-956B-1720-ADE838902E20}"/>
              </a:ext>
            </a:extLst>
          </p:cNvPr>
          <p:cNvSpPr txBox="1"/>
          <p:nvPr/>
        </p:nvSpPr>
        <p:spPr>
          <a:xfrm>
            <a:off x="1077118" y="3638943"/>
            <a:ext cx="8596667"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t>
            </a:r>
            <a:r>
              <a:rPr lang="en-US" b="1" dirty="0" err="1">
                <a:latin typeface="Courier New" panose="02070309020205020404" pitchFamily="49" charset="0"/>
                <a:cs typeface="Courier New" panose="02070309020205020404" pitchFamily="49" charset="0"/>
              </a:rPr>
              <a:t>mul</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r>
              <a:rPr lang="en-US" b="1" dirty="0" err="1">
                <a:latin typeface="Courier New" panose="02070309020205020404" pitchFamily="49" charset="0"/>
                <a:cs typeface="Courier New" panose="02070309020205020404" pitchFamily="49" charset="0"/>
              </a:rPr>
              <a:t>more_boba</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mul</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3)</a:t>
            </a:r>
          </a:p>
        </p:txBody>
      </p:sp>
      <p:sp>
        <p:nvSpPr>
          <p:cNvPr id="8" name="TextBox 7">
            <a:extLst>
              <a:ext uri="{FF2B5EF4-FFF2-40B4-BE49-F238E27FC236}">
                <a16:creationId xmlns:a16="http://schemas.microsoft.com/office/drawing/2014/main" id="{9A52D48B-044F-1BCE-5008-271FE9F8B03C}"/>
              </a:ext>
            </a:extLst>
          </p:cNvPr>
          <p:cNvSpPr txBox="1"/>
          <p:nvPr/>
        </p:nvSpPr>
        <p:spPr>
          <a:xfrm>
            <a:off x="1077118" y="5347768"/>
            <a:ext cx="8596667"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digits = [1, 9, 8, 4]</a:t>
            </a:r>
          </a:p>
          <a:p>
            <a:r>
              <a:rPr lang="en-US" b="1" dirty="0">
                <a:latin typeface="Courier New" panose="02070309020205020404" pitchFamily="49" charset="0"/>
                <a:cs typeface="Courier New" panose="02070309020205020404" pitchFamily="49" charset="0"/>
              </a:rPr>
              <a:t>together = [6, 2, 4] + digits * 2 </a:t>
            </a:r>
          </a:p>
          <a:p>
            <a:r>
              <a:rPr lang="en-US" b="1" dirty="0">
                <a:latin typeface="Courier New" panose="02070309020205020404" pitchFamily="49" charset="0"/>
                <a:cs typeface="Courier New" panose="02070309020205020404" pitchFamily="49" charset="0"/>
              </a:rPr>
              <a:t>together = add([2, 7], </a:t>
            </a:r>
            <a:r>
              <a:rPr lang="en-US" b="1" dirty="0" err="1">
                <a:latin typeface="Courier New" panose="02070309020205020404" pitchFamily="49" charset="0"/>
                <a:cs typeface="Courier New" panose="02070309020205020404" pitchFamily="49" charset="0"/>
              </a:rPr>
              <a:t>mul</a:t>
            </a:r>
            <a:r>
              <a:rPr lang="en-US" b="1" dirty="0">
                <a:latin typeface="Courier New" panose="02070309020205020404" pitchFamily="49" charset="0"/>
                <a:cs typeface="Courier New" panose="02070309020205020404" pitchFamily="49" charset="0"/>
              </a:rPr>
              <a:t>(digits, 2))</a:t>
            </a:r>
          </a:p>
        </p:txBody>
      </p:sp>
      <p:sp>
        <p:nvSpPr>
          <p:cNvPr id="9" name="TextBox 8">
            <a:extLst>
              <a:ext uri="{FF2B5EF4-FFF2-40B4-BE49-F238E27FC236}">
                <a16:creationId xmlns:a16="http://schemas.microsoft.com/office/drawing/2014/main" id="{F450FA22-D41E-D881-1AAB-8EB566531177}"/>
              </a:ext>
            </a:extLst>
          </p:cNvPr>
          <p:cNvSpPr txBox="1"/>
          <p:nvPr/>
        </p:nvSpPr>
        <p:spPr>
          <a:xfrm>
            <a:off x="5856052" y="5347768"/>
            <a:ext cx="3817734" cy="646331"/>
          </a:xfrm>
          <a:prstGeom prst="rect">
            <a:avLst/>
          </a:prstGeom>
          <a:solidFill>
            <a:schemeClr val="bg1">
              <a:lumMod val="95000"/>
            </a:schemeClr>
          </a:solidFill>
        </p:spPr>
        <p:txBody>
          <a:bodyPr wrap="square" rtlCol="0">
            <a:spAutoFit/>
          </a:bodyPr>
          <a:lstStyle/>
          <a:p>
            <a:endParaRPr lang="en-US" b="1" dirty="0">
              <a:latin typeface="Courier New" panose="02070309020205020404" pitchFamily="49" charset="0"/>
              <a:cs typeface="Courier New" panose="02070309020205020404" pitchFamily="49" charset="0"/>
            </a:endParaRPr>
          </a:p>
          <a:p>
            <a:r>
              <a:rPr lang="en-US" b="1" dirty="0">
                <a:solidFill>
                  <a:schemeClr val="accent2"/>
                </a:solidFill>
                <a:latin typeface="Courier New" panose="02070309020205020404" pitchFamily="49" charset="0"/>
                <a:cs typeface="Courier New" panose="02070309020205020404" pitchFamily="49" charset="0"/>
              </a:rPr>
              <a:t>#[6,2,4,1,9,8,4,1,9,8,4]</a:t>
            </a:r>
          </a:p>
        </p:txBody>
      </p:sp>
    </p:spTree>
    <p:extLst>
      <p:ext uri="{BB962C8B-B14F-4D97-AF65-F5344CB8AC3E}">
        <p14:creationId xmlns:p14="http://schemas.microsoft.com/office/powerpoint/2010/main" val="2436495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3" id="{4BEDF641-2F32-4D7C-9695-E5F8E71B145A}" vid="{F20241CA-4DDE-438A-8FCF-1E19560B6D05}"/>
    </a:ext>
  </a:extLst>
</a:theme>
</file>

<file path=docProps/app.xml><?xml version="1.0" encoding="utf-8"?>
<Properties xmlns="http://schemas.openxmlformats.org/officeDocument/2006/extended-properties" xmlns:vt="http://schemas.openxmlformats.org/officeDocument/2006/docPropsVTypes">
  <Template/>
  <TotalTime>488</TotalTime>
  <Words>2377</Words>
  <Application>Microsoft Office PowerPoint</Application>
  <PresentationFormat>Widescreen</PresentationFormat>
  <Paragraphs>379</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Courier New</vt:lpstr>
      <vt:lpstr>Trebuchet MS</vt:lpstr>
      <vt:lpstr>Wingdings 3</vt:lpstr>
      <vt:lpstr>Facet</vt:lpstr>
      <vt:lpstr>Lists, Strings, &amp; File I/O</vt:lpstr>
      <vt:lpstr>Lists </vt:lpstr>
      <vt:lpstr>Lists</vt:lpstr>
      <vt:lpstr>List length</vt:lpstr>
      <vt:lpstr>Accessing list items (brackets)</vt:lpstr>
      <vt:lpstr>Accessing list items (brackets)</vt:lpstr>
      <vt:lpstr>Accessing list items (function)</vt:lpstr>
      <vt:lpstr>List concatenation</vt:lpstr>
      <vt:lpstr>List repetition</vt:lpstr>
      <vt:lpstr>Nested lists</vt:lpstr>
      <vt:lpstr>Accessing nested list items</vt:lpstr>
      <vt:lpstr>Containment</vt:lpstr>
      <vt:lpstr>Containment operator</vt:lpstr>
      <vt:lpstr>For statements</vt:lpstr>
      <vt:lpstr>For loop</vt:lpstr>
      <vt:lpstr>For statement execution procedure</vt:lpstr>
      <vt:lpstr>Looping through nested list</vt:lpstr>
      <vt:lpstr>Sequence unpacking in for statements</vt:lpstr>
      <vt:lpstr>Ranges</vt:lpstr>
      <vt:lpstr>The range type</vt:lpstr>
      <vt:lpstr>List comprehensions</vt:lpstr>
      <vt:lpstr>List comprehension syntax</vt:lpstr>
      <vt:lpstr>List comprehension execution procedure</vt:lpstr>
      <vt:lpstr>Exercise: Divisors</vt:lpstr>
      <vt:lpstr>Exercise: Divisors (solution)</vt:lpstr>
      <vt:lpstr>Exercise: Frontloaded</vt:lpstr>
      <vt:lpstr>Exercise: Frontloaded</vt:lpstr>
      <vt:lpstr>String Literals</vt:lpstr>
      <vt:lpstr>What's in a string?</vt:lpstr>
      <vt:lpstr>String literals: 3 forms</vt:lpstr>
      <vt:lpstr>Strings are similar to lists</vt:lpstr>
      <vt:lpstr>Differences between lists &amp; strings</vt:lpstr>
      <vt:lpstr>Working with Files</vt:lpstr>
      <vt:lpstr>Opening and closing files</vt:lpstr>
      <vt:lpstr>Reading text from files</vt:lpstr>
      <vt:lpstr>Writing to files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Stephens</dc:creator>
  <cp:lastModifiedBy>Tom Stephens</cp:lastModifiedBy>
  <cp:revision>10</cp:revision>
  <dcterms:created xsi:type="dcterms:W3CDTF">2023-06-20T18:23:17Z</dcterms:created>
  <dcterms:modified xsi:type="dcterms:W3CDTF">2023-06-28T18:23:06Z</dcterms:modified>
</cp:coreProperties>
</file>