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50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6/27/2023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Command-line Arguments, Errors, and More Functions Features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3D71A-510F-911D-0880-E075F6957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errors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FBA537-A03F-93A8-CF60-CE73CAE72E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21381"/>
          </a:xfrm>
        </p:spPr>
        <p:txBody>
          <a:bodyPr/>
          <a:lstStyle/>
          <a:p>
            <a:r>
              <a:rPr lang="en-US" dirty="0"/>
              <a:t>Each programming language has syntactic rules. If the rules aren't followed, the program cannot be parsed and will not be executed at all.</a:t>
            </a:r>
          </a:p>
          <a:p>
            <a:r>
              <a:rPr lang="en-US" dirty="0"/>
              <a:t>Spot the syntax errors: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2800" dirty="0"/>
          </a:p>
          <a:p>
            <a:r>
              <a:rPr lang="en-US" dirty="0"/>
              <a:t>To fix a syntax error, read the message carefully and go through your code with a critical eye. 👁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981AC06-DD25-57DB-16EC-1E9E547CDBC9}"/>
              </a:ext>
            </a:extLst>
          </p:cNvPr>
          <p:cNvSpPr txBox="1"/>
          <p:nvPr/>
        </p:nvSpPr>
        <p:spPr>
          <a:xfrm>
            <a:off x="1004907" y="3429000"/>
            <a:ext cx="826909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 x &gt; 5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x += 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4CF0E60-13D9-3620-D29B-4E7322E70581}"/>
              </a:ext>
            </a:extLst>
          </p:cNvPr>
          <p:cNvSpPr txBox="1"/>
          <p:nvPr/>
        </p:nvSpPr>
        <p:spPr>
          <a:xfrm>
            <a:off x="1004907" y="4209473"/>
            <a:ext cx="8269095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sum = 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= 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while x &lt; 10: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sum + = x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x + = 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1894B70-4168-2DF8-55FF-5AC2DF7BC861}"/>
              </a:ext>
            </a:extLst>
          </p:cNvPr>
          <p:cNvSpPr txBox="1"/>
          <p:nvPr/>
        </p:nvSpPr>
        <p:spPr>
          <a:xfrm>
            <a:off x="2431926" y="3428999"/>
            <a:ext cx="262036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Missing colon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456CFFE-7574-F721-7848-7EA7F4686486}"/>
              </a:ext>
            </a:extLst>
          </p:cNvPr>
          <p:cNvSpPr txBox="1"/>
          <p:nvPr/>
        </p:nvSpPr>
        <p:spPr>
          <a:xfrm>
            <a:off x="3240107" y="5031261"/>
            <a:ext cx="489712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No space needed between + and =</a:t>
            </a:r>
          </a:p>
        </p:txBody>
      </p:sp>
    </p:spTree>
    <p:extLst>
      <p:ext uri="{BB962C8B-B14F-4D97-AF65-F5344CB8AC3E}">
        <p14:creationId xmlns:p14="http://schemas.microsoft.com/office/powerpoint/2010/main" val="3188111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E68E3-1098-2F96-BBAA-6C8FB04CA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/>
              <a:t>SyntaxError</a:t>
            </a:r>
            <a:endParaRPr 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54E99B-C882-D59D-BAA7-F09113ACFB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What it technically means:</a:t>
            </a:r>
          </a:p>
          <a:p>
            <a:pPr lvl="1"/>
            <a:r>
              <a:rPr lang="en-US" dirty="0"/>
              <a:t>The file you ran isn’t valid python syntax</a:t>
            </a:r>
          </a:p>
          <a:p>
            <a:r>
              <a:rPr lang="en-US" i="1" dirty="0"/>
              <a:t>What it practically means:</a:t>
            </a:r>
          </a:p>
          <a:p>
            <a:pPr lvl="1"/>
            <a:r>
              <a:rPr lang="en-US" dirty="0"/>
              <a:t>You made a typo</a:t>
            </a:r>
          </a:p>
          <a:p>
            <a:r>
              <a:rPr lang="en-US" i="1" dirty="0"/>
              <a:t>What you should look for:</a:t>
            </a:r>
          </a:p>
          <a:p>
            <a:pPr lvl="1"/>
            <a:r>
              <a:rPr lang="en-US" dirty="0"/>
              <a:t>Extra or missing parenthesis</a:t>
            </a:r>
          </a:p>
          <a:p>
            <a:pPr lvl="1"/>
            <a:r>
              <a:rPr lang="en-US" dirty="0"/>
              <a:t>Missing colon at the end of an if, while, def statements, etc.</a:t>
            </a:r>
          </a:p>
          <a:p>
            <a:pPr lvl="1"/>
            <a:r>
              <a:rPr lang="en-US" dirty="0"/>
              <a:t>You started writing a statement but forgot to put any clauses inside </a:t>
            </a:r>
          </a:p>
          <a:p>
            <a:r>
              <a:rPr lang="en-US" i="1" dirty="0"/>
              <a:t>Examples: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2EEA0E7-0364-2D0D-DB16-FB0B37C2D049}"/>
              </a:ext>
            </a:extLst>
          </p:cNvPr>
          <p:cNvSpPr txBox="1"/>
          <p:nvPr/>
        </p:nvSpPr>
        <p:spPr>
          <a:xfrm>
            <a:off x="1004907" y="5585905"/>
            <a:ext cx="826909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print("just testing here"))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A75F11E-971D-3121-1C9F-226EFEEA4D14}"/>
              </a:ext>
            </a:extLst>
          </p:cNvPr>
          <p:cNvSpPr txBox="1"/>
          <p:nvPr/>
        </p:nvSpPr>
        <p:spPr>
          <a:xfrm>
            <a:off x="1004907" y="6041363"/>
            <a:ext cx="826909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title = 'Hello, ' + name ', how are you?'</a:t>
            </a:r>
          </a:p>
        </p:txBody>
      </p:sp>
    </p:spTree>
    <p:extLst>
      <p:ext uri="{BB962C8B-B14F-4D97-AF65-F5344CB8AC3E}">
        <p14:creationId xmlns:p14="http://schemas.microsoft.com/office/powerpoint/2010/main" val="21111516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3CB9F-369D-2A1B-D69E-15FA5C318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/>
              <a:t>IndentationError</a:t>
            </a:r>
            <a:r>
              <a:rPr lang="en-US" dirty="0"/>
              <a:t>/</a:t>
            </a:r>
            <a:r>
              <a:rPr lang="en-US" i="1" dirty="0" err="1"/>
              <a:t>TabError</a:t>
            </a:r>
            <a:endParaRPr 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13A7CB-EEB5-D343-7222-22CAC97478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/>
              <a:t>What it technically means:</a:t>
            </a:r>
          </a:p>
          <a:p>
            <a:pPr lvl="1"/>
            <a:r>
              <a:rPr lang="en-US" dirty="0"/>
              <a:t>The file you ran isn't valid Python syntax, due to indentation inconsistency.</a:t>
            </a:r>
          </a:p>
          <a:p>
            <a:r>
              <a:rPr lang="en-US" i="1" dirty="0"/>
              <a:t>What it sometimes means:</a:t>
            </a:r>
          </a:p>
          <a:p>
            <a:pPr lvl="1"/>
            <a:r>
              <a:rPr lang="en-US" dirty="0"/>
              <a:t>You used the wrong text editor (or one with different settings)</a:t>
            </a:r>
          </a:p>
          <a:p>
            <a:r>
              <a:rPr lang="en-US" i="1" dirty="0"/>
              <a:t>What you should look for:</a:t>
            </a:r>
          </a:p>
          <a:p>
            <a:pPr lvl="1"/>
            <a:r>
              <a:rPr lang="en-US" dirty="0"/>
              <a:t>A typo or misaligned block of statements</a:t>
            </a:r>
          </a:p>
          <a:p>
            <a:pPr lvl="1"/>
            <a:r>
              <a:rPr lang="en-US" dirty="0"/>
              <a:t>A mix of tabs and spaces</a:t>
            </a:r>
          </a:p>
          <a:p>
            <a:pPr lvl="2"/>
            <a:r>
              <a:rPr lang="en-US" dirty="0"/>
              <a:t>Open your file in an editor that shows them</a:t>
            </a:r>
          </a:p>
          <a:p>
            <a:pPr lvl="2"/>
            <a:r>
              <a:rPr lang="en-US" dirty="0"/>
              <a:t>cat -A filename.py will show them </a:t>
            </a:r>
          </a:p>
          <a:p>
            <a:r>
              <a:rPr lang="en-US" i="1" dirty="0"/>
              <a:t>Example: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2C2D9F-6C43-B168-79F1-365155ECFC1C}"/>
              </a:ext>
            </a:extLst>
          </p:cNvPr>
          <p:cNvSpPr txBox="1"/>
          <p:nvPr/>
        </p:nvSpPr>
        <p:spPr>
          <a:xfrm>
            <a:off x="1004907" y="5879068"/>
            <a:ext cx="8269095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sum(a, b):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total = a + b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return total</a:t>
            </a:r>
          </a:p>
        </p:txBody>
      </p:sp>
    </p:spTree>
    <p:extLst>
      <p:ext uri="{BB962C8B-B14F-4D97-AF65-F5344CB8AC3E}">
        <p14:creationId xmlns:p14="http://schemas.microsoft.com/office/powerpoint/2010/main" val="16207522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57800-54F0-9CD1-8044-971167CCB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Runtime errors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408303-D6CB-0DB7-71C5-828FFA57E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599708"/>
          </a:xfrm>
        </p:spPr>
        <p:txBody>
          <a:bodyPr>
            <a:normAutofit/>
          </a:bodyPr>
          <a:lstStyle/>
          <a:p>
            <a:r>
              <a:rPr lang="en-US" dirty="0"/>
              <a:t>A runtime error happens while a program is running, often halting the execution of the program. Each programming language defines its own runtime errors.</a:t>
            </a:r>
          </a:p>
          <a:p>
            <a:r>
              <a:rPr lang="en-US" dirty="0"/>
              <a:t>Spot the runtime error: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To prevent runtime errors, code defensively and write tests for all edge cases.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4BFE20-DED6-E0F8-1326-8A36A329E292}"/>
              </a:ext>
            </a:extLst>
          </p:cNvPr>
          <p:cNvSpPr txBox="1"/>
          <p:nvPr/>
        </p:nvSpPr>
        <p:spPr>
          <a:xfrm>
            <a:off x="1004907" y="3373584"/>
            <a:ext cx="8269095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def div_numbers(dividend, divisor):</a:t>
            </a:r>
          </a:p>
          <a:p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   return dividend/divisor</a:t>
            </a:r>
          </a:p>
          <a:p>
            <a:endParaRPr lang="en-US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quot1 = div_numbers(10, 2)</a:t>
            </a:r>
          </a:p>
          <a:p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quot2 = div_numbers(10, 1)</a:t>
            </a:r>
          </a:p>
          <a:p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quot3 = div_numbers(10, 0) </a:t>
            </a:r>
          </a:p>
          <a:p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quot4 = div_numbers(10, -1)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AD4E97-D82B-E16B-7259-CBE0055AD037}"/>
              </a:ext>
            </a:extLst>
          </p:cNvPr>
          <p:cNvSpPr txBox="1"/>
          <p:nvPr/>
        </p:nvSpPr>
        <p:spPr>
          <a:xfrm>
            <a:off x="4819525" y="4742935"/>
            <a:ext cx="3927311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Cannot divide by 0!</a:t>
            </a:r>
          </a:p>
        </p:txBody>
      </p:sp>
    </p:spTree>
    <p:extLst>
      <p:ext uri="{BB962C8B-B14F-4D97-AF65-F5344CB8AC3E}">
        <p14:creationId xmlns:p14="http://schemas.microsoft.com/office/powerpoint/2010/main" val="1777720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B829D-9D22-0D7C-52DB-79D31AE53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/>
              <a:t>TypeError</a:t>
            </a:r>
            <a:r>
              <a:rPr lang="en-US" i="1" dirty="0"/>
              <a:t>:'X' object is not callable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2530AB-5789-7A02-2277-9F70C984F5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What it technically means:</a:t>
            </a:r>
          </a:p>
          <a:p>
            <a:pPr lvl="1"/>
            <a:r>
              <a:rPr lang="en-US" dirty="0"/>
              <a:t>Objects of type X cannot be treated as functions</a:t>
            </a:r>
          </a:p>
          <a:p>
            <a:r>
              <a:rPr lang="en-US" i="1" dirty="0"/>
              <a:t>What it practically means:</a:t>
            </a:r>
          </a:p>
          <a:p>
            <a:pPr lvl="1"/>
            <a:r>
              <a:rPr lang="en-US" dirty="0"/>
              <a:t>You accidentally called a non-function as if it were a function</a:t>
            </a:r>
          </a:p>
          <a:p>
            <a:r>
              <a:rPr lang="en-US" i="1" dirty="0"/>
              <a:t>What you should look for:</a:t>
            </a:r>
          </a:p>
          <a:p>
            <a:pPr lvl="1"/>
            <a:r>
              <a:rPr lang="en-US" dirty="0"/>
              <a:t>Parentheses after variables that aren't functions </a:t>
            </a:r>
          </a:p>
          <a:p>
            <a:r>
              <a:rPr lang="en-US" i="1" dirty="0"/>
              <a:t>Example: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51322B-A816-9FB7-0199-78D9980E4B1A}"/>
              </a:ext>
            </a:extLst>
          </p:cNvPr>
          <p:cNvSpPr txBox="1"/>
          <p:nvPr/>
        </p:nvSpPr>
        <p:spPr>
          <a:xfrm>
            <a:off x="1004907" y="4771072"/>
            <a:ext cx="826909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sum = 2 + 2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sum(3, 5)</a:t>
            </a:r>
          </a:p>
        </p:txBody>
      </p:sp>
    </p:spTree>
    <p:extLst>
      <p:ext uri="{BB962C8B-B14F-4D97-AF65-F5344CB8AC3E}">
        <p14:creationId xmlns:p14="http://schemas.microsoft.com/office/powerpoint/2010/main" val="28572320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ACC35-08A1-FEB7-C030-1B76D9D9E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...</a:t>
            </a:r>
            <a:r>
              <a:rPr lang="en-US" i="1" dirty="0" err="1"/>
              <a:t>NoneType</a:t>
            </a:r>
            <a:r>
              <a:rPr lang="en-US" i="1" dirty="0"/>
              <a:t>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040850-9554-820C-E069-185842E2FC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What it technically means:</a:t>
            </a:r>
          </a:p>
          <a:p>
            <a:pPr lvl="1"/>
            <a:r>
              <a:rPr lang="en-US" dirty="0"/>
              <a:t>You used None in some operation it wasn't meant for</a:t>
            </a:r>
          </a:p>
          <a:p>
            <a:r>
              <a:rPr lang="en-US" i="1" dirty="0"/>
              <a:t>What it practically means:</a:t>
            </a:r>
          </a:p>
          <a:p>
            <a:pPr lvl="1"/>
            <a:r>
              <a:rPr lang="en-US" dirty="0"/>
              <a:t>You forgot a return statement in a function</a:t>
            </a:r>
          </a:p>
          <a:p>
            <a:r>
              <a:rPr lang="en-US" i="1" dirty="0"/>
              <a:t>What you should look for:</a:t>
            </a:r>
          </a:p>
          <a:p>
            <a:pPr lvl="1"/>
            <a:r>
              <a:rPr lang="en-US" dirty="0"/>
              <a:t>Functions missing return statements</a:t>
            </a:r>
          </a:p>
          <a:p>
            <a:pPr lvl="1"/>
            <a:r>
              <a:rPr lang="en-US" dirty="0"/>
              <a:t>Printing instead of returning a value </a:t>
            </a:r>
          </a:p>
          <a:p>
            <a:r>
              <a:rPr lang="en-US" i="1" dirty="0"/>
              <a:t>Example: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BB655F-3BA4-2303-10E8-24A321003CF5}"/>
              </a:ext>
            </a:extLst>
          </p:cNvPr>
          <p:cNvSpPr txBox="1"/>
          <p:nvPr/>
        </p:nvSpPr>
        <p:spPr>
          <a:xfrm>
            <a:off x="1004907" y="5214418"/>
            <a:ext cx="8269095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sum(a, b):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print(a + b)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total = sum( sum(30, 45), sum(10, 15) )</a:t>
            </a:r>
          </a:p>
        </p:txBody>
      </p:sp>
    </p:spTree>
    <p:extLst>
      <p:ext uri="{BB962C8B-B14F-4D97-AF65-F5344CB8AC3E}">
        <p14:creationId xmlns:p14="http://schemas.microsoft.com/office/powerpoint/2010/main" val="11601336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AC82D-1931-F6FC-35CC-309779F24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/>
              <a:t>NameError</a:t>
            </a:r>
            <a:endParaRPr 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2CE717-8F40-C1B8-93F0-581B018DF3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What it technically means:</a:t>
            </a:r>
          </a:p>
          <a:p>
            <a:pPr lvl="1"/>
            <a:r>
              <a:rPr lang="en-US" dirty="0"/>
              <a:t>Python looked up a name but couldn't find it</a:t>
            </a:r>
          </a:p>
          <a:p>
            <a:r>
              <a:rPr lang="en-US" i="1" dirty="0"/>
              <a:t>What it practically means:</a:t>
            </a:r>
          </a:p>
          <a:p>
            <a:pPr lvl="1"/>
            <a:r>
              <a:rPr lang="en-US" dirty="0"/>
              <a:t>You made a typo</a:t>
            </a:r>
          </a:p>
          <a:p>
            <a:pPr lvl="1"/>
            <a:r>
              <a:rPr lang="en-US" dirty="0"/>
              <a:t>You are trying to access variables from the wrong frame </a:t>
            </a:r>
          </a:p>
          <a:p>
            <a:r>
              <a:rPr lang="en-US" i="1" dirty="0"/>
              <a:t>What you should look for:</a:t>
            </a:r>
          </a:p>
          <a:p>
            <a:pPr lvl="1"/>
            <a:r>
              <a:rPr lang="en-US" dirty="0"/>
              <a:t>A typo in the name</a:t>
            </a:r>
          </a:p>
          <a:p>
            <a:pPr lvl="1"/>
            <a:r>
              <a:rPr lang="en-US" dirty="0"/>
              <a:t>The variable being defined in a different frame than expected </a:t>
            </a:r>
          </a:p>
          <a:p>
            <a:r>
              <a:rPr lang="en-US" i="1" dirty="0"/>
              <a:t>Example: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850CC0-CAE5-12A7-DC56-32BF85E2C74E}"/>
              </a:ext>
            </a:extLst>
          </p:cNvPr>
          <p:cNvSpPr txBox="1"/>
          <p:nvPr/>
        </p:nvSpPr>
        <p:spPr>
          <a:xfrm>
            <a:off x="986432" y="5574635"/>
            <a:ext cx="8269095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fav_nut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'pistachio'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best_chip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'chocolate'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trail_mix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Fav_Nut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best__chip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00992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3B6F2-B0F7-7806-1AFC-7194786AE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/>
              <a:t>UnboundLocalError</a:t>
            </a:r>
            <a:endParaRPr 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060AC-6D70-3EA0-11E9-97F12D9EFC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What it technically means:</a:t>
            </a:r>
          </a:p>
          <a:p>
            <a:pPr lvl="1"/>
            <a:r>
              <a:rPr lang="en-US" dirty="0"/>
              <a:t>A variable that's local to a frame was used before it was assigned</a:t>
            </a:r>
          </a:p>
          <a:p>
            <a:r>
              <a:rPr lang="en-US" i="1" dirty="0"/>
              <a:t>What it practically means:</a:t>
            </a:r>
          </a:p>
          <a:p>
            <a:pPr lvl="1"/>
            <a:r>
              <a:rPr lang="en-US" dirty="0"/>
              <a:t>You are trying to both use a variable from a parent frame, and have the same variable be a local variable in the current frame</a:t>
            </a:r>
          </a:p>
          <a:p>
            <a:r>
              <a:rPr lang="en-US" i="1" dirty="0"/>
              <a:t>What you should look for:</a:t>
            </a:r>
          </a:p>
          <a:p>
            <a:pPr lvl="1"/>
            <a:r>
              <a:rPr lang="en-US" dirty="0"/>
              <a:t>Assignments statements after the variable name</a:t>
            </a:r>
          </a:p>
          <a:p>
            <a:r>
              <a:rPr lang="en-US" i="1" dirty="0"/>
              <a:t>Example: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571A01-0D30-7DAF-01AF-16BA1162012C}"/>
              </a:ext>
            </a:extLst>
          </p:cNvPr>
          <p:cNvSpPr txBox="1"/>
          <p:nvPr/>
        </p:nvSpPr>
        <p:spPr>
          <a:xfrm>
            <a:off x="1004907" y="5057399"/>
            <a:ext cx="8269095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sum = 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sum_nums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(x, y):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sum += x + y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sum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sum_nums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(4, 5)</a:t>
            </a:r>
          </a:p>
        </p:txBody>
      </p:sp>
    </p:spTree>
    <p:extLst>
      <p:ext uri="{BB962C8B-B14F-4D97-AF65-F5344CB8AC3E}">
        <p14:creationId xmlns:p14="http://schemas.microsoft.com/office/powerpoint/2010/main" val="23509211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42394-2097-9989-2C4F-9D840879F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What's a traceback?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E4692F-B3A2-4CAB-2EF3-994C16C3B2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there's a runtime error in your code, you'll see a </a:t>
            </a:r>
            <a:r>
              <a:rPr lang="en-US" b="1" dirty="0"/>
              <a:t>traceback</a:t>
            </a:r>
            <a:r>
              <a:rPr lang="en-US" dirty="0"/>
              <a:t> in the console.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1EC971-016C-608A-60CF-FD5B74DF4530}"/>
              </a:ext>
            </a:extLst>
          </p:cNvPr>
          <p:cNvSpPr txBox="1"/>
          <p:nvPr/>
        </p:nvSpPr>
        <p:spPr>
          <a:xfrm>
            <a:off x="1004907" y="2653147"/>
            <a:ext cx="8269095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div_numbers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(dividend, divisor):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dividend/divisor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quot1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div_numbers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(10, 2)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quot2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div_numbers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(10, 1)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quot3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div_numbers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(10, 0)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quot4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div_numbers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(10, -1)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F7DA8D-3463-04C0-2604-CDFE4CC60990}"/>
              </a:ext>
            </a:extLst>
          </p:cNvPr>
          <p:cNvSpPr txBox="1"/>
          <p:nvPr/>
        </p:nvSpPr>
        <p:spPr>
          <a:xfrm>
            <a:off x="1004906" y="4826675"/>
            <a:ext cx="8269095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Traceback (most recent call last):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File "main.py", line 14, in &lt;module&gt;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quot3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div_numbers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(10, 0)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File "main.py", line 10,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div_numbers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dividend/divisor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ZeroDivisionError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 division by zero</a:t>
            </a:r>
          </a:p>
        </p:txBody>
      </p:sp>
    </p:spTree>
    <p:extLst>
      <p:ext uri="{BB962C8B-B14F-4D97-AF65-F5344CB8AC3E}">
        <p14:creationId xmlns:p14="http://schemas.microsoft.com/office/powerpoint/2010/main" val="17446647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03776-DDC0-906B-8381-036280CC8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Parts of a Traceback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5BFC7A-BECA-9088-9D39-02666F2CF4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The error message itself</a:t>
            </a:r>
          </a:p>
          <a:p>
            <a:r>
              <a:rPr lang="en-US" dirty="0">
                <a:solidFill>
                  <a:schemeClr val="accent4"/>
                </a:solidFill>
              </a:rPr>
              <a:t>Lines #s on the way to the error</a:t>
            </a:r>
          </a:p>
          <a:p>
            <a:r>
              <a:rPr lang="en-US" dirty="0">
                <a:solidFill>
                  <a:schemeClr val="accent2"/>
                </a:solidFill>
              </a:rPr>
              <a:t>What’s on those lines </a:t>
            </a:r>
          </a:p>
          <a:p>
            <a:endParaRPr lang="en-US" dirty="0"/>
          </a:p>
          <a:p>
            <a:r>
              <a:rPr lang="en-US" dirty="0"/>
              <a:t>The most recent line of code is always last (right before the error message).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ACF4CCD-ACB7-EEF8-D79C-E64478940747}"/>
              </a:ext>
            </a:extLst>
          </p:cNvPr>
          <p:cNvSpPr txBox="1"/>
          <p:nvPr/>
        </p:nvSpPr>
        <p:spPr>
          <a:xfrm>
            <a:off x="1004907" y="4494074"/>
            <a:ext cx="8269095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Traceback (most recent call last):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File "main.py", </a:t>
            </a:r>
            <a:r>
              <a:rPr lang="en-US" b="1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 14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in &lt;module&gt;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quot3 =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div_numbers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(10, 0)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File "main.py", </a:t>
            </a:r>
            <a:r>
              <a:rPr lang="en-US" b="1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 10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div_numbers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dividend/divisor</a:t>
            </a:r>
          </a:p>
          <a:p>
            <a:r>
              <a:rPr lang="en-US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ZeroDivisionError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division by zero</a:t>
            </a:r>
          </a:p>
        </p:txBody>
      </p:sp>
    </p:spTree>
    <p:extLst>
      <p:ext uri="{BB962C8B-B14F-4D97-AF65-F5344CB8AC3E}">
        <p14:creationId xmlns:p14="http://schemas.microsoft.com/office/powerpoint/2010/main" val="1509733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8300835-3E6D-E394-CD36-FD8C5CD38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Command-line Arguments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EDEEB6F-AE0D-9D60-3A55-0EBBFAC09E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3425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C62AF-31B9-7A7F-79B8-6674C6137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a Traceback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29B046-E217-314F-470C-9478F4E3F2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Read the error message (remember what common error messages mean!)</a:t>
            </a:r>
          </a:p>
          <a:p>
            <a:r>
              <a:rPr lang="en-US" dirty="0"/>
              <a:t>Look at </a:t>
            </a:r>
            <a:r>
              <a:rPr lang="en-US" dirty="0">
                <a:solidFill>
                  <a:schemeClr val="accent2"/>
                </a:solidFill>
              </a:rPr>
              <a:t>each line</a:t>
            </a:r>
            <a:r>
              <a:rPr lang="en-US" dirty="0"/>
              <a:t>, bottom to top, and see if you can find the error.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018ED7D-7001-F025-3BFC-E23F2370A29B}"/>
              </a:ext>
            </a:extLst>
          </p:cNvPr>
          <p:cNvSpPr txBox="1"/>
          <p:nvPr/>
        </p:nvSpPr>
        <p:spPr>
          <a:xfrm>
            <a:off x="1004907" y="3265638"/>
            <a:ext cx="8269095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Traceback (most recent call last):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File "main.py", </a:t>
            </a:r>
            <a:r>
              <a:rPr lang="en-US" b="1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 14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in &lt;module&gt;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quot3 =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div_numbers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(10, 0)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File "main.py", </a:t>
            </a:r>
            <a:r>
              <a:rPr lang="en-US" b="1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 10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div_numbers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dividend/divisor</a:t>
            </a:r>
          </a:p>
          <a:p>
            <a:r>
              <a:rPr lang="en-US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ZeroDivisionError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division by zero</a:t>
            </a:r>
          </a:p>
        </p:txBody>
      </p:sp>
    </p:spTree>
    <p:extLst>
      <p:ext uri="{BB962C8B-B14F-4D97-AF65-F5344CB8AC3E}">
        <p14:creationId xmlns:p14="http://schemas.microsoft.com/office/powerpoint/2010/main" val="40152314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7953F-9EF1-F2B8-270A-3237B7313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Fix this code!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A2C638C-41D3-0708-F528-1A229AC739AB}"/>
              </a:ext>
            </a:extLst>
          </p:cNvPr>
          <p:cNvSpPr txBox="1"/>
          <p:nvPr/>
        </p:nvSpPr>
        <p:spPr>
          <a:xfrm>
            <a:off x="677334" y="1930400"/>
            <a:ext cx="8269095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f(x):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g(x - 1)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g(y):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abs(h(y) - h(1 /&amp; y)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h(z):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z * z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print(f(12))</a:t>
            </a:r>
            <a:endParaRPr lang="en-US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20065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4E9DB6D-B638-9B5E-CCD8-628631BA4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Function Features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8CFAA5-E91C-6417-69EE-F5F92ACADE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2242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177E1-1DE4-D305-05D6-4F873E59C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Default arguments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C0B707-1996-7463-B7BE-68B0916A32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function signature, a parameter can specify a </a:t>
            </a:r>
            <a:r>
              <a:rPr lang="en-US" b="1" dirty="0"/>
              <a:t>default value</a:t>
            </a:r>
            <a:r>
              <a:rPr lang="en-US" dirty="0"/>
              <a:t>. If that argument isn't passed in, the default value is used instead.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These two lines of code have the same result: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Default arguments can be </a:t>
            </a:r>
            <a:r>
              <a:rPr lang="en-US" dirty="0" err="1"/>
              <a:t>overriden</a:t>
            </a:r>
            <a:r>
              <a:rPr lang="en-US" dirty="0"/>
              <a:t> two ways: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03188BC-CFDD-6862-358B-747FB690A3D3}"/>
              </a:ext>
            </a:extLst>
          </p:cNvPr>
          <p:cNvSpPr txBox="1"/>
          <p:nvPr/>
        </p:nvSpPr>
        <p:spPr>
          <a:xfrm>
            <a:off x="1004907" y="2618999"/>
            <a:ext cx="826909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calculate_dog_age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human_years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multiplier = 7):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human_years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* multiplier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5F9A2FE-E9D1-87F4-D0D8-DCA2A2B7C822}"/>
              </a:ext>
            </a:extLst>
          </p:cNvPr>
          <p:cNvSpPr txBox="1"/>
          <p:nvPr/>
        </p:nvSpPr>
        <p:spPr>
          <a:xfrm>
            <a:off x="1004907" y="3953654"/>
            <a:ext cx="826909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calculate_dog_age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(3)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calculate_dog_age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(3, 7)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9308920-6819-90D9-DC97-499C8B5F639D}"/>
              </a:ext>
            </a:extLst>
          </p:cNvPr>
          <p:cNvSpPr txBox="1"/>
          <p:nvPr/>
        </p:nvSpPr>
        <p:spPr>
          <a:xfrm>
            <a:off x="1004906" y="5214417"/>
            <a:ext cx="826909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calculate_dog_age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(3, 6)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calculate_dog_age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(3, multiplier=6)</a:t>
            </a:r>
          </a:p>
        </p:txBody>
      </p:sp>
    </p:spTree>
    <p:extLst>
      <p:ext uri="{BB962C8B-B14F-4D97-AF65-F5344CB8AC3E}">
        <p14:creationId xmlns:p14="http://schemas.microsoft.com/office/powerpoint/2010/main" val="30871506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E74A5-F7EB-EC17-C333-B91249CAA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return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3AE296-B70B-C686-85AF-79D81E68CD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function can specify multiple return values, separated by commas.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Any code that calls that function must also "unpack it" using commas: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A7F4D6-7BD1-947D-2F99-A482C06E11D6}"/>
              </a:ext>
            </a:extLst>
          </p:cNvPr>
          <p:cNvSpPr txBox="1"/>
          <p:nvPr/>
        </p:nvSpPr>
        <p:spPr>
          <a:xfrm>
            <a:off x="1004907" y="2309091"/>
            <a:ext cx="8269095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divide_exact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(n, d):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quotient = n // d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remainder = n % d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quotient, remainder</a:t>
            </a:r>
            <a:endParaRPr lang="en-US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01C759-1FCE-2CC0-F975-27799B6DA840}"/>
              </a:ext>
            </a:extLst>
          </p:cNvPr>
          <p:cNvSpPr txBox="1"/>
          <p:nvPr/>
        </p:nvSpPr>
        <p:spPr>
          <a:xfrm>
            <a:off x="1004906" y="4059382"/>
            <a:ext cx="826909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q, r = divide_exact(618, 10)</a:t>
            </a:r>
            <a:endParaRPr lang="en-US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04497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6555B54-03DA-D672-448C-55C11B8CC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Abstraction by parameterization at the program level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60CB04E-B289-B3DF-E03D-99E41CE81A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Just like we will often add parameters to a function so that we can call it with different values and not have to edit code, we can do the same with our entire scripts</a:t>
            </a:r>
          </a:p>
          <a:p>
            <a:r>
              <a:rPr lang="en-US" dirty="0"/>
              <a:t>This allows the user of our program to give it parameters for execution without having to edit the code.</a:t>
            </a:r>
          </a:p>
          <a:p>
            <a:pPr lvl="1"/>
            <a:r>
              <a:rPr lang="en-US" dirty="0"/>
              <a:t>Values to use for certain program parameters</a:t>
            </a:r>
          </a:p>
          <a:p>
            <a:pPr lvl="1"/>
            <a:r>
              <a:rPr lang="en-US" dirty="0"/>
              <a:t>Command for which part of the program to run</a:t>
            </a:r>
          </a:p>
          <a:p>
            <a:pPr lvl="1"/>
            <a:r>
              <a:rPr lang="en-US" dirty="0"/>
              <a:t>Input and output file names</a:t>
            </a:r>
          </a:p>
          <a:p>
            <a:pPr lvl="1"/>
            <a:r>
              <a:rPr lang="en-US" dirty="0"/>
              <a:t>…</a:t>
            </a:r>
          </a:p>
          <a:p>
            <a:r>
              <a:rPr lang="en-US" dirty="0"/>
              <a:t>When we give parameters to a program at run time these are call command-line arguments</a:t>
            </a:r>
          </a:p>
        </p:txBody>
      </p:sp>
    </p:spTree>
    <p:extLst>
      <p:ext uri="{BB962C8B-B14F-4D97-AF65-F5344CB8AC3E}">
        <p14:creationId xmlns:p14="http://schemas.microsoft.com/office/powerpoint/2010/main" val="3381045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338D3-C206-F306-D586-DA5347E78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Command-line arguments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773B8B-2143-277B-D3B5-4B7B37455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pass command-line arguments when we run a Python script, we simply add the arguments after the name of the script</a:t>
            </a:r>
          </a:p>
          <a:p>
            <a:endParaRPr lang="en-US" dirty="0"/>
          </a:p>
          <a:p>
            <a:r>
              <a:rPr lang="en-US" dirty="0"/>
              <a:t>This runs myScript.py and passes the values "add", "2", and "3" to the script.</a:t>
            </a:r>
          </a:p>
          <a:p>
            <a:r>
              <a:rPr lang="en-US" dirty="0"/>
              <a:t>They are delimited by whitespace</a:t>
            </a:r>
          </a:p>
          <a:p>
            <a:pPr lvl="1"/>
            <a:r>
              <a:rPr lang="en-US" dirty="0"/>
              <a:t>If you want to pass in a string that contains whitespace, you need to enclose it in quotations marks (")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E180B2-4DBA-C0F2-5EE8-E4A52766659E}"/>
              </a:ext>
            </a:extLst>
          </p:cNvPr>
          <p:cNvSpPr txBox="1"/>
          <p:nvPr/>
        </p:nvSpPr>
        <p:spPr>
          <a:xfrm>
            <a:off x="1004907" y="2597568"/>
            <a:ext cx="826909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python myScript.py add 2 3.2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C63E93-183E-C750-C5C4-78354A0FDC47}"/>
              </a:ext>
            </a:extLst>
          </p:cNvPr>
          <p:cNvSpPr txBox="1"/>
          <p:nvPr/>
        </p:nvSpPr>
        <p:spPr>
          <a:xfrm>
            <a:off x="1489001" y="4925405"/>
            <a:ext cx="826909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python myScript.py "This is a single argument"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6289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4A665-50A8-1035-AE8D-50853B2B9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Accessing command-line arguments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B3026C-3FA0-659F-F307-558FF6A4BC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02093"/>
          </a:xfrm>
        </p:spPr>
        <p:txBody>
          <a:bodyPr>
            <a:normAutofit/>
          </a:bodyPr>
          <a:lstStyle/>
          <a:p>
            <a:r>
              <a:rPr lang="en-US" dirty="0"/>
              <a:t>Access to the command-line arguments passed to a script is provided by the </a:t>
            </a:r>
            <a:r>
              <a:rPr lang="en-US" b="1" i="1" dirty="0"/>
              <a:t>sys</a:t>
            </a:r>
            <a:r>
              <a:rPr lang="en-US" dirty="0"/>
              <a:t> (system) library.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sys.argv</a:t>
            </a:r>
            <a:r>
              <a:rPr lang="en-US" dirty="0"/>
              <a:t> (</a:t>
            </a:r>
            <a:r>
              <a:rPr lang="en-US" b="1" dirty="0"/>
              <a:t>arg</a:t>
            </a:r>
            <a:r>
              <a:rPr lang="en-US" dirty="0"/>
              <a:t>ument </a:t>
            </a:r>
            <a:r>
              <a:rPr lang="en-US" b="1" dirty="0"/>
              <a:t>v</a:t>
            </a:r>
            <a:r>
              <a:rPr lang="en-US" dirty="0"/>
              <a:t>alues) is a Python list containing all of the command-line arguments passed to the program.</a:t>
            </a:r>
          </a:p>
          <a:p>
            <a:r>
              <a:rPr lang="en-US" dirty="0"/>
              <a:t>If we called our script like this:</a:t>
            </a:r>
          </a:p>
          <a:p>
            <a:endParaRPr lang="en-US" sz="1400" dirty="0"/>
          </a:p>
          <a:p>
            <a:r>
              <a:rPr lang="en-US" dirty="0" err="1"/>
              <a:t>sys.argv</a:t>
            </a:r>
            <a:r>
              <a:rPr lang="en-US" dirty="0"/>
              <a:t> would contain:</a:t>
            </a:r>
          </a:p>
          <a:p>
            <a:endParaRPr lang="en-US" sz="1600" dirty="0"/>
          </a:p>
          <a:p>
            <a:r>
              <a:rPr lang="en-US" dirty="0" err="1"/>
              <a:t>sys.argv</a:t>
            </a:r>
            <a:r>
              <a:rPr lang="en-US" dirty="0"/>
              <a:t>[0] is always the name of the script that was run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1E214DA-B2C7-F4DB-D0E7-34C57B8058C6}"/>
              </a:ext>
            </a:extLst>
          </p:cNvPr>
          <p:cNvSpPr txBox="1"/>
          <p:nvPr/>
        </p:nvSpPr>
        <p:spPr>
          <a:xfrm>
            <a:off x="1004907" y="2597568"/>
            <a:ext cx="8269095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sys</a:t>
            </a:r>
          </a:p>
          <a:p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args = sys.argv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DB01A0-9255-A39F-5B33-15711B30B5C2}"/>
              </a:ext>
            </a:extLst>
          </p:cNvPr>
          <p:cNvSpPr txBox="1"/>
          <p:nvPr/>
        </p:nvSpPr>
        <p:spPr>
          <a:xfrm>
            <a:off x="1004907" y="4668415"/>
            <a:ext cx="826909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python myScript.py add 2 3.2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3E92BD4-4FA7-579C-162C-83A966A1556C}"/>
              </a:ext>
            </a:extLst>
          </p:cNvPr>
          <p:cNvSpPr txBox="1"/>
          <p:nvPr/>
        </p:nvSpPr>
        <p:spPr>
          <a:xfrm>
            <a:off x="1004907" y="5466273"/>
            <a:ext cx="826909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['myScript.py', 'add', '2', '3.2']</a:t>
            </a:r>
          </a:p>
        </p:txBody>
      </p:sp>
    </p:spTree>
    <p:extLst>
      <p:ext uri="{BB962C8B-B14F-4D97-AF65-F5344CB8AC3E}">
        <p14:creationId xmlns:p14="http://schemas.microsoft.com/office/powerpoint/2010/main" val="1304164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B1D92-EBFC-8D01-8779-97F222273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command-line arguments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B217D4-FEDA-0F5B-4BEB-0E64435F1D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676587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The individual elements of </a:t>
            </a:r>
            <a:r>
              <a:rPr lang="en-US" dirty="0" err="1"/>
              <a:t>sys.argv</a:t>
            </a:r>
            <a:r>
              <a:rPr lang="en-US" dirty="0"/>
              <a:t> are just values and we can use them in any way we normally would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However, all elements of </a:t>
            </a:r>
            <a:r>
              <a:rPr lang="en-US" dirty="0" err="1"/>
              <a:t>sys.argv</a:t>
            </a:r>
            <a:r>
              <a:rPr lang="en-US" dirty="0"/>
              <a:t> are read in as strings</a:t>
            </a:r>
          </a:p>
          <a:p>
            <a:r>
              <a:rPr lang="en-US" dirty="0"/>
              <a:t>If we know they should be numbers, we need to convert them using the </a:t>
            </a:r>
            <a:r>
              <a:rPr lang="en-US" i="1" dirty="0"/>
              <a:t>int() </a:t>
            </a:r>
            <a:r>
              <a:rPr lang="en-US" dirty="0"/>
              <a:t>and </a:t>
            </a:r>
            <a:r>
              <a:rPr lang="en-US" i="1" dirty="0"/>
              <a:t>float() </a:t>
            </a:r>
            <a:r>
              <a:rPr lang="en-US" dirty="0"/>
              <a:t>functions</a:t>
            </a:r>
          </a:p>
          <a:p>
            <a:endParaRPr lang="en-US" sz="2800" dirty="0"/>
          </a:p>
          <a:p>
            <a:r>
              <a:rPr lang="en-US" dirty="0"/>
              <a:t>Note: if you try to call int() on a string representing a floating-point number, you will get an error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650AE0-4D7A-72C1-12FB-BE27A0C2E22C}"/>
              </a:ext>
            </a:extLst>
          </p:cNvPr>
          <p:cNvSpPr txBox="1"/>
          <p:nvPr/>
        </p:nvSpPr>
        <p:spPr>
          <a:xfrm>
            <a:off x="1004907" y="3059668"/>
            <a:ext cx="826909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command = sys.argv[1]      # 'add'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BA415D1-876B-EC71-768B-9EFCD5EDD0F7}"/>
              </a:ext>
            </a:extLst>
          </p:cNvPr>
          <p:cNvSpPr txBox="1"/>
          <p:nvPr/>
        </p:nvSpPr>
        <p:spPr>
          <a:xfrm>
            <a:off x="1004907" y="3560399"/>
            <a:ext cx="826909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have_good_args = validate_arguments(sys.argv[1:])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09296A-DE6A-BDE4-C7B0-0C3B5CC30F43}"/>
              </a:ext>
            </a:extLst>
          </p:cNvPr>
          <p:cNvSpPr txBox="1"/>
          <p:nvPr/>
        </p:nvSpPr>
        <p:spPr>
          <a:xfrm>
            <a:off x="1004907" y="1941037"/>
            <a:ext cx="826909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sys.argv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['myScript.py', 'add', '2', '3.2']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7EE5D86-D961-0C29-87F8-844DE94A5C49}"/>
              </a:ext>
            </a:extLst>
          </p:cNvPr>
          <p:cNvSpPr txBox="1"/>
          <p:nvPr/>
        </p:nvSpPr>
        <p:spPr>
          <a:xfrm>
            <a:off x="1004907" y="5085691"/>
            <a:ext cx="826909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integer_value = int(sys.argv[2]) # convert '2' to 2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float_value = float(sys.argv[3]) # convert '3.2' to 3.2</a:t>
            </a:r>
          </a:p>
        </p:txBody>
      </p:sp>
    </p:spTree>
    <p:extLst>
      <p:ext uri="{BB962C8B-B14F-4D97-AF65-F5344CB8AC3E}">
        <p14:creationId xmlns:p14="http://schemas.microsoft.com/office/powerpoint/2010/main" val="833225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C2885-197D-94DC-0560-FB1A888A3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Errors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FAC44B-B005-1BD4-31DC-4B4889BDEE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err is human, to really foul things up requires a computer.</a:t>
            </a:r>
          </a:p>
        </p:txBody>
      </p:sp>
    </p:spTree>
    <p:extLst>
      <p:ext uri="{BB962C8B-B14F-4D97-AF65-F5344CB8AC3E}">
        <p14:creationId xmlns:p14="http://schemas.microsoft.com/office/powerpoint/2010/main" val="31527358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44A99-B332-CA0F-4771-E06C3B897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errors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C1356F-8556-B543-98A3-8D80DE00A7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Errors are common to all programming languages</a:t>
            </a:r>
          </a:p>
          <a:p>
            <a:r>
              <a:rPr lang="en-US" dirty="0"/>
              <a:t>They fall into three main types</a:t>
            </a:r>
          </a:p>
          <a:p>
            <a:pPr lvl="1"/>
            <a:r>
              <a:rPr lang="en-US" dirty="0"/>
              <a:t>Logic errors</a:t>
            </a:r>
          </a:p>
          <a:p>
            <a:pPr lvl="1"/>
            <a:r>
              <a:rPr lang="en-US" dirty="0"/>
              <a:t>Syntax errors</a:t>
            </a:r>
          </a:p>
          <a:p>
            <a:pPr lvl="1"/>
            <a:r>
              <a:rPr lang="en-US" dirty="0"/>
              <a:t>Runtime errors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49089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51AA6-D0FF-D967-B315-FBF26DCB6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errors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740975-E62E-4F42-0629-76160C7FB9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program has a logic error if it does not behave as expected. Typically discovered via failing tests or bug reports from users.</a:t>
            </a:r>
          </a:p>
          <a:p>
            <a:r>
              <a:rPr lang="en-US" dirty="0"/>
              <a:t>Spot the logic error: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To avoid the wrath of angry users, write tests.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0AB231-3C29-94E3-BB73-043924944198}"/>
              </a:ext>
            </a:extLst>
          </p:cNvPr>
          <p:cNvSpPr txBox="1"/>
          <p:nvPr/>
        </p:nvSpPr>
        <p:spPr>
          <a:xfrm>
            <a:off x="1004907" y="3062552"/>
            <a:ext cx="8269095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 Sum up the numbers from 1 to 10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sum = 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=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while x &lt; 10: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sum += x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x += 1</a:t>
            </a:r>
          </a:p>
        </p:txBody>
      </p:sp>
    </p:spTree>
    <p:extLst>
      <p:ext uri="{BB962C8B-B14F-4D97-AF65-F5344CB8AC3E}">
        <p14:creationId xmlns:p14="http://schemas.microsoft.com/office/powerpoint/2010/main" val="185503398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</TotalTime>
  <Words>1813</Words>
  <Application>Microsoft Office PowerPoint</Application>
  <PresentationFormat>Widescreen</PresentationFormat>
  <Paragraphs>253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Courier New</vt:lpstr>
      <vt:lpstr>Trebuchet MS</vt:lpstr>
      <vt:lpstr>Wingdings 3</vt:lpstr>
      <vt:lpstr>Facet</vt:lpstr>
      <vt:lpstr>Command-line Arguments, Errors, and More Functions Features</vt:lpstr>
      <vt:lpstr>Command-line Arguments</vt:lpstr>
      <vt:lpstr>Abstraction by parameterization at the program level</vt:lpstr>
      <vt:lpstr>Command-line arguments</vt:lpstr>
      <vt:lpstr>Accessing command-line arguments</vt:lpstr>
      <vt:lpstr>Using command-line arguments</vt:lpstr>
      <vt:lpstr>Errors</vt:lpstr>
      <vt:lpstr>Types of errors</vt:lpstr>
      <vt:lpstr>Logic errors</vt:lpstr>
      <vt:lpstr>Syntax errors</vt:lpstr>
      <vt:lpstr>SyntaxError</vt:lpstr>
      <vt:lpstr>IndentationError/TabError</vt:lpstr>
      <vt:lpstr>Runtime errors</vt:lpstr>
      <vt:lpstr>TypeError:'X' object is not callable</vt:lpstr>
      <vt:lpstr>...NoneType...</vt:lpstr>
      <vt:lpstr>NameError</vt:lpstr>
      <vt:lpstr>UnboundLocalError</vt:lpstr>
      <vt:lpstr>What's a traceback?</vt:lpstr>
      <vt:lpstr>Parts of a Traceback</vt:lpstr>
      <vt:lpstr>Reading a Traceback</vt:lpstr>
      <vt:lpstr>Fix this code!</vt:lpstr>
      <vt:lpstr>More Function Features</vt:lpstr>
      <vt:lpstr>Default arguments</vt:lpstr>
      <vt:lpstr>Multiple return values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Stephens</dc:creator>
  <cp:lastModifiedBy>Tom Stephens</cp:lastModifiedBy>
  <cp:revision>11</cp:revision>
  <dcterms:created xsi:type="dcterms:W3CDTF">2023-06-20T18:23:17Z</dcterms:created>
  <dcterms:modified xsi:type="dcterms:W3CDTF">2023-06-27T19:12:04Z</dcterms:modified>
</cp:coreProperties>
</file>