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def%20make_adder%28n%29%3A%0A%20%20%20%20%22%22%22Return%20a%20function%20that%20takes%20one%20argument%20k%0A%20%20%20%20%20%20%20and%20returns%20k%20%2B%20n.%0A%20%20%20%20%3E%3E%3E%20add_three%20%3D%20make_adder%283%29%0A%20%20%20%20%3E%3E%3E%20add_three%284%29%0A%20%20%20%207%0A%20%20%20%20%22%22%22%0A%20%20%20%20def%20adder%28k%29%3A%0A%20%20%20%20%20%20%20%20return%20k%20%2B%20n%0A%20%20%20%20return%20adder%0A%0Aadd_five%20%3D%20make_adder%285%29%0Aeight%20%3D%20add_five%283%29%0Aprint%28eight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27B86-DFA2-ECC1-0512-F92F6279FCBC}"/>
              </a:ext>
            </a:extLst>
          </p:cNvPr>
          <p:cNvGrpSpPr/>
          <p:nvPr/>
        </p:nvGrpSpPr>
        <p:grpSpPr>
          <a:xfrm>
            <a:off x="1685925" y="2225675"/>
            <a:ext cx="2771775" cy="2974975"/>
            <a:chOff x="1895475" y="1558925"/>
            <a:chExt cx="2771775" cy="29749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09E960-EB13-CAC5-FF72-0E75FA846255}"/>
                </a:ext>
              </a:extLst>
            </p:cNvPr>
            <p:cNvSpPr/>
            <p:nvPr/>
          </p:nvSpPr>
          <p:spPr>
            <a:xfrm>
              <a:off x="1895475" y="3590925"/>
              <a:ext cx="2771775" cy="9429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E46992F-C80F-C9AE-89C6-A3AB18A4478C}"/>
                </a:ext>
              </a:extLst>
            </p:cNvPr>
            <p:cNvSpPr/>
            <p:nvPr/>
          </p:nvSpPr>
          <p:spPr>
            <a:xfrm>
              <a:off x="4086226" y="1558925"/>
              <a:ext cx="276224" cy="631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BA752BE-82CD-5480-D503-1423024D40AC}"/>
                </a:ext>
              </a:extLst>
            </p:cNvPr>
            <p:cNvSpPr/>
            <p:nvPr/>
          </p:nvSpPr>
          <p:spPr>
            <a:xfrm>
              <a:off x="3543300" y="2660649"/>
              <a:ext cx="409575" cy="6286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22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∗(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nary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99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195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04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759BAC53-51A5-65B6-9D1A-F14349B8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over computational processes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B829F2-BD10-160F-17AB-E0D5A38739DC}"/>
              </a:ext>
            </a:extLst>
          </p:cNvPr>
          <p:cNvSpPr txBox="1">
            <a:spLocks/>
          </p:cNvSpPr>
          <p:nvPr/>
        </p:nvSpPr>
        <p:spPr>
          <a:xfrm>
            <a:off x="677334" y="5476876"/>
            <a:ext cx="8596668" cy="109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The common structure among functions may be a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computational process</a:t>
            </a:r>
            <a:r>
              <a:rPr lang="en-US" sz="1800" dirty="0"/>
              <a:t>, not just a number</a:t>
            </a:r>
          </a:p>
        </p:txBody>
      </p:sp>
    </p:spTree>
    <p:extLst>
      <p:ext uri="{BB962C8B-B14F-4D97-AF65-F5344CB8AC3E}">
        <p14:creationId xmlns:p14="http://schemas.microsoft.com/office/powerpoint/2010/main" val="30618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D1BC-32BF-8045-C84D-4775EA4FF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9512E-103F-6974-2DE5-696A9E0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14A47C-69A4-1419-FBC5-6B636A1EE057}"/>
              </a:ext>
            </a:extLst>
          </p:cNvPr>
          <p:cNvSpPr txBox="1"/>
          <p:nvPr/>
        </p:nvSpPr>
        <p:spPr>
          <a:xfrm>
            <a:off x="677334" y="1930399"/>
            <a:ext cx="8876241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cube(k):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k **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summation(n, term):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"""Sum the first N terms of a sequence. TERM is a function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that takes a single argument and returns a result.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summation(5, cube)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225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k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k &lt;= n: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= total + term(k)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k = k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total</a:t>
            </a:r>
          </a:p>
        </p:txBody>
      </p:sp>
    </p:spTree>
    <p:extLst>
      <p:ext uri="{BB962C8B-B14F-4D97-AF65-F5344CB8AC3E}">
        <p14:creationId xmlns:p14="http://schemas.microsoft.com/office/powerpoint/2010/main" val="74625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3D5536-A715-1B17-0FD4-0B9C0729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return values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F4D70-74D1-F6D4-6421-DF4D3AF627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75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7BB7A-F34F-870B-5FC2-0F689327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Locally defined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AD756-A33D-B5EE-4D7B-E754F9E27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defined within other function bodies are bound to names in a local frame.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C6EA83-026D-F387-E608-368D0270CA47}"/>
              </a:ext>
            </a:extLst>
          </p:cNvPr>
          <p:cNvSpPr txBox="1"/>
          <p:nvPr/>
        </p:nvSpPr>
        <p:spPr>
          <a:xfrm>
            <a:off x="990600" y="2583296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function that takes one argument 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and returns k + 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add_three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add_three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adder(k):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k +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adder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850BD4-6D30-22C3-BD63-F58EB2BEE7FE}"/>
              </a:ext>
            </a:extLst>
          </p:cNvPr>
          <p:cNvGrpSpPr/>
          <p:nvPr/>
        </p:nvGrpSpPr>
        <p:grpSpPr>
          <a:xfrm>
            <a:off x="797434" y="5567464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45F98BA-9E31-2798-ADD8-6BA6A1E85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EEDD23C-4112-34FE-EF50-1296C9D3E2AF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5223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B12-5B56-C06F-092E-550C22B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expressions as operator expressions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4BDA0-0A9B-18D8-E62D-C6AE03B4F4FA}"/>
              </a:ext>
            </a:extLst>
          </p:cNvPr>
          <p:cNvSpPr txBox="1"/>
          <p:nvPr/>
        </p:nvSpPr>
        <p:spPr>
          <a:xfrm>
            <a:off x="4208303" y="1917700"/>
            <a:ext cx="3775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make_adder</a:t>
            </a:r>
            <a:r>
              <a:rPr lang="en-US" sz="2400" dirty="0"/>
              <a:t>(1)(      2     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C7C36-9FC2-4484-3DC7-C07528ADE9F0}"/>
              </a:ext>
            </a:extLst>
          </p:cNvPr>
          <p:cNvSpPr txBox="1"/>
          <p:nvPr/>
        </p:nvSpPr>
        <p:spPr>
          <a:xfrm>
            <a:off x="4850767" y="2379365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Operator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58836-B063-FFA0-8AFF-462425EBE3DB}"/>
              </a:ext>
            </a:extLst>
          </p:cNvPr>
          <p:cNvSpPr txBox="1"/>
          <p:nvPr/>
        </p:nvSpPr>
        <p:spPr>
          <a:xfrm>
            <a:off x="6374894" y="237936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Operand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7947EC-C836-8CA8-7F52-2E9B78532EFB}"/>
              </a:ext>
            </a:extLst>
          </p:cNvPr>
          <p:cNvSpPr txBox="1"/>
          <p:nvPr/>
        </p:nvSpPr>
        <p:spPr>
          <a:xfrm>
            <a:off x="2153636" y="3500347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make_adder</a:t>
            </a:r>
            <a:r>
              <a:rPr lang="en-US" sz="2400" dirty="0"/>
              <a:t>(1)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0C00D7-B605-9041-6BAD-D98FF445AE53}"/>
              </a:ext>
            </a:extLst>
          </p:cNvPr>
          <p:cNvSpPr txBox="1"/>
          <p:nvPr/>
        </p:nvSpPr>
        <p:spPr>
          <a:xfrm>
            <a:off x="872899" y="5208186"/>
            <a:ext cx="2204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func</a:t>
            </a:r>
            <a:r>
              <a:rPr lang="en-US" dirty="0"/>
              <a:t> </a:t>
            </a:r>
            <a:r>
              <a:rPr lang="en-US" dirty="0" err="1"/>
              <a:t>make_adder</a:t>
            </a:r>
            <a:r>
              <a:rPr lang="en-US" dirty="0"/>
              <a:t>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E53F9F-0D1D-1C23-5210-052A34C98D53}"/>
              </a:ext>
            </a:extLst>
          </p:cNvPr>
          <p:cNvSpPr txBox="1"/>
          <p:nvPr/>
        </p:nvSpPr>
        <p:spPr>
          <a:xfrm>
            <a:off x="4850767" y="5170129"/>
            <a:ext cx="265329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def adder(k):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k + 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adder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D143C4-15D7-BFA7-555A-D179E406DC24}"/>
              </a:ext>
            </a:extLst>
          </p:cNvPr>
          <p:cNvSpPr txBox="1"/>
          <p:nvPr/>
        </p:nvSpPr>
        <p:spPr>
          <a:xfrm>
            <a:off x="8379366" y="5847237"/>
            <a:ext cx="178927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adder(k)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B48B8-B147-2468-FBFF-BC10993DA49F}"/>
              </a:ext>
            </a:extLst>
          </p:cNvPr>
          <p:cNvSpPr txBox="1"/>
          <p:nvPr/>
        </p:nvSpPr>
        <p:spPr>
          <a:xfrm>
            <a:off x="8267699" y="3543143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60519C-A61A-3A65-20A1-22E3D866010E}"/>
              </a:ext>
            </a:extLst>
          </p:cNvPr>
          <p:cNvSpPr txBox="1"/>
          <p:nvPr/>
        </p:nvSpPr>
        <p:spPr>
          <a:xfrm>
            <a:off x="3620546" y="5146865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9B1272-D5CC-44E0-E390-14D32E5E08AD}"/>
              </a:ext>
            </a:extLst>
          </p:cNvPr>
          <p:cNvCxnSpPr/>
          <p:nvPr/>
        </p:nvCxnSpPr>
        <p:spPr>
          <a:xfrm>
            <a:off x="4333875" y="2379365"/>
            <a:ext cx="201930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537BB9-9D0F-DC81-4004-37A252501204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3288723" y="2379365"/>
            <a:ext cx="1639653" cy="112098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87AF5A1-C61A-9DD6-06F5-AB907D78D21D}"/>
              </a:ext>
            </a:extLst>
          </p:cNvPr>
          <p:cNvCxnSpPr>
            <a:cxnSpLocks/>
          </p:cNvCxnSpPr>
          <p:nvPr/>
        </p:nvCxnSpPr>
        <p:spPr>
          <a:xfrm>
            <a:off x="6490194" y="2379365"/>
            <a:ext cx="124410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000E1BD-5D92-A235-C095-1C96583D7717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373064" y="2387066"/>
            <a:ext cx="1067920" cy="115607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BC1FC1E-4978-5453-A947-B37A9B3A7699}"/>
              </a:ext>
            </a:extLst>
          </p:cNvPr>
          <p:cNvCxnSpPr>
            <a:cxnSpLocks/>
          </p:cNvCxnSpPr>
          <p:nvPr/>
        </p:nvCxnSpPr>
        <p:spPr>
          <a:xfrm>
            <a:off x="2318106" y="3995121"/>
            <a:ext cx="1570461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9E0E7CD-BD5C-9B08-FA07-C85FB9E92B7F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1974964" y="4013043"/>
            <a:ext cx="1102065" cy="119514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81D3F50-F2DF-27D9-2B1B-F447CB6B1498}"/>
              </a:ext>
            </a:extLst>
          </p:cNvPr>
          <p:cNvCxnSpPr>
            <a:cxnSpLocks/>
          </p:cNvCxnSpPr>
          <p:nvPr/>
        </p:nvCxnSpPr>
        <p:spPr>
          <a:xfrm>
            <a:off x="4007629" y="3996476"/>
            <a:ext cx="23099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18FDEE6-402D-7C5C-95C4-B7990B087F5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793831" y="3994091"/>
            <a:ext cx="325732" cy="1152774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D42A475D-500F-53B5-14FE-484790D01958}"/>
              </a:ext>
            </a:extLst>
          </p:cNvPr>
          <p:cNvSpPr/>
          <p:nvPr/>
        </p:nvSpPr>
        <p:spPr>
          <a:xfrm>
            <a:off x="4444933" y="5198219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EC5E4DFB-B471-A3ED-CB00-BA6DE7C62B03}"/>
              </a:ext>
            </a:extLst>
          </p:cNvPr>
          <p:cNvSpPr/>
          <p:nvPr/>
        </p:nvSpPr>
        <p:spPr>
          <a:xfrm>
            <a:off x="7912033" y="5826835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644081C-E282-CB80-712F-953DEC71A16A}"/>
              </a:ext>
            </a:extLst>
          </p:cNvPr>
          <p:cNvCxnSpPr/>
          <p:nvPr/>
        </p:nvCxnSpPr>
        <p:spPr>
          <a:xfrm>
            <a:off x="4770665" y="5000625"/>
            <a:ext cx="3497035" cy="607905"/>
          </a:xfrm>
          <a:prstGeom prst="bentConnector3">
            <a:avLst>
              <a:gd name="adj1" fmla="val 59261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34753EC9-B5B0-BF04-5ECB-3C6C6595B21D}"/>
              </a:ext>
            </a:extLst>
          </p:cNvPr>
          <p:cNvCxnSpPr>
            <a:cxnSpLocks/>
          </p:cNvCxnSpPr>
          <p:nvPr/>
        </p:nvCxnSpPr>
        <p:spPr>
          <a:xfrm>
            <a:off x="4770665" y="5726679"/>
            <a:ext cx="3497034" cy="795236"/>
          </a:xfrm>
          <a:prstGeom prst="bentConnector3">
            <a:avLst>
              <a:gd name="adj1" fmla="val 14047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D546B96-454F-E738-F416-CB5A7EF56E50}"/>
              </a:ext>
            </a:extLst>
          </p:cNvPr>
          <p:cNvSpPr/>
          <p:nvPr/>
        </p:nvSpPr>
        <p:spPr>
          <a:xfrm>
            <a:off x="2432407" y="3037489"/>
            <a:ext cx="1712629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</a:t>
            </a:r>
            <a:r>
              <a:rPr lang="en-US" dirty="0"/>
              <a:t> adder(k)</a:t>
            </a:r>
          </a:p>
        </p:txBody>
      </p:sp>
      <p:cxnSp>
        <p:nvCxnSpPr>
          <p:cNvPr id="67" name="Connector: Curved 66">
            <a:extLst>
              <a:ext uri="{FF2B5EF4-FFF2-40B4-BE49-F238E27FC236}">
                <a16:creationId xmlns:a16="http://schemas.microsoft.com/office/drawing/2014/main" id="{ACAC89EF-B9A0-1C4C-418E-4540E8811CEC}"/>
              </a:ext>
            </a:extLst>
          </p:cNvPr>
          <p:cNvCxnSpPr>
            <a:stCxn id="10" idx="0"/>
            <a:endCxn id="65" idx="3"/>
          </p:cNvCxnSpPr>
          <p:nvPr/>
        </p:nvCxnSpPr>
        <p:spPr>
          <a:xfrm rot="16200000" flipV="1">
            <a:off x="5420062" y="1993297"/>
            <a:ext cx="2578915" cy="5128966"/>
          </a:xfrm>
          <a:prstGeom prst="curvedConnector2">
            <a:avLst/>
          </a:prstGeom>
          <a:ln w="25400">
            <a:solidFill>
              <a:srgbClr val="FFAA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C9FC6F8-4475-F74A-35EC-D43172672F02}"/>
              </a:ext>
            </a:extLst>
          </p:cNvPr>
          <p:cNvSpPr/>
          <p:nvPr/>
        </p:nvSpPr>
        <p:spPr>
          <a:xfrm>
            <a:off x="5789960" y="1421913"/>
            <a:ext cx="774903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60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 animBg="1"/>
      <p:bldP spid="12" grpId="0"/>
      <p:bldP spid="13" grpId="0"/>
      <p:bldP spid="56" grpId="0" animBg="1"/>
      <p:bldP spid="57" grpId="0" animBg="1"/>
      <p:bldP spid="65" grpId="0" animBg="1"/>
      <p:bldP spid="6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6499-D025-3C04-A013-0DA82D8D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DBE33-495F-7E3F-6E2E-02C45DE49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26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E5871-626E-252E-A2A3-C1CCE6B7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FA821-C4A2-5939-3A00-EE6717D52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lambda expression </a:t>
            </a:r>
            <a:r>
              <a:rPr lang="en-US" dirty="0"/>
              <a:t>is a simple function definition that evaluates to a function.</a:t>
            </a:r>
          </a:p>
          <a:p>
            <a:r>
              <a:rPr lang="en-US" dirty="0"/>
              <a:t>The syntax:</a:t>
            </a:r>
          </a:p>
          <a:p>
            <a:endParaRPr lang="en-US" dirty="0"/>
          </a:p>
          <a:p>
            <a:r>
              <a:rPr lang="en-US" dirty="0"/>
              <a:t>A function that takes in </a:t>
            </a:r>
            <a:r>
              <a:rPr lang="en-US" i="1" dirty="0"/>
              <a:t>parameters</a:t>
            </a:r>
            <a:r>
              <a:rPr lang="en-US" dirty="0"/>
              <a:t> and returns the result of </a:t>
            </a:r>
            <a:r>
              <a:rPr lang="en-US" i="1" dirty="0"/>
              <a:t>expression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 lambda version of the square function:</a:t>
            </a:r>
          </a:p>
          <a:p>
            <a:endParaRPr lang="en-US" dirty="0"/>
          </a:p>
          <a:p>
            <a:r>
              <a:rPr lang="en-US" dirty="0"/>
              <a:t>A function that takes in parameter </a:t>
            </a:r>
            <a:r>
              <a:rPr lang="en-US" i="1" dirty="0"/>
              <a:t>x</a:t>
            </a:r>
            <a:r>
              <a:rPr lang="en-US" dirty="0"/>
              <a:t> and returns the result of </a:t>
            </a:r>
            <a:r>
              <a:rPr lang="en-US" i="1" dirty="0"/>
              <a:t>x * x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05687B-95B4-C1BE-013B-22BC72B4FD71}"/>
              </a:ext>
            </a:extLst>
          </p:cNvPr>
          <p:cNvSpPr txBox="1"/>
          <p:nvPr/>
        </p:nvSpPr>
        <p:spPr>
          <a:xfrm>
            <a:off x="979410" y="3063931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&lt;parameters&gt;: &lt;expression&gt;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CF48F8-68E5-5BC3-A2B2-A10B678B6C57}"/>
              </a:ext>
            </a:extLst>
          </p:cNvPr>
          <p:cNvSpPr txBox="1"/>
          <p:nvPr/>
        </p:nvSpPr>
        <p:spPr>
          <a:xfrm>
            <a:off x="979410" y="513566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1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6DB2-C28E-25ED-B748-5A24A1CFE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square = lambda x: x * 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82BBD-9944-CEF7-14CF-4B896CAA2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lambda expression does not contain return statements or any statements at all.</a:t>
            </a:r>
          </a:p>
          <a:p>
            <a:r>
              <a:rPr lang="en-US" dirty="0"/>
              <a:t>Incorrect:</a:t>
            </a:r>
          </a:p>
          <a:p>
            <a:endParaRPr lang="en-US" dirty="0"/>
          </a:p>
          <a:p>
            <a:r>
              <a:rPr lang="en-US" dirty="0"/>
              <a:t>Correct: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BAE72B-7E47-0F53-443E-BC54C16D1693}"/>
              </a:ext>
            </a:extLst>
          </p:cNvPr>
          <p:cNvSpPr txBox="1"/>
          <p:nvPr/>
        </p:nvSpPr>
        <p:spPr>
          <a:xfrm>
            <a:off x="1007690" y="310890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return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8AF83A-9020-C79F-1D3D-05E10AD0F0DE}"/>
              </a:ext>
            </a:extLst>
          </p:cNvPr>
          <p:cNvSpPr txBox="1"/>
          <p:nvPr/>
        </p:nvSpPr>
        <p:spPr>
          <a:xfrm>
            <a:off x="1007689" y="391018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0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AE64F-DB78-B551-866E-8D012B6E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 statements vs. Lambda expressions</a:t>
            </a:r>
          </a:p>
        </p:txBody>
      </p:sp>
      <p:pic>
        <p:nvPicPr>
          <p:cNvPr id="5" name="Content Placeholder 4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2DADF6BC-A798-72DC-8BDB-23F1DB0D6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337355"/>
            <a:ext cx="4107102" cy="1627229"/>
          </a:xfrm>
        </p:spPr>
      </p:pic>
      <p:pic>
        <p:nvPicPr>
          <p:cNvPr id="7" name="Picture 6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6C53FE8F-0F91-3753-C6F4-5B236BE4F3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511" y="2346326"/>
            <a:ext cx="4637188" cy="17084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0C1B05-C7BB-18CD-6DCB-D1CC91A59E9D}"/>
              </a:ext>
            </a:extLst>
          </p:cNvPr>
          <p:cNvSpPr txBox="1"/>
          <p:nvPr/>
        </p:nvSpPr>
        <p:spPr>
          <a:xfrm>
            <a:off x="916407" y="1637688"/>
            <a:ext cx="362895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5F6B1B-3871-1932-3DFB-7B988A353E59}"/>
              </a:ext>
            </a:extLst>
          </p:cNvPr>
          <p:cNvSpPr txBox="1"/>
          <p:nvPr/>
        </p:nvSpPr>
        <p:spPr>
          <a:xfrm>
            <a:off x="6293627" y="1745734"/>
            <a:ext cx="36289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61D919-AD48-CC58-8BC8-6C279241ECE5}"/>
              </a:ext>
            </a:extLst>
          </p:cNvPr>
          <p:cNvSpPr txBox="1"/>
          <p:nvPr/>
        </p:nvSpPr>
        <p:spPr>
          <a:xfrm>
            <a:off x="677334" y="4161436"/>
            <a:ext cx="776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Both create a function with the same domain, range and behavior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206B0F-9D29-CF1F-9E0F-4C7510626169}"/>
              </a:ext>
            </a:extLst>
          </p:cNvPr>
          <p:cNvSpPr txBox="1"/>
          <p:nvPr/>
        </p:nvSpPr>
        <p:spPr>
          <a:xfrm>
            <a:off x="677334" y="4668218"/>
            <a:ext cx="53511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Both bind that function to the name square.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B3C8B7-C890-5125-D046-5AE5EB632490}"/>
              </a:ext>
            </a:extLst>
          </p:cNvPr>
          <p:cNvSpPr txBox="1"/>
          <p:nvPr/>
        </p:nvSpPr>
        <p:spPr>
          <a:xfrm>
            <a:off x="677334" y="5175000"/>
            <a:ext cx="44211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Only the </a:t>
            </a:r>
            <a:r>
              <a:rPr lang="en-US" sz="2000" i="1" dirty="0"/>
              <a:t>def</a:t>
            </a:r>
            <a:r>
              <a:rPr lang="en-US" sz="2000" dirty="0"/>
              <a:t> statement gives the function an </a:t>
            </a:r>
            <a:r>
              <a:rPr lang="en-US" sz="2000" b="1" dirty="0"/>
              <a:t>intrinsic name</a:t>
            </a:r>
            <a:r>
              <a:rPr lang="en-US" sz="2000" dirty="0"/>
              <a:t>, which shows up in environment diagrams but doesn't affect execution (unless the function is printed).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845B96-EBA2-86AB-90F1-77BB0C5F0E1E}"/>
              </a:ext>
            </a:extLst>
          </p:cNvPr>
          <p:cNvSpPr txBox="1"/>
          <p:nvPr/>
        </p:nvSpPr>
        <p:spPr>
          <a:xfrm>
            <a:off x="5204532" y="1727142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vs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5D568B-EE6C-7B95-6B61-09C335CBE348}"/>
              </a:ext>
            </a:extLst>
          </p:cNvPr>
          <p:cNvCxnSpPr/>
          <p:nvPr/>
        </p:nvCxnSpPr>
        <p:spPr>
          <a:xfrm flipV="1">
            <a:off x="677334" y="2312332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16575-8028-B50F-5C1A-620834C64455}"/>
              </a:ext>
            </a:extLst>
          </p:cNvPr>
          <p:cNvCxnSpPr/>
          <p:nvPr/>
        </p:nvCxnSpPr>
        <p:spPr>
          <a:xfrm flipV="1">
            <a:off x="677333" y="4129257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C820022-7104-BCC4-47E9-30C2970DE01E}"/>
              </a:ext>
            </a:extLst>
          </p:cNvPr>
          <p:cNvCxnSpPr/>
          <p:nvPr/>
        </p:nvCxnSpPr>
        <p:spPr>
          <a:xfrm flipV="1">
            <a:off x="677333" y="4577635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01E51AB-E309-9F2E-E579-93F9F4E17317}"/>
              </a:ext>
            </a:extLst>
          </p:cNvPr>
          <p:cNvCxnSpPr/>
          <p:nvPr/>
        </p:nvCxnSpPr>
        <p:spPr>
          <a:xfrm flipV="1">
            <a:off x="677333" y="5089484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495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C13E5-896A-E74D-A520-4187988E7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as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7D67F-A2D8-8B9D-6EB2-3FFE311B5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convenient to use a lambda expression when you are passing in a simple function as an argument to another function.</a:t>
            </a:r>
          </a:p>
          <a:p>
            <a:r>
              <a:rPr lang="en-US" dirty="0"/>
              <a:t>Instead of...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use a lambda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B98D26-5548-0E04-E8CC-7C9D9E6D0308}"/>
              </a:ext>
            </a:extLst>
          </p:cNvPr>
          <p:cNvSpPr txBox="1"/>
          <p:nvPr/>
        </p:nvSpPr>
        <p:spPr>
          <a:xfrm>
            <a:off x="979410" y="306393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cube(k):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k **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summation(5, cube)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8943FB-85E9-C48C-493B-EBE4C73B5F16}"/>
              </a:ext>
            </a:extLst>
          </p:cNvPr>
          <p:cNvSpPr txBox="1"/>
          <p:nvPr/>
        </p:nvSpPr>
        <p:spPr>
          <a:xfrm>
            <a:off x="979409" y="479762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b="1" dirty="0">
                <a:latin typeface="Courier New" panose="02070309020205020404" pitchFamily="49" charset="0"/>
                <a:cs typeface="Courier New" panose="02070309020205020404" pitchFamily="49" charset="0"/>
              </a:rPr>
              <a:t>summation(5, lambda k: k ** 3)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22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477DE-0BEF-C01A-A8BF-C4423892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A04832-F28B-9AFD-E017-D5BCCAE6BA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07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ED28-4683-CA0A-E272-4B8A40AD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46BB-F009-3ADC-F6A8-2808B9607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conditional expression has the form:</a:t>
            </a:r>
          </a:p>
          <a:p>
            <a:endParaRPr lang="en-US" dirty="0"/>
          </a:p>
          <a:p>
            <a:r>
              <a:rPr lang="en-US" dirty="0"/>
              <a:t>Evaluation rule:</a:t>
            </a:r>
          </a:p>
          <a:p>
            <a:pPr lvl="1"/>
            <a:r>
              <a:rPr lang="en-US" dirty="0"/>
              <a:t>Evaluate the </a:t>
            </a:r>
            <a:r>
              <a:rPr lang="en-US" i="1" dirty="0"/>
              <a:t>&lt;predicate&gt; </a:t>
            </a:r>
            <a:r>
              <a:rPr lang="en-US" dirty="0"/>
              <a:t>expression.</a:t>
            </a:r>
          </a:p>
          <a:p>
            <a:pPr lvl="1"/>
            <a:r>
              <a:rPr lang="en-US" dirty="0"/>
              <a:t>If it's a true value, the value of the whole expression is the value of the </a:t>
            </a:r>
            <a:r>
              <a:rPr lang="en-US" i="1" dirty="0"/>
              <a:t>&lt;consequent&gt;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Otherwise, the value of the whole expression is the value of the </a:t>
            </a:r>
            <a:r>
              <a:rPr lang="en-US" i="1" dirty="0"/>
              <a:t>&lt;alternative&gt;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949C9-A91D-4DF8-4D4D-70540EDFFC82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&lt;consequent&gt; if &lt;predicate&gt; else &lt;alternative&gt;</a:t>
            </a:r>
          </a:p>
        </p:txBody>
      </p:sp>
    </p:spTree>
    <p:extLst>
      <p:ext uri="{BB962C8B-B14F-4D97-AF65-F5344CB8AC3E}">
        <p14:creationId xmlns:p14="http://schemas.microsoft.com/office/powerpoint/2010/main" val="909870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F5B1C-A325-BDF9-5256-F3FBE9D28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Lambdas with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88DC-9153-3476-E18A-56381C15D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invalid syntax:</a:t>
            </a:r>
          </a:p>
          <a:p>
            <a:endParaRPr lang="en-US" dirty="0"/>
          </a:p>
          <a:p>
            <a:r>
              <a:rPr lang="en-US" dirty="0"/>
              <a:t>Conditional expressions to the rescue!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05D87C-0FD4-6BBC-D5A3-3E4847282908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x: if x &gt; 0: x else: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4F18B6-EED0-0FBE-6E4D-CA11ED41778F}"/>
              </a:ext>
            </a:extLst>
          </p:cNvPr>
          <p:cNvSpPr txBox="1"/>
          <p:nvPr/>
        </p:nvSpPr>
        <p:spPr>
          <a:xfrm>
            <a:off x="979987" y="322562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x: x if x &gt; 0 else 0</a:t>
            </a:r>
          </a:p>
        </p:txBody>
      </p:sp>
    </p:spTree>
    <p:extLst>
      <p:ext uri="{BB962C8B-B14F-4D97-AF65-F5344CB8AC3E}">
        <p14:creationId xmlns:p14="http://schemas.microsoft.com/office/powerpoint/2010/main" val="242944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445C64-8712-EDE6-38C5-8BDCED2F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Functions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F56822F-8699-70F4-6670-0264BC0606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423417"/>
              </p:ext>
            </p:extLst>
          </p:nvPr>
        </p:nvGraphicFramePr>
        <p:xfrm>
          <a:off x="677690" y="2997165"/>
          <a:ext cx="8596312" cy="3688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4084295814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3568124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Aspect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87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domain</a:t>
                      </a:r>
                      <a:r>
                        <a:rPr lang="en-US" dirty="0"/>
                        <a:t> is the set of all inputs it might possibly take as arguments.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x</a:t>
                      </a:r>
                      <a:r>
                        <a:rPr lang="en-US" dirty="0"/>
                        <a:t> is a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106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range</a:t>
                      </a:r>
                      <a:r>
                        <a:rPr lang="en-US" dirty="0"/>
                        <a:t> is the set of output values it might possibly return.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a non-negative real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19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behavior</a:t>
                      </a:r>
                      <a:r>
                        <a:rPr lang="en-US" dirty="0"/>
                        <a:t> is the relationship it creates between input and output.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the square of x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137645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FDABF61-16E8-FC6A-4C8B-F02DFD791B38}"/>
              </a:ext>
            </a:extLst>
          </p:cNvPr>
          <p:cNvSpPr txBox="1"/>
          <p:nvPr/>
        </p:nvSpPr>
        <p:spPr>
          <a:xfrm>
            <a:off x="677335" y="1930400"/>
            <a:ext cx="859666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square of X."""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53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517D7-60CA-C94F-7FFE-22699324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BBE63-5212-079F-E148-675E68F39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each function exactly one job, but make it apply to many related situations.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Don't Repeat Yourself (DRY)</a:t>
            </a:r>
            <a:r>
              <a:rPr lang="en-US" dirty="0"/>
              <a:t>: Implement a process just once, execute it many times.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E1631-0231-B4D4-640A-7EAC72954395}"/>
              </a:ext>
            </a:extLst>
          </p:cNvPr>
          <p:cNvSpPr txBox="1"/>
          <p:nvPr/>
        </p:nvSpPr>
        <p:spPr>
          <a:xfrm>
            <a:off x="1000542" y="2614591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round(1.23)     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0)  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1)  # 1.2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5)  # 1.23</a:t>
            </a:r>
          </a:p>
        </p:txBody>
      </p:sp>
    </p:spTree>
    <p:extLst>
      <p:ext uri="{BB962C8B-B14F-4D97-AF65-F5344CB8AC3E}">
        <p14:creationId xmlns:p14="http://schemas.microsoft.com/office/powerpoint/2010/main" val="99539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73F721B9-536D-43F5-1A5F-1D88C70953F6}"/>
              </a:ext>
            </a:extLst>
          </p:cNvPr>
          <p:cNvGrpSpPr/>
          <p:nvPr/>
        </p:nvGrpSpPr>
        <p:grpSpPr>
          <a:xfrm>
            <a:off x="3758966" y="4704277"/>
            <a:ext cx="4575408" cy="1115491"/>
            <a:chOff x="3758966" y="4704277"/>
            <a:chExt cx="4575408" cy="111549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4331A76-8185-95CB-BAFE-938BAB4D8D64}"/>
                </a:ext>
              </a:extLst>
            </p:cNvPr>
            <p:cNvSpPr/>
            <p:nvPr/>
          </p:nvSpPr>
          <p:spPr>
            <a:xfrm>
              <a:off x="7436935" y="4704277"/>
              <a:ext cx="897439" cy="111549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9F0AC4D-C309-A366-D118-433705F9A023}"/>
                </a:ext>
              </a:extLst>
            </p:cNvPr>
            <p:cNvSpPr/>
            <p:nvPr/>
          </p:nvSpPr>
          <p:spPr>
            <a:xfrm>
              <a:off x="3758966" y="4956362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DEAAC5-592A-1F5C-583F-3687CC8B7F2E}"/>
                </a:ext>
              </a:extLst>
            </p:cNvPr>
            <p:cNvSpPr/>
            <p:nvPr/>
          </p:nvSpPr>
          <p:spPr>
            <a:xfrm>
              <a:off x="5699877" y="4961274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/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32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C15CBA5B-5846-F0DB-3370-2947D9E7A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patterns with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7264D-4541-BEE7-947A-1DD26576A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98474"/>
          </a:xfrm>
        </p:spPr>
        <p:txBody>
          <a:bodyPr/>
          <a:lstStyle/>
          <a:p>
            <a:r>
              <a:rPr lang="en-US" dirty="0"/>
              <a:t>Geometric shapes have similar area formulas.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92690E-0F6B-3193-1E49-80C4EDEE2939}"/>
              </a:ext>
            </a:extLst>
          </p:cNvPr>
          <p:cNvSpPr txBox="1"/>
          <p:nvPr/>
        </p:nvSpPr>
        <p:spPr>
          <a:xfrm>
            <a:off x="1285875" y="3162449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Shape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FC7EE-9EAC-4AB5-664D-8984122C0C6D}"/>
              </a:ext>
            </a:extLst>
          </p:cNvPr>
          <p:cNvSpPr txBox="1"/>
          <p:nvPr/>
        </p:nvSpPr>
        <p:spPr>
          <a:xfrm>
            <a:off x="1285875" y="4971751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Area</a:t>
            </a:r>
          </a:p>
        </p:txBody>
      </p:sp>
      <p:pic>
        <p:nvPicPr>
          <p:cNvPr id="7" name="Picture 6" descr="A picture containing text, rectangle, white, screenshot&#10;&#10;Description automatically generated">
            <a:extLst>
              <a:ext uri="{FF2B5EF4-FFF2-40B4-BE49-F238E27FC236}">
                <a16:creationId xmlns:a16="http://schemas.microsoft.com/office/drawing/2014/main" id="{E15CAA14-2E02-4053-FFDB-54F6AC663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018" y="2655094"/>
            <a:ext cx="1485900" cy="14763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/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picture containing circle&#10;&#10;Description automatically generated">
            <a:extLst>
              <a:ext uri="{FF2B5EF4-FFF2-40B4-BE49-F238E27FC236}">
                <a16:creationId xmlns:a16="http://schemas.microsoft.com/office/drawing/2014/main" id="{A09955F6-B571-1813-AF94-BDD653579D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717" y="2640806"/>
            <a:ext cx="1533525" cy="1504950"/>
          </a:xfrm>
          <a:prstGeom prst="rect">
            <a:avLst/>
          </a:prstGeom>
        </p:spPr>
      </p:pic>
      <p:pic>
        <p:nvPicPr>
          <p:cNvPr id="9" name="Picture 8" descr="A hexagon with a letter r&#10;&#10;Description automatically generated with medium confidence">
            <a:extLst>
              <a:ext uri="{FF2B5EF4-FFF2-40B4-BE49-F238E27FC236}">
                <a16:creationId xmlns:a16="http://schemas.microsoft.com/office/drawing/2014/main" id="{8819233A-95B5-ACDD-EF95-8070148F6B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853" y="2645569"/>
            <a:ext cx="1333500" cy="14954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/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CA2AFA-ABF2-057A-1495-DF2F9138FBED}"/>
              </a:ext>
            </a:extLst>
          </p:cNvPr>
          <p:cNvCxnSpPr/>
          <p:nvPr/>
        </p:nvCxnSpPr>
        <p:spPr>
          <a:xfrm>
            <a:off x="1066800" y="4495800"/>
            <a:ext cx="840105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66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8C52-E0D7-6487-34E4-E829EA1A4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non-generalized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884C-1F91-FCD8-AD4E-7D5F2213B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27601"/>
            <a:ext cx="8596668" cy="1113762"/>
          </a:xfrm>
        </p:spPr>
        <p:txBody>
          <a:bodyPr/>
          <a:lstStyle/>
          <a:p>
            <a:r>
              <a:rPr lang="en-US" dirty="0"/>
              <a:t>How can we generalize the common structure?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9CC30-5869-EAAC-FD41-683909F0698A}"/>
              </a:ext>
            </a:extLst>
          </p:cNvPr>
          <p:cNvSpPr txBox="1"/>
          <p:nvPr/>
        </p:nvSpPr>
        <p:spPr>
          <a:xfrm>
            <a:off x="1028700" y="1930399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pi, sqrt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area_square(r):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area_circle(r):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pi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area_hexagon(r):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(3 * sqrt(3) / 2)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5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AFE60C-819E-B3B0-CA2D-A53FEE7E2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area function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547944-1177-18F2-AE41-E9961CB3AF3A}"/>
              </a:ext>
            </a:extLst>
          </p:cNvPr>
          <p:cNvSpPr txBox="1"/>
          <p:nvPr/>
        </p:nvSpPr>
        <p:spPr>
          <a:xfrm>
            <a:off x="677334" y="1930399"/>
            <a:ext cx="8876241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pi, sqrt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area(r, shape_constant):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area of a shape from length measurement R."""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r &lt; 0: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shape_constant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area_square(r):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1)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area_circle(r):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pi)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area_hexagon(r):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3 * sqrt(3) / 2)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34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75E3C9-F46F-C1D7-FA50-E59F993BC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332C0-D359-F783-603D-779921592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48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3F49-FAC7-CAC2-BFB3-F4E08184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higher-order functions?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9A0C-7FBB-2A77-6407-0E5BEB4D9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that either:</a:t>
            </a:r>
          </a:p>
          <a:p>
            <a:pPr lvl="1"/>
            <a:r>
              <a:rPr lang="en-US" dirty="0"/>
              <a:t>Takes another function as an argument</a:t>
            </a:r>
          </a:p>
          <a:p>
            <a:pPr lvl="1"/>
            <a:r>
              <a:rPr lang="en-US" dirty="0"/>
              <a:t>Returns a function as its result </a:t>
            </a:r>
          </a:p>
          <a:p>
            <a:r>
              <a:rPr lang="en-US" dirty="0"/>
              <a:t>All other functions are considered first-order functions.</a:t>
            </a:r>
          </a:p>
        </p:txBody>
      </p:sp>
    </p:spTree>
    <p:extLst>
      <p:ext uri="{BB962C8B-B14F-4D97-AF65-F5344CB8AC3E}">
        <p14:creationId xmlns:p14="http://schemas.microsoft.com/office/powerpoint/2010/main" val="16359684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97</TotalTime>
  <Words>1008</Words>
  <Application>Microsoft Office PowerPoint</Application>
  <PresentationFormat>Widescreen</PresentationFormat>
  <Paragraphs>170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Cambria Math</vt:lpstr>
      <vt:lpstr>Courier New</vt:lpstr>
      <vt:lpstr>Trebuchet MS</vt:lpstr>
      <vt:lpstr>Wingdings 3</vt:lpstr>
      <vt:lpstr>Facet</vt:lpstr>
      <vt:lpstr>Higher-order Functions</vt:lpstr>
      <vt:lpstr>Designing Functions</vt:lpstr>
      <vt:lpstr>Describing Functions</vt:lpstr>
      <vt:lpstr>Designing a function</vt:lpstr>
      <vt:lpstr>Generalizing patterns with arguments</vt:lpstr>
      <vt:lpstr>A non-generalized approach</vt:lpstr>
      <vt:lpstr>Generalized area function</vt:lpstr>
      <vt:lpstr>Higher-order Functions</vt:lpstr>
      <vt:lpstr>What are higher-order functions?</vt:lpstr>
      <vt:lpstr>Generalizing over computational processes</vt:lpstr>
      <vt:lpstr>Functions as arguments</vt:lpstr>
      <vt:lpstr>Functions as return values</vt:lpstr>
      <vt:lpstr>Locally defined functions</vt:lpstr>
      <vt:lpstr>Call expressions as operator expressions</vt:lpstr>
      <vt:lpstr>Lambda expressions</vt:lpstr>
      <vt:lpstr>Lambda Syntax</vt:lpstr>
      <vt:lpstr>square = lambda x: x * x</vt:lpstr>
      <vt:lpstr>Def statements vs. Lambda expressions</vt:lpstr>
      <vt:lpstr>Lambda as argument</vt:lpstr>
      <vt:lpstr>Conditional expressions</vt:lpstr>
      <vt:lpstr>Lambdas with conditionals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4</cp:revision>
  <dcterms:created xsi:type="dcterms:W3CDTF">2023-06-29T15:36:25Z</dcterms:created>
  <dcterms:modified xsi:type="dcterms:W3CDTF">2023-07-03T15:37:03Z</dcterms:modified>
</cp:coreProperties>
</file>