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89" r:id="rId4"/>
    <p:sldId id="290"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2" r:id="rId18"/>
    <p:sldId id="271" r:id="rId19"/>
    <p:sldId id="270"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04" d="100"/>
          <a:sy n="104" d="100"/>
        </p:scale>
        <p:origin x="150"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7/1/2023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7/1/2023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7/1/2023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7/1/2023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7/1/2023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7/1/2023</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7/1/2023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pythontutor.com/composingprograms.html#code=class%20Product%3A%0A%20%20%20%20%0A%20%20%20%20def%20__init__%28self,%20name,%20price,%20nutrition_info%29%3A%0A%20%20%20%20%20%20%20%20self.name%20%3D%20name%0A%20%20%20%20%20%20%20%20self.price%20%3D%20price%0A%20%20%20%20%20%20%20%20self.nutrition_info%20%3D%20nutrition_info%0A%20%20%20%20%20%20%20%20self.inventory%20%3D%200%0A%20%20%20%20%20%20%20%20%0A%20%20%20%20def%20increase_inventory%28self,%20amount%29%3A%0A%20%20%20%20%20%20%20%20self.inventory%20%2B%3D%20amount%0A%20%20%20%20%0A%20%20%20%20def%20reduce_inventory%28self,%20amount%29%3A%0A%20%20%20%20%20%20%20%20self.inventory%20-%3D%20amount%0A%20%20%20%20%20%20%20%20%0A%20%20%20%20def%20get_label%28self%29%3A%0A%20%20%20%20%20%20%20%20return%20%22Foxolate%20Shop%3A%20%22%20%2B%20self.name%0A%20%20%20%20%20%20%20%20%0A%20%20%20%20def%20get_inventory_report%28self%29%3A%0A%20%20%20%20%20%20%20%20if%20self.inventory%20%3D%3D%200%3A%0A%20%20%20%20%20%20%20%20%20%20%20%20return%20%22There%20are%20no%20bars!%22%0A%20%20%20%20%20%20%20%20return%20f%22There%20are%20%7Bself.inventory%7D%20bars.%22%0A%20%20&amp;cumulative=true&amp;curInstr=0&amp;mode=display&amp;origin=composingprograms.js&amp;py=3&amp;rawInputLstJSON=%5B%5D"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pythontutor.com/composingprograms.html#code=class%20Product%3A%0A%20%20%20%20%0A%20%20%20%20def%20__init__%28self,%20name,%20price,%20nutrition_info%29%3A%0A%20%20%20%20%20%20%20%20self.name%20%3D%20name%0A%20%20%20%20%20%20%20%20self.price%20%3D%20price%0A%20%20%20%20%20%20%20%20self.nutrition_info%20%3D%20nutrition_info%0A%20%20%20%20%20%20%20%20self.inventory%20%3D%200%0A%20%20%20%20%20%20%20%20%0A%20%20%20%20def%20increase_inventory%28self,%20amount%29%3A%0A%20%20%20%20%20%20%20%20self.inventory%20%2B%3D%20amount%0A%20%20%20%20%0A%20%20%20%20def%20reduce_inventory%28self,%20amount%29%3A%0A%20%20%20%20%20%20%20%20if%20%28self.inventory%20-%20amount%29%20%3C%3D%200%3A%0A%20%20%20%20%20%20%20%20%20%20%20%20self.needs_restocking%20%3D%20True%0A%20%20%20%20%20%20%20%20self.inventory%20-%3D%20amount%0A%20%20%20%20%20%20%20%20%0A%20%20%20%20def%20get_label%28self%29%3A%0A%20%20%20%20%20%20%20%20return%20%22Foxolate%20Shop%3A%20%22%20%2B%20self.name%0A%20%20%20%20%20%20%20%20%0A%20%20%20%20def%20get_inventory_report%28self%29%3A%0A%20%20%20%20%20%20%20%20if%20self.inventory%20%3D%3D%200%3A%0A%20%20%20%20%20%20%20%20%20%20%20%20return%20%22There%20are%20no%20bars!%22%0A%20%20%20%20%20%20%20%20return%20f%22There%20are%20%7Bself.inventory%7D%20bars.%22%0A%20%20%20%20%20%20%20%20%0Apina_bar%20%3D%20Product%28%22Pi%C3%B1a%20Chocolotta%22,%207.99,%0A%20%20%20%20%5B%22200%20calories%22,%20%2224%20g%20sugar%22%5D%29%0Apina_bar.reduce_inventory%282%29&amp;cumulative=false&amp;curInstr=0&amp;mode=display&amp;origin=composingprograms.js&amp;py=3&amp;rawInputLstJSON=%5B%5D"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Introduction to Classes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04416-C796-B59C-BBAB-8324B3092B9D}"/>
              </a:ext>
            </a:extLst>
          </p:cNvPr>
          <p:cNvSpPr>
            <a:spLocks noGrp="1"/>
          </p:cNvSpPr>
          <p:nvPr>
            <p:ph type="title"/>
          </p:nvPr>
        </p:nvSpPr>
        <p:spPr/>
        <p:txBody>
          <a:bodyPr/>
          <a:lstStyle/>
          <a:p>
            <a:r>
              <a:rPr lang="en-US" dirty="0"/>
              <a:t>A fully coded class and usage</a:t>
            </a:r>
          </a:p>
        </p:txBody>
      </p:sp>
      <p:sp>
        <p:nvSpPr>
          <p:cNvPr id="3" name="Content Placeholder 2">
            <a:extLst>
              <a:ext uri="{FF2B5EF4-FFF2-40B4-BE49-F238E27FC236}">
                <a16:creationId xmlns:a16="http://schemas.microsoft.com/office/drawing/2014/main" id="{38F82943-3B1E-6B27-37DD-200054D8E0C0}"/>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F8EA3996-D764-9E71-84A8-9284D3061535}"/>
              </a:ext>
            </a:extLst>
          </p:cNvPr>
          <p:cNvSpPr txBox="1"/>
          <p:nvPr/>
        </p:nvSpPr>
        <p:spPr>
          <a:xfrm>
            <a:off x="677333" y="1930400"/>
            <a:ext cx="5760411" cy="2893100"/>
          </a:xfrm>
          <a:prstGeom prst="rect">
            <a:avLst/>
          </a:prstGeom>
          <a:solidFill>
            <a:schemeClr val="bg1">
              <a:lumMod val="95000"/>
            </a:schemeClr>
          </a:solidFill>
        </p:spPr>
        <p:txBody>
          <a:bodyPr wrap="square" rtlCol="0">
            <a:spAutoFit/>
          </a:bodyPr>
          <a:lstStyle/>
          <a:p>
            <a:r>
              <a:rPr lang="en-US" sz="1400" b="1" dirty="0">
                <a:latin typeface="Courier New" panose="02070309020205020404" pitchFamily="49" charset="0"/>
                <a:cs typeface="Courier New" panose="02070309020205020404" pitchFamily="49" charset="0"/>
              </a:rPr>
              <a:t># Define a new type of data</a:t>
            </a:r>
          </a:p>
          <a:p>
            <a:r>
              <a:rPr lang="en-US" sz="1400" b="1" dirty="0">
                <a:latin typeface="Courier New" panose="02070309020205020404" pitchFamily="49" charset="0"/>
                <a:cs typeface="Courier New" panose="02070309020205020404" pitchFamily="49" charset="0"/>
              </a:rPr>
              <a:t>class Product:</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 Set the initial values</a:t>
            </a:r>
          </a:p>
          <a:p>
            <a:r>
              <a:rPr lang="en-US" sz="1400" b="1" dirty="0">
                <a:latin typeface="Courier New" panose="02070309020205020404" pitchFamily="49" charset="0"/>
                <a:cs typeface="Courier New" panose="02070309020205020404" pitchFamily="49" charset="0"/>
              </a:rPr>
              <a:t>    def __</a:t>
            </a:r>
            <a:r>
              <a:rPr lang="en-US" sz="1400" b="1" dirty="0" err="1">
                <a:latin typeface="Courier New" panose="02070309020205020404" pitchFamily="49" charset="0"/>
                <a:cs typeface="Courier New" panose="02070309020205020404" pitchFamily="49" charset="0"/>
              </a:rPr>
              <a:t>init</a:t>
            </a:r>
            <a:r>
              <a:rPr lang="en-US" sz="1400" b="1" dirty="0">
                <a:latin typeface="Courier New" panose="02070309020205020404" pitchFamily="49" charset="0"/>
                <a:cs typeface="Courier New" panose="02070309020205020404" pitchFamily="49" charset="0"/>
              </a:rPr>
              <a:t>__(self, name, price, </a:t>
            </a:r>
            <a:r>
              <a:rPr lang="en-US" sz="1400" b="1" dirty="0" err="1">
                <a:latin typeface="Courier New" panose="02070309020205020404" pitchFamily="49" charset="0"/>
                <a:cs typeface="Courier New" panose="02070309020205020404" pitchFamily="49" charset="0"/>
              </a:rPr>
              <a:t>nutrition_info</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self.name = name</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self.price</a:t>
            </a:r>
            <a:r>
              <a:rPr lang="en-US" sz="1400" b="1" dirty="0">
                <a:latin typeface="Courier New" panose="02070309020205020404" pitchFamily="49" charset="0"/>
                <a:cs typeface="Courier New" panose="02070309020205020404" pitchFamily="49" charset="0"/>
              </a:rPr>
              <a:t> = price</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self.nutrition_info</a:t>
            </a:r>
            <a:r>
              <a:rPr lang="en-US" sz="1400" b="1" dirty="0">
                <a:latin typeface="Courier New" panose="02070309020205020404" pitchFamily="49" charset="0"/>
                <a:cs typeface="Courier New" panose="02070309020205020404" pitchFamily="49" charset="0"/>
              </a:rPr>
              <a:t> = </a:t>
            </a:r>
            <a:r>
              <a:rPr lang="en-US" sz="1400" b="1" dirty="0" err="1">
                <a:latin typeface="Courier New" panose="02070309020205020404" pitchFamily="49" charset="0"/>
                <a:cs typeface="Courier New" panose="02070309020205020404" pitchFamily="49" charset="0"/>
              </a:rPr>
              <a:t>nutrition_info</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0</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 Define methods</a:t>
            </a:r>
          </a:p>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increase_inventory</a:t>
            </a:r>
            <a:r>
              <a:rPr lang="en-US" sz="1400" b="1" dirty="0">
                <a:latin typeface="Courier New" panose="02070309020205020404" pitchFamily="49" charset="0"/>
                <a:cs typeface="Courier New" panose="02070309020205020404" pitchFamily="49" charset="0"/>
              </a:rPr>
              <a:t>(self, amount):</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amount</a:t>
            </a:r>
          </a:p>
        </p:txBody>
      </p:sp>
      <p:sp>
        <p:nvSpPr>
          <p:cNvPr id="6" name="TextBox 5">
            <a:extLst>
              <a:ext uri="{FF2B5EF4-FFF2-40B4-BE49-F238E27FC236}">
                <a16:creationId xmlns:a16="http://schemas.microsoft.com/office/drawing/2014/main" id="{518C170E-7DE1-1F31-9E0D-F7C72908A234}"/>
              </a:ext>
            </a:extLst>
          </p:cNvPr>
          <p:cNvSpPr txBox="1"/>
          <p:nvPr/>
        </p:nvSpPr>
        <p:spPr>
          <a:xfrm>
            <a:off x="6520873" y="1930400"/>
            <a:ext cx="5551054" cy="2893100"/>
          </a:xfrm>
          <a:prstGeom prst="rect">
            <a:avLst/>
          </a:prstGeom>
          <a:solidFill>
            <a:schemeClr val="bg1">
              <a:lumMod val="95000"/>
            </a:schemeClr>
          </a:solidFill>
        </p:spPr>
        <p:txBody>
          <a:bodyPr wrap="square" rtlCol="0">
            <a:spAutoFit/>
          </a:bodyPr>
          <a:lstStyle/>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reduce_inventory</a:t>
            </a:r>
            <a:r>
              <a:rPr lang="en-US" sz="1400" b="1" dirty="0">
                <a:latin typeface="Courier New" panose="02070309020205020404" pitchFamily="49" charset="0"/>
                <a:cs typeface="Courier New" panose="02070309020205020404" pitchFamily="49" charset="0"/>
              </a:rPr>
              <a:t>(self, amount):</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amount</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get_label</a:t>
            </a:r>
            <a:r>
              <a:rPr lang="en-US" sz="1400" b="1" dirty="0">
                <a:latin typeface="Courier New" panose="02070309020205020404" pitchFamily="49" charset="0"/>
                <a:cs typeface="Courier New" panose="02070309020205020404" pitchFamily="49" charset="0"/>
              </a:rPr>
              <a:t>(self):</a:t>
            </a:r>
          </a:p>
          <a:p>
            <a:r>
              <a:rPr lang="en-US" sz="1400" b="1" dirty="0">
                <a:latin typeface="Courier New" panose="02070309020205020404" pitchFamily="49" charset="0"/>
                <a:cs typeface="Courier New" panose="02070309020205020404" pitchFamily="49" charset="0"/>
              </a:rPr>
              <a:t>        return "</a:t>
            </a:r>
            <a:r>
              <a:rPr lang="en-US" sz="1400" b="1" dirty="0" err="1">
                <a:latin typeface="Courier New" panose="02070309020205020404" pitchFamily="49" charset="0"/>
                <a:cs typeface="Courier New" panose="02070309020205020404" pitchFamily="49" charset="0"/>
              </a:rPr>
              <a:t>Foxolate</a:t>
            </a:r>
            <a:r>
              <a:rPr lang="en-US" sz="1400" b="1" dirty="0">
                <a:latin typeface="Courier New" panose="02070309020205020404" pitchFamily="49" charset="0"/>
                <a:cs typeface="Courier New" panose="02070309020205020404" pitchFamily="49" charset="0"/>
              </a:rPr>
              <a:t> Shop: " + self.name</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get_inventory_report</a:t>
            </a:r>
            <a:r>
              <a:rPr lang="en-US" sz="1400" b="1" dirty="0">
                <a:latin typeface="Courier New" panose="02070309020205020404" pitchFamily="49" charset="0"/>
                <a:cs typeface="Courier New" panose="02070309020205020404" pitchFamily="49" charset="0"/>
              </a:rPr>
              <a:t>(self):</a:t>
            </a:r>
          </a:p>
          <a:p>
            <a:r>
              <a:rPr lang="en-US" sz="1400" b="1" dirty="0">
                <a:latin typeface="Courier New" panose="02070309020205020404" pitchFamily="49" charset="0"/>
                <a:cs typeface="Courier New" panose="02070309020205020404" pitchFamily="49" charset="0"/>
              </a:rPr>
              <a:t>        if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0:</a:t>
            </a:r>
          </a:p>
          <a:p>
            <a:r>
              <a:rPr lang="en-US" sz="1400" b="1" dirty="0">
                <a:latin typeface="Courier New" panose="02070309020205020404" pitchFamily="49" charset="0"/>
                <a:cs typeface="Courier New" panose="02070309020205020404" pitchFamily="49" charset="0"/>
              </a:rPr>
              <a:t>            return "There are no bars!"</a:t>
            </a:r>
          </a:p>
          <a:p>
            <a:r>
              <a:rPr lang="en-US" sz="1400" b="1" dirty="0">
                <a:latin typeface="Courier New" panose="02070309020205020404" pitchFamily="49" charset="0"/>
                <a:cs typeface="Courier New" panose="02070309020205020404" pitchFamily="49" charset="0"/>
              </a:rPr>
              <a:t>        return </a:t>
            </a:r>
            <a:r>
              <a:rPr lang="en-US" sz="1400" b="1" dirty="0" err="1">
                <a:latin typeface="Courier New" panose="02070309020205020404" pitchFamily="49" charset="0"/>
                <a:cs typeface="Courier New" panose="02070309020205020404" pitchFamily="49" charset="0"/>
              </a:rPr>
              <a:t>f"There</a:t>
            </a:r>
            <a:r>
              <a:rPr lang="en-US" sz="1400" b="1" dirty="0">
                <a:latin typeface="Courier New" panose="02070309020205020404" pitchFamily="49" charset="0"/>
                <a:cs typeface="Courier New" panose="02070309020205020404" pitchFamily="49" charset="0"/>
              </a:rPr>
              <a:t> are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bars."</a:t>
            </a:r>
          </a:p>
          <a:p>
            <a:endParaRPr lang="en-US" sz="1400" b="1" dirty="0">
              <a:latin typeface="Courier New" panose="02070309020205020404" pitchFamily="49" charset="0"/>
              <a:cs typeface="Courier New" panose="02070309020205020404" pitchFamily="49" charset="0"/>
            </a:endParaRPr>
          </a:p>
          <a:p>
            <a:endParaRPr lang="en-US" sz="1400" b="1" dirty="0">
              <a:latin typeface="Courier New" panose="02070309020205020404" pitchFamily="49" charset="0"/>
              <a:cs typeface="Courier New" panose="02070309020205020404" pitchFamily="49" charset="0"/>
            </a:endParaRPr>
          </a:p>
          <a:p>
            <a:endParaRPr lang="en-US" sz="1400" b="1" dirty="0">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3C947277-017A-FAC8-5F0F-6474BC165B66}"/>
              </a:ext>
            </a:extLst>
          </p:cNvPr>
          <p:cNvSpPr txBox="1"/>
          <p:nvPr/>
        </p:nvSpPr>
        <p:spPr>
          <a:xfrm>
            <a:off x="677334" y="5127269"/>
            <a:ext cx="8596668" cy="1200329"/>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 Product("Piña </a:t>
            </a:r>
            <a:r>
              <a:rPr lang="en-US" b="1" dirty="0" err="1">
                <a:latin typeface="Courier New" panose="02070309020205020404" pitchFamily="49" charset="0"/>
                <a:cs typeface="Courier New" panose="02070309020205020404" pitchFamily="49" charset="0"/>
              </a:rPr>
              <a:t>Chocolotta</a:t>
            </a:r>
            <a:r>
              <a:rPr lang="en-US" b="1" dirty="0">
                <a:latin typeface="Courier New" panose="02070309020205020404" pitchFamily="49" charset="0"/>
                <a:cs typeface="Courier New" panose="02070309020205020404" pitchFamily="49" charset="0"/>
              </a:rPr>
              <a:t>", 7.99,</a:t>
            </a:r>
          </a:p>
          <a:p>
            <a:r>
              <a:rPr lang="en-US" b="1" dirty="0">
                <a:latin typeface="Courier New" panose="02070309020205020404" pitchFamily="49" charset="0"/>
                <a:cs typeface="Courier New" panose="02070309020205020404" pitchFamily="49" charset="0"/>
              </a:rPr>
              <a:t>    ["200 calories", "24 g sugar"])</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pina_bar.increase_inventory</a:t>
            </a:r>
            <a:r>
              <a:rPr lang="en-US" b="1" dirty="0">
                <a:latin typeface="Courier New" panose="02070309020205020404" pitchFamily="49" charset="0"/>
                <a:cs typeface="Courier New" panose="02070309020205020404" pitchFamily="49" charset="0"/>
              </a:rPr>
              <a:t>(2)</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206915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5947E-EDE1-BE91-9289-DA40B8C38DB3}"/>
              </a:ext>
            </a:extLst>
          </p:cNvPr>
          <p:cNvSpPr>
            <a:spLocks noGrp="1"/>
          </p:cNvSpPr>
          <p:nvPr>
            <p:ph type="title"/>
          </p:nvPr>
        </p:nvSpPr>
        <p:spPr/>
        <p:txBody>
          <a:bodyPr/>
          <a:lstStyle/>
          <a:p>
            <a:r>
              <a:rPr lang="en-US" dirty="0"/>
              <a:t>Let's break it down …</a:t>
            </a:r>
          </a:p>
        </p:txBody>
      </p:sp>
      <p:sp>
        <p:nvSpPr>
          <p:cNvPr id="3" name="Text Placeholder 2">
            <a:extLst>
              <a:ext uri="{FF2B5EF4-FFF2-40B4-BE49-F238E27FC236}">
                <a16:creationId xmlns:a16="http://schemas.microsoft.com/office/drawing/2014/main" id="{A3EBE779-36D0-DD19-7EDB-24CEBA63152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28973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1DA76-A76A-5666-BA61-B1A4F19F9E6E}"/>
              </a:ext>
            </a:extLst>
          </p:cNvPr>
          <p:cNvSpPr>
            <a:spLocks noGrp="1"/>
          </p:cNvSpPr>
          <p:nvPr>
            <p:ph type="title"/>
          </p:nvPr>
        </p:nvSpPr>
        <p:spPr/>
        <p:txBody>
          <a:bodyPr/>
          <a:lstStyle/>
          <a:p>
            <a:r>
              <a:rPr lang="en-US" dirty="0"/>
              <a:t>Class instantiation (Object construction)</a:t>
            </a:r>
          </a:p>
        </p:txBody>
      </p:sp>
      <p:sp>
        <p:nvSpPr>
          <p:cNvPr id="3" name="Content Placeholder 2">
            <a:extLst>
              <a:ext uri="{FF2B5EF4-FFF2-40B4-BE49-F238E27FC236}">
                <a16:creationId xmlns:a16="http://schemas.microsoft.com/office/drawing/2014/main" id="{03E023F7-0F3C-F358-CB6D-093B6753C5E3}"/>
              </a:ext>
            </a:extLst>
          </p:cNvPr>
          <p:cNvSpPr>
            <a:spLocks noGrp="1"/>
          </p:cNvSpPr>
          <p:nvPr>
            <p:ph idx="1"/>
          </p:nvPr>
        </p:nvSpPr>
        <p:spPr>
          <a:xfrm>
            <a:off x="677334" y="2653553"/>
            <a:ext cx="8596668" cy="3387809"/>
          </a:xfrm>
        </p:spPr>
        <p:txBody>
          <a:bodyPr/>
          <a:lstStyle/>
          <a:p>
            <a:r>
              <a:rPr lang="en-US" b="1" dirty="0">
                <a:latin typeface="Courier New" panose="02070309020205020404" pitchFamily="49" charset="0"/>
                <a:cs typeface="Courier New" panose="02070309020205020404" pitchFamily="49" charset="0"/>
              </a:rPr>
              <a:t>Product(</a:t>
            </a:r>
            <a:r>
              <a:rPr lang="en-US" b="1" dirty="0" err="1">
                <a:latin typeface="Courier New" panose="02070309020205020404" pitchFamily="49" charset="0"/>
                <a:cs typeface="Courier New" panose="02070309020205020404" pitchFamily="49" charset="0"/>
              </a:rPr>
              <a:t>args</a:t>
            </a:r>
            <a:r>
              <a:rPr lang="en-US" b="1" dirty="0">
                <a:latin typeface="Courier New" panose="02070309020205020404" pitchFamily="49" charset="0"/>
                <a:cs typeface="Courier New" panose="02070309020205020404" pitchFamily="49" charset="0"/>
              </a:rPr>
              <a:t>) </a:t>
            </a:r>
            <a:r>
              <a:rPr lang="en-US" dirty="0"/>
              <a:t>is often called the </a:t>
            </a:r>
            <a:r>
              <a:rPr lang="en-US" b="1" dirty="0"/>
              <a:t>constructor</a:t>
            </a:r>
            <a:r>
              <a:rPr lang="en-US" dirty="0"/>
              <a:t>.</a:t>
            </a:r>
          </a:p>
          <a:p>
            <a:r>
              <a:rPr lang="en-US" dirty="0"/>
              <a:t>When the constructor is called:</a:t>
            </a:r>
          </a:p>
          <a:p>
            <a:pPr lvl="1"/>
            <a:r>
              <a:rPr lang="en-US" dirty="0"/>
              <a:t>A new instance of that class is created</a:t>
            </a:r>
          </a:p>
          <a:p>
            <a:pPr lvl="1"/>
            <a:r>
              <a:rPr lang="en-US" dirty="0"/>
              <a:t>The </a:t>
            </a:r>
            <a:r>
              <a:rPr lang="en-US" b="1" i="1" dirty="0"/>
              <a:t>__</a:t>
            </a:r>
            <a:r>
              <a:rPr lang="en-US" b="1" i="1" dirty="0" err="1"/>
              <a:t>init</a:t>
            </a:r>
            <a:r>
              <a:rPr lang="en-US" b="1" i="1" dirty="0"/>
              <a:t>__() </a:t>
            </a:r>
            <a:r>
              <a:rPr lang="en-US" dirty="0"/>
              <a:t>method of the class is called with the new object as its first argument (named </a:t>
            </a:r>
            <a:r>
              <a:rPr lang="en-US" i="1" dirty="0"/>
              <a:t>self</a:t>
            </a:r>
            <a:r>
              <a:rPr lang="en-US" dirty="0"/>
              <a:t>), along with any additional arguments provided in the call expression</a:t>
            </a:r>
          </a:p>
          <a:p>
            <a:endParaRPr lang="en-US" dirty="0"/>
          </a:p>
        </p:txBody>
      </p:sp>
      <p:sp>
        <p:nvSpPr>
          <p:cNvPr id="4" name="TextBox 3">
            <a:extLst>
              <a:ext uri="{FF2B5EF4-FFF2-40B4-BE49-F238E27FC236}">
                <a16:creationId xmlns:a16="http://schemas.microsoft.com/office/drawing/2014/main" id="{C86497E3-E734-7E83-12A0-A6228E29FA01}"/>
              </a:ext>
            </a:extLst>
          </p:cNvPr>
          <p:cNvSpPr txBox="1"/>
          <p:nvPr/>
        </p:nvSpPr>
        <p:spPr>
          <a:xfrm>
            <a:off x="1000542" y="1930400"/>
            <a:ext cx="8273460" cy="646331"/>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 Product("Piña </a:t>
            </a:r>
            <a:r>
              <a:rPr lang="en-US" b="1" dirty="0" err="1">
                <a:latin typeface="Courier New" panose="02070309020205020404" pitchFamily="49" charset="0"/>
                <a:cs typeface="Courier New" panose="02070309020205020404" pitchFamily="49" charset="0"/>
              </a:rPr>
              <a:t>Chocolotta</a:t>
            </a:r>
            <a:r>
              <a:rPr lang="en-US" b="1" dirty="0">
                <a:latin typeface="Courier New" panose="02070309020205020404" pitchFamily="49" charset="0"/>
                <a:cs typeface="Courier New" panose="02070309020205020404" pitchFamily="49" charset="0"/>
              </a:rPr>
              <a:t>", 7.99,</a:t>
            </a:r>
          </a:p>
          <a:p>
            <a:r>
              <a:rPr lang="en-US" b="1" dirty="0">
                <a:latin typeface="Courier New" panose="02070309020205020404" pitchFamily="49" charset="0"/>
                <a:cs typeface="Courier New" panose="02070309020205020404" pitchFamily="49" charset="0"/>
              </a:rPr>
              <a:t>    ["200 calories", "24 g sugar"])</a:t>
            </a:r>
          </a:p>
        </p:txBody>
      </p:sp>
      <p:sp>
        <p:nvSpPr>
          <p:cNvPr id="5" name="TextBox 4">
            <a:extLst>
              <a:ext uri="{FF2B5EF4-FFF2-40B4-BE49-F238E27FC236}">
                <a16:creationId xmlns:a16="http://schemas.microsoft.com/office/drawing/2014/main" id="{72D6078B-A0EF-B5CC-B91C-FCB91FA029EE}"/>
              </a:ext>
            </a:extLst>
          </p:cNvPr>
          <p:cNvSpPr txBox="1"/>
          <p:nvPr/>
        </p:nvSpPr>
        <p:spPr>
          <a:xfrm>
            <a:off x="1000542" y="4826675"/>
            <a:ext cx="8273460"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name, price, </a:t>
            </a:r>
            <a:r>
              <a:rPr lang="en-US" b="1" dirty="0" err="1">
                <a:latin typeface="Courier New" panose="02070309020205020404" pitchFamily="49" charset="0"/>
                <a:cs typeface="Courier New" panose="02070309020205020404" pitchFamily="49" charset="0"/>
              </a:rPr>
              <a:t>nutrition_info</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self.name = name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self.price</a:t>
            </a:r>
            <a:r>
              <a:rPr lang="en-US" b="1" dirty="0">
                <a:latin typeface="Courier New" panose="02070309020205020404" pitchFamily="49" charset="0"/>
                <a:cs typeface="Courier New" panose="02070309020205020404" pitchFamily="49" charset="0"/>
              </a:rPr>
              <a:t> = price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self.nutrition_info</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nutrition_info</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0</a:t>
            </a:r>
          </a:p>
        </p:txBody>
      </p:sp>
    </p:spTree>
    <p:extLst>
      <p:ext uri="{BB962C8B-B14F-4D97-AF65-F5344CB8AC3E}">
        <p14:creationId xmlns:p14="http://schemas.microsoft.com/office/powerpoint/2010/main" val="139832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144C1-6202-D9AE-4EDE-CB796870066B}"/>
              </a:ext>
            </a:extLst>
          </p:cNvPr>
          <p:cNvSpPr>
            <a:spLocks noGrp="1"/>
          </p:cNvSpPr>
          <p:nvPr>
            <p:ph type="title"/>
          </p:nvPr>
        </p:nvSpPr>
        <p:spPr/>
        <p:txBody>
          <a:bodyPr/>
          <a:lstStyle/>
          <a:p>
            <a:r>
              <a:rPr lang="en-US" dirty="0"/>
              <a:t>Instance variables</a:t>
            </a:r>
          </a:p>
        </p:txBody>
      </p:sp>
      <p:sp>
        <p:nvSpPr>
          <p:cNvPr id="3" name="Content Placeholder 2">
            <a:extLst>
              <a:ext uri="{FF2B5EF4-FFF2-40B4-BE49-F238E27FC236}">
                <a16:creationId xmlns:a16="http://schemas.microsoft.com/office/drawing/2014/main" id="{73F5AF70-C224-BC48-D760-E177CFD88C10}"/>
              </a:ext>
            </a:extLst>
          </p:cNvPr>
          <p:cNvSpPr>
            <a:spLocks noGrp="1"/>
          </p:cNvSpPr>
          <p:nvPr>
            <p:ph idx="1"/>
          </p:nvPr>
        </p:nvSpPr>
        <p:spPr/>
        <p:txBody>
          <a:bodyPr/>
          <a:lstStyle/>
          <a:p>
            <a:r>
              <a:rPr lang="en-US" b="1" i="1" dirty="0"/>
              <a:t>Instance variables</a:t>
            </a:r>
            <a:r>
              <a:rPr lang="en-US" dirty="0"/>
              <a:t> are data attributes that describe the state of an object.</a:t>
            </a:r>
          </a:p>
          <a:p>
            <a:r>
              <a:rPr lang="en-US" dirty="0"/>
              <a:t>This </a:t>
            </a:r>
            <a:r>
              <a:rPr lang="en-US" i="1" dirty="0"/>
              <a:t>__</a:t>
            </a:r>
            <a:r>
              <a:rPr lang="en-US" i="1" dirty="0" err="1"/>
              <a:t>init</a:t>
            </a:r>
            <a:r>
              <a:rPr lang="en-US" i="1" dirty="0"/>
              <a:t>__() </a:t>
            </a:r>
            <a:r>
              <a:rPr lang="en-US" dirty="0"/>
              <a:t>initializes 4 instance variables:</a:t>
            </a:r>
          </a:p>
          <a:p>
            <a:endParaRPr lang="en-US" dirty="0"/>
          </a:p>
          <a:p>
            <a:endParaRPr lang="en-US" dirty="0"/>
          </a:p>
          <a:p>
            <a:endParaRPr lang="en-US" dirty="0"/>
          </a:p>
          <a:p>
            <a:endParaRPr lang="en-US" dirty="0"/>
          </a:p>
          <a:p>
            <a:r>
              <a:rPr lang="en-US" dirty="0"/>
              <a:t>The object's methods can then change the values of those variables or assign new variables.</a:t>
            </a:r>
          </a:p>
        </p:txBody>
      </p:sp>
      <p:sp>
        <p:nvSpPr>
          <p:cNvPr id="4" name="TextBox 3">
            <a:extLst>
              <a:ext uri="{FF2B5EF4-FFF2-40B4-BE49-F238E27FC236}">
                <a16:creationId xmlns:a16="http://schemas.microsoft.com/office/drawing/2014/main" id="{D13F50BA-EE3E-F558-2D52-52F92B0F8FFE}"/>
              </a:ext>
            </a:extLst>
          </p:cNvPr>
          <p:cNvSpPr txBox="1"/>
          <p:nvPr/>
        </p:nvSpPr>
        <p:spPr>
          <a:xfrm>
            <a:off x="1000542" y="3108719"/>
            <a:ext cx="8273460"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name, price, </a:t>
            </a:r>
            <a:r>
              <a:rPr lang="en-US" b="1" dirty="0" err="1">
                <a:latin typeface="Courier New" panose="02070309020205020404" pitchFamily="49" charset="0"/>
                <a:cs typeface="Courier New" panose="02070309020205020404" pitchFamily="49" charset="0"/>
              </a:rPr>
              <a:t>nutrition_info</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self.name = name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self.price</a:t>
            </a:r>
            <a:r>
              <a:rPr lang="en-US" b="1" dirty="0">
                <a:latin typeface="Courier New" panose="02070309020205020404" pitchFamily="49" charset="0"/>
                <a:cs typeface="Courier New" panose="02070309020205020404" pitchFamily="49" charset="0"/>
              </a:rPr>
              <a:t> = price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self.nutrition_info</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nutrition_info</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0</a:t>
            </a:r>
          </a:p>
        </p:txBody>
      </p:sp>
    </p:spTree>
    <p:extLst>
      <p:ext uri="{BB962C8B-B14F-4D97-AF65-F5344CB8AC3E}">
        <p14:creationId xmlns:p14="http://schemas.microsoft.com/office/powerpoint/2010/main" val="566599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DA821-FD33-E1EA-DC14-83695F576928}"/>
              </a:ext>
            </a:extLst>
          </p:cNvPr>
          <p:cNvSpPr>
            <a:spLocks noGrp="1"/>
          </p:cNvSpPr>
          <p:nvPr>
            <p:ph type="title"/>
          </p:nvPr>
        </p:nvSpPr>
        <p:spPr/>
        <p:txBody>
          <a:bodyPr/>
          <a:lstStyle/>
          <a:p>
            <a:r>
              <a:rPr lang="en-US" dirty="0"/>
              <a:t>Method invocation</a:t>
            </a:r>
          </a:p>
        </p:txBody>
      </p:sp>
      <p:sp>
        <p:nvSpPr>
          <p:cNvPr id="3" name="Content Placeholder 2">
            <a:extLst>
              <a:ext uri="{FF2B5EF4-FFF2-40B4-BE49-F238E27FC236}">
                <a16:creationId xmlns:a16="http://schemas.microsoft.com/office/drawing/2014/main" id="{EC8D2138-0EF3-423D-2840-F8029B854124}"/>
              </a:ext>
            </a:extLst>
          </p:cNvPr>
          <p:cNvSpPr>
            <a:spLocks noGrp="1"/>
          </p:cNvSpPr>
          <p:nvPr>
            <p:ph idx="1"/>
          </p:nvPr>
        </p:nvSpPr>
        <p:spPr/>
        <p:txBody>
          <a:bodyPr>
            <a:normAutofit/>
          </a:bodyPr>
          <a:lstStyle/>
          <a:p>
            <a:r>
              <a:rPr lang="en-US" dirty="0"/>
              <a:t>This expression…</a:t>
            </a:r>
          </a:p>
          <a:p>
            <a:endParaRPr lang="en-US" dirty="0"/>
          </a:p>
          <a:p>
            <a:r>
              <a:rPr lang="en-US" dirty="0"/>
              <a:t>… calls this function in the class definition:</a:t>
            </a:r>
          </a:p>
          <a:p>
            <a:endParaRPr lang="en-US" dirty="0"/>
          </a:p>
          <a:p>
            <a:endParaRPr lang="en-US" dirty="0"/>
          </a:p>
          <a:p>
            <a:r>
              <a:rPr lang="en-US" i="1" dirty="0" err="1"/>
              <a:t>pina_bar.increase_inventory</a:t>
            </a:r>
            <a:r>
              <a:rPr lang="en-US" i="1" dirty="0"/>
              <a:t>() </a:t>
            </a:r>
            <a:r>
              <a:rPr lang="en-US" dirty="0"/>
              <a:t>is a </a:t>
            </a:r>
            <a:r>
              <a:rPr lang="en-US" b="1" dirty="0"/>
              <a:t>bound method</a:t>
            </a:r>
            <a:r>
              <a:rPr lang="en-US" dirty="0"/>
              <a:t>: a function which has its first parameter pre-bound to a particular value.</a:t>
            </a:r>
          </a:p>
          <a:p>
            <a:r>
              <a:rPr lang="en-US" dirty="0"/>
              <a:t>In this case, </a:t>
            </a:r>
            <a:r>
              <a:rPr lang="en-US" i="1" dirty="0"/>
              <a:t>self</a:t>
            </a:r>
            <a:r>
              <a:rPr lang="en-US" dirty="0"/>
              <a:t> is pre-bound to </a:t>
            </a:r>
            <a:r>
              <a:rPr lang="en-US" i="1" dirty="0" err="1"/>
              <a:t>pina_bar</a:t>
            </a:r>
            <a:r>
              <a:rPr lang="en-US" i="1" dirty="0"/>
              <a:t> </a:t>
            </a:r>
            <a:r>
              <a:rPr lang="en-US" dirty="0"/>
              <a:t>and </a:t>
            </a:r>
            <a:r>
              <a:rPr lang="en-US" i="1" dirty="0"/>
              <a:t>amount</a:t>
            </a:r>
            <a:r>
              <a:rPr lang="en-US" dirty="0"/>
              <a:t> is set to 2.</a:t>
            </a:r>
          </a:p>
          <a:p>
            <a:r>
              <a:rPr lang="en-US" dirty="0"/>
              <a:t>It's equivalent to:</a:t>
            </a:r>
          </a:p>
        </p:txBody>
      </p:sp>
      <p:sp>
        <p:nvSpPr>
          <p:cNvPr id="4" name="TextBox 3">
            <a:extLst>
              <a:ext uri="{FF2B5EF4-FFF2-40B4-BE49-F238E27FC236}">
                <a16:creationId xmlns:a16="http://schemas.microsoft.com/office/drawing/2014/main" id="{0E15E54C-9959-272A-5EFA-D48490B361E8}"/>
              </a:ext>
            </a:extLst>
          </p:cNvPr>
          <p:cNvSpPr txBox="1"/>
          <p:nvPr/>
        </p:nvSpPr>
        <p:spPr>
          <a:xfrm>
            <a:off x="1000542" y="2337754"/>
            <a:ext cx="8273460"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pina_bar.increase_inventory</a:t>
            </a:r>
            <a:r>
              <a:rPr lang="en-US" b="1" dirty="0">
                <a:latin typeface="Courier New" panose="02070309020205020404" pitchFamily="49" charset="0"/>
                <a:cs typeface="Courier New" panose="02070309020205020404" pitchFamily="49" charset="0"/>
              </a:rPr>
              <a:t>(2)</a:t>
            </a:r>
          </a:p>
        </p:txBody>
      </p:sp>
      <p:sp>
        <p:nvSpPr>
          <p:cNvPr id="5" name="TextBox 4">
            <a:extLst>
              <a:ext uri="{FF2B5EF4-FFF2-40B4-BE49-F238E27FC236}">
                <a16:creationId xmlns:a16="http://schemas.microsoft.com/office/drawing/2014/main" id="{C6CC43CE-F65A-C09B-8411-544E9F0076B8}"/>
              </a:ext>
            </a:extLst>
          </p:cNvPr>
          <p:cNvSpPr txBox="1"/>
          <p:nvPr/>
        </p:nvSpPr>
        <p:spPr>
          <a:xfrm>
            <a:off x="1000542" y="3228206"/>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increase_inventory</a:t>
            </a:r>
            <a:r>
              <a:rPr lang="en-US" b="1" dirty="0">
                <a:latin typeface="Courier New" panose="02070309020205020404" pitchFamily="49" charset="0"/>
                <a:cs typeface="Courier New" panose="02070309020205020404" pitchFamily="49" charset="0"/>
              </a:rPr>
              <a:t>(self, amount):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amount</a:t>
            </a:r>
          </a:p>
        </p:txBody>
      </p:sp>
      <p:sp>
        <p:nvSpPr>
          <p:cNvPr id="7" name="TextBox 6">
            <a:extLst>
              <a:ext uri="{FF2B5EF4-FFF2-40B4-BE49-F238E27FC236}">
                <a16:creationId xmlns:a16="http://schemas.microsoft.com/office/drawing/2014/main" id="{E396E10C-B670-027F-384B-BB9C6B4D1769}"/>
              </a:ext>
            </a:extLst>
          </p:cNvPr>
          <p:cNvSpPr txBox="1"/>
          <p:nvPr/>
        </p:nvSpPr>
        <p:spPr>
          <a:xfrm>
            <a:off x="1000542" y="5640327"/>
            <a:ext cx="8273460"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Product.increase_inventory</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2)</a:t>
            </a:r>
          </a:p>
        </p:txBody>
      </p:sp>
    </p:spTree>
    <p:extLst>
      <p:ext uri="{BB962C8B-B14F-4D97-AF65-F5344CB8AC3E}">
        <p14:creationId xmlns:p14="http://schemas.microsoft.com/office/powerpoint/2010/main" val="420207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34E79-BA46-921D-94F2-62CEA64C3B08}"/>
              </a:ext>
            </a:extLst>
          </p:cNvPr>
          <p:cNvSpPr>
            <a:spLocks noGrp="1"/>
          </p:cNvSpPr>
          <p:nvPr>
            <p:ph type="title"/>
          </p:nvPr>
        </p:nvSpPr>
        <p:spPr/>
        <p:txBody>
          <a:bodyPr/>
          <a:lstStyle/>
          <a:p>
            <a:r>
              <a:rPr lang="en-US" dirty="0"/>
              <a:t>Dot notation</a:t>
            </a:r>
          </a:p>
        </p:txBody>
      </p:sp>
      <p:sp>
        <p:nvSpPr>
          <p:cNvPr id="3" name="Content Placeholder 2">
            <a:extLst>
              <a:ext uri="{FF2B5EF4-FFF2-40B4-BE49-F238E27FC236}">
                <a16:creationId xmlns:a16="http://schemas.microsoft.com/office/drawing/2014/main" id="{CDDE217C-2915-BE2F-23A8-953DAFA00E0C}"/>
              </a:ext>
            </a:extLst>
          </p:cNvPr>
          <p:cNvSpPr>
            <a:spLocks noGrp="1"/>
          </p:cNvSpPr>
          <p:nvPr>
            <p:ph idx="1"/>
          </p:nvPr>
        </p:nvSpPr>
        <p:spPr/>
        <p:txBody>
          <a:bodyPr>
            <a:normAutofit/>
          </a:bodyPr>
          <a:lstStyle/>
          <a:p>
            <a:r>
              <a:rPr lang="en-US" dirty="0"/>
              <a:t>All object attributes (which includes variables and methods) can be accessed with </a:t>
            </a:r>
            <a:r>
              <a:rPr lang="en-US" b="1" dirty="0"/>
              <a:t>dot notation</a:t>
            </a:r>
            <a:r>
              <a:rPr lang="en-US" dirty="0"/>
              <a:t>:</a:t>
            </a:r>
          </a:p>
          <a:p>
            <a:pPr marL="0" indent="0">
              <a:buNone/>
            </a:pPr>
            <a:endParaRPr lang="en-US" dirty="0"/>
          </a:p>
          <a:p>
            <a:r>
              <a:rPr lang="en-US" dirty="0"/>
              <a:t>That evaluates to the value of the attribute looked up by </a:t>
            </a:r>
            <a:r>
              <a:rPr lang="en-US" i="1" dirty="0" err="1"/>
              <a:t>increase_inventory</a:t>
            </a:r>
            <a:r>
              <a:rPr lang="en-US" i="1" dirty="0"/>
              <a:t>() </a:t>
            </a:r>
            <a:r>
              <a:rPr lang="en-US" dirty="0"/>
              <a:t>in the object referenced by </a:t>
            </a:r>
            <a:r>
              <a:rPr lang="en-US" i="1" dirty="0" err="1"/>
              <a:t>pina_bar</a:t>
            </a:r>
            <a:r>
              <a:rPr lang="en-US" dirty="0"/>
              <a:t>.</a:t>
            </a:r>
          </a:p>
          <a:p>
            <a:endParaRPr lang="en-US" dirty="0"/>
          </a:p>
          <a:p>
            <a:r>
              <a:rPr lang="en-US" dirty="0"/>
              <a:t>The left-hand side of the dot notation can also be any expression that evaluates to an object reference: </a:t>
            </a:r>
          </a:p>
        </p:txBody>
      </p:sp>
      <p:sp>
        <p:nvSpPr>
          <p:cNvPr id="4" name="TextBox 3">
            <a:extLst>
              <a:ext uri="{FF2B5EF4-FFF2-40B4-BE49-F238E27FC236}">
                <a16:creationId xmlns:a16="http://schemas.microsoft.com/office/drawing/2014/main" id="{60E41001-D84A-9742-34AE-00DB0527FB78}"/>
              </a:ext>
            </a:extLst>
          </p:cNvPr>
          <p:cNvSpPr txBox="1"/>
          <p:nvPr/>
        </p:nvSpPr>
        <p:spPr>
          <a:xfrm>
            <a:off x="1063295" y="2651519"/>
            <a:ext cx="8273460"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pina_bar.increase_inventory</a:t>
            </a:r>
            <a:r>
              <a:rPr lang="en-US" b="1" dirty="0">
                <a:latin typeface="Courier New" panose="02070309020205020404" pitchFamily="49" charset="0"/>
                <a:cs typeface="Courier New" panose="02070309020205020404" pitchFamily="49" charset="0"/>
              </a:rPr>
              <a:t>(2)</a:t>
            </a:r>
          </a:p>
        </p:txBody>
      </p:sp>
      <p:sp>
        <p:nvSpPr>
          <p:cNvPr id="5" name="TextBox 4">
            <a:extLst>
              <a:ext uri="{FF2B5EF4-FFF2-40B4-BE49-F238E27FC236}">
                <a16:creationId xmlns:a16="http://schemas.microsoft.com/office/drawing/2014/main" id="{94A86E42-645C-0CBE-7B36-A6E819BE867D}"/>
              </a:ext>
            </a:extLst>
          </p:cNvPr>
          <p:cNvSpPr txBox="1"/>
          <p:nvPr/>
        </p:nvSpPr>
        <p:spPr>
          <a:xfrm>
            <a:off x="1063295" y="5018201"/>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bars = [</a:t>
            </a:r>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truffle_bar</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bars[0].</a:t>
            </a:r>
            <a:r>
              <a:rPr lang="en-US" b="1" dirty="0" err="1">
                <a:latin typeface="Courier New" panose="02070309020205020404" pitchFamily="49" charset="0"/>
                <a:cs typeface="Courier New" panose="02070309020205020404" pitchFamily="49" charset="0"/>
              </a:rPr>
              <a:t>increase_inventory</a:t>
            </a:r>
            <a:r>
              <a:rPr lang="en-US" b="1" dirty="0">
                <a:latin typeface="Courier New" panose="02070309020205020404" pitchFamily="49" charset="0"/>
                <a:cs typeface="Courier New" panose="02070309020205020404" pitchFamily="49" charset="0"/>
              </a:rPr>
              <a:t>(2)</a:t>
            </a:r>
          </a:p>
        </p:txBody>
      </p:sp>
    </p:spTree>
    <p:extLst>
      <p:ext uri="{BB962C8B-B14F-4D97-AF65-F5344CB8AC3E}">
        <p14:creationId xmlns:p14="http://schemas.microsoft.com/office/powerpoint/2010/main" val="1418484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816E6-7515-E709-ACB1-D6224A1C7AE0}"/>
              </a:ext>
            </a:extLst>
          </p:cNvPr>
          <p:cNvSpPr>
            <a:spLocks noGrp="1"/>
          </p:cNvSpPr>
          <p:nvPr>
            <p:ph type="title"/>
          </p:nvPr>
        </p:nvSpPr>
        <p:spPr/>
        <p:txBody>
          <a:bodyPr/>
          <a:lstStyle/>
          <a:p>
            <a:r>
              <a:rPr lang="en-US" dirty="0"/>
              <a:t>All together now</a:t>
            </a:r>
          </a:p>
        </p:txBody>
      </p:sp>
      <p:sp>
        <p:nvSpPr>
          <p:cNvPr id="3" name="Content Placeholder 2">
            <a:extLst>
              <a:ext uri="{FF2B5EF4-FFF2-40B4-BE49-F238E27FC236}">
                <a16:creationId xmlns:a16="http://schemas.microsoft.com/office/drawing/2014/main" id="{AE459621-030A-ECA3-B7D3-2DD679914C3A}"/>
              </a:ext>
            </a:extLst>
          </p:cNvPr>
          <p:cNvSpPr>
            <a:spLocks noGrp="1"/>
          </p:cNvSpPr>
          <p:nvPr>
            <p:ph idx="1"/>
          </p:nvPr>
        </p:nvSpPr>
        <p:spPr/>
        <p:txBody>
          <a:bodyPr/>
          <a:lstStyle/>
          <a:p>
            <a:r>
              <a:rPr lang="en-US" dirty="0"/>
              <a:t>The class definition:</a:t>
            </a:r>
          </a:p>
          <a:p>
            <a:endParaRPr lang="en-US" dirty="0"/>
          </a:p>
          <a:p>
            <a:endParaRPr lang="en-US" dirty="0"/>
          </a:p>
          <a:p>
            <a:endParaRPr lang="en-US" dirty="0"/>
          </a:p>
          <a:p>
            <a:endParaRPr lang="en-US" dirty="0"/>
          </a:p>
          <a:p>
            <a:endParaRPr lang="en-US" dirty="0"/>
          </a:p>
          <a:p>
            <a:endParaRPr lang="en-US" dirty="0"/>
          </a:p>
          <a:p>
            <a:endParaRPr lang="en-US" dirty="0"/>
          </a:p>
          <a:p>
            <a:r>
              <a:rPr lang="en-US" dirty="0"/>
              <a:t>Object instantiation and method invocation:</a:t>
            </a:r>
          </a:p>
        </p:txBody>
      </p:sp>
      <p:sp>
        <p:nvSpPr>
          <p:cNvPr id="4" name="TextBox 3">
            <a:extLst>
              <a:ext uri="{FF2B5EF4-FFF2-40B4-BE49-F238E27FC236}">
                <a16:creationId xmlns:a16="http://schemas.microsoft.com/office/drawing/2014/main" id="{9F7F22D3-7E65-D6F9-2AB4-2D57D95FF7D8}"/>
              </a:ext>
            </a:extLst>
          </p:cNvPr>
          <p:cNvSpPr txBox="1"/>
          <p:nvPr/>
        </p:nvSpPr>
        <p:spPr>
          <a:xfrm>
            <a:off x="1000542" y="2267416"/>
            <a:ext cx="8273460" cy="3108543"/>
          </a:xfrm>
          <a:prstGeom prst="rect">
            <a:avLst/>
          </a:prstGeom>
          <a:solidFill>
            <a:schemeClr val="bg1">
              <a:lumMod val="95000"/>
            </a:schemeClr>
          </a:solidFill>
        </p:spPr>
        <p:txBody>
          <a:bodyPr wrap="square" rtlCol="0">
            <a:spAutoFit/>
          </a:bodyPr>
          <a:lstStyle/>
          <a:p>
            <a:r>
              <a:rPr lang="en-US" sz="1400" b="1" dirty="0">
                <a:latin typeface="Courier New" panose="02070309020205020404" pitchFamily="49" charset="0"/>
                <a:cs typeface="Courier New" panose="02070309020205020404" pitchFamily="49" charset="0"/>
              </a:rPr>
              <a:t># Define a new type of data</a:t>
            </a:r>
          </a:p>
          <a:p>
            <a:r>
              <a:rPr lang="en-US" sz="1400" b="1" dirty="0">
                <a:latin typeface="Courier New" panose="02070309020205020404" pitchFamily="49" charset="0"/>
                <a:cs typeface="Courier New" panose="02070309020205020404" pitchFamily="49" charset="0"/>
              </a:rPr>
              <a:t>class Product:</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 Set the initial values</a:t>
            </a:r>
          </a:p>
          <a:p>
            <a:r>
              <a:rPr lang="en-US" sz="1400" b="1" dirty="0">
                <a:latin typeface="Courier New" panose="02070309020205020404" pitchFamily="49" charset="0"/>
                <a:cs typeface="Courier New" panose="02070309020205020404" pitchFamily="49" charset="0"/>
              </a:rPr>
              <a:t>    def __</a:t>
            </a:r>
            <a:r>
              <a:rPr lang="en-US" sz="1400" b="1" dirty="0" err="1">
                <a:latin typeface="Courier New" panose="02070309020205020404" pitchFamily="49" charset="0"/>
                <a:cs typeface="Courier New" panose="02070309020205020404" pitchFamily="49" charset="0"/>
              </a:rPr>
              <a:t>init</a:t>
            </a:r>
            <a:r>
              <a:rPr lang="en-US" sz="1400" b="1" dirty="0">
                <a:latin typeface="Courier New" panose="02070309020205020404" pitchFamily="49" charset="0"/>
                <a:cs typeface="Courier New" panose="02070309020205020404" pitchFamily="49" charset="0"/>
              </a:rPr>
              <a:t>__(self, name, price, </a:t>
            </a:r>
            <a:r>
              <a:rPr lang="en-US" sz="1400" b="1" dirty="0" err="1">
                <a:latin typeface="Courier New" panose="02070309020205020404" pitchFamily="49" charset="0"/>
                <a:cs typeface="Courier New" panose="02070309020205020404" pitchFamily="49" charset="0"/>
              </a:rPr>
              <a:t>nutrition_info</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self.name = name</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self.price</a:t>
            </a:r>
            <a:r>
              <a:rPr lang="en-US" sz="1400" b="1" dirty="0">
                <a:latin typeface="Courier New" panose="02070309020205020404" pitchFamily="49" charset="0"/>
                <a:cs typeface="Courier New" panose="02070309020205020404" pitchFamily="49" charset="0"/>
              </a:rPr>
              <a:t> = price</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self.nutrition_info</a:t>
            </a:r>
            <a:r>
              <a:rPr lang="en-US" sz="1400" b="1" dirty="0">
                <a:latin typeface="Courier New" panose="02070309020205020404" pitchFamily="49" charset="0"/>
                <a:cs typeface="Courier New" panose="02070309020205020404" pitchFamily="49" charset="0"/>
              </a:rPr>
              <a:t> = </a:t>
            </a:r>
            <a:r>
              <a:rPr lang="en-US" sz="1400" b="1" dirty="0" err="1">
                <a:latin typeface="Courier New" panose="02070309020205020404" pitchFamily="49" charset="0"/>
                <a:cs typeface="Courier New" panose="02070309020205020404" pitchFamily="49" charset="0"/>
              </a:rPr>
              <a:t>nutrition_info</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0</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 Define methods</a:t>
            </a:r>
          </a:p>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increase_inventory</a:t>
            </a:r>
            <a:r>
              <a:rPr lang="en-US" sz="1400" b="1" dirty="0">
                <a:latin typeface="Courier New" panose="02070309020205020404" pitchFamily="49" charset="0"/>
                <a:cs typeface="Courier New" panose="02070309020205020404" pitchFamily="49" charset="0"/>
              </a:rPr>
              <a:t>(self, amount):</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amount</a:t>
            </a:r>
          </a:p>
          <a:p>
            <a:r>
              <a:rPr lang="en-US" sz="1400"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9CFF1D57-6672-4945-596A-D717A656AF9A}"/>
              </a:ext>
            </a:extLst>
          </p:cNvPr>
          <p:cNvSpPr txBox="1"/>
          <p:nvPr/>
        </p:nvSpPr>
        <p:spPr>
          <a:xfrm>
            <a:off x="1000542" y="5765836"/>
            <a:ext cx="8273460" cy="954107"/>
          </a:xfrm>
          <a:prstGeom prst="rect">
            <a:avLst/>
          </a:prstGeom>
          <a:solidFill>
            <a:schemeClr val="bg1">
              <a:lumMod val="95000"/>
            </a:schemeClr>
          </a:solidFill>
        </p:spPr>
        <p:txBody>
          <a:bodyPr wrap="square" rtlCol="0">
            <a:spAutoFit/>
          </a:bodyPr>
          <a:lstStyle/>
          <a:p>
            <a:r>
              <a:rPr lang="en-US" sz="1400" b="1" dirty="0" err="1">
                <a:latin typeface="Courier New" panose="02070309020205020404" pitchFamily="49" charset="0"/>
                <a:cs typeface="Courier New" panose="02070309020205020404" pitchFamily="49" charset="0"/>
              </a:rPr>
              <a:t>pina_bar</a:t>
            </a:r>
            <a:r>
              <a:rPr lang="en-US" sz="1400" b="1" dirty="0">
                <a:latin typeface="Courier New" panose="02070309020205020404" pitchFamily="49" charset="0"/>
                <a:cs typeface="Courier New" panose="02070309020205020404" pitchFamily="49" charset="0"/>
              </a:rPr>
              <a:t> = Product("Piña </a:t>
            </a:r>
            <a:r>
              <a:rPr lang="en-US" sz="1400" b="1" dirty="0" err="1">
                <a:latin typeface="Courier New" panose="02070309020205020404" pitchFamily="49" charset="0"/>
                <a:cs typeface="Courier New" panose="02070309020205020404" pitchFamily="49" charset="0"/>
              </a:rPr>
              <a:t>Chocolotta</a:t>
            </a:r>
            <a:r>
              <a:rPr lang="en-US" sz="1400" b="1" dirty="0">
                <a:latin typeface="Courier New" panose="02070309020205020404" pitchFamily="49" charset="0"/>
                <a:cs typeface="Courier New" panose="02070309020205020404" pitchFamily="49" charset="0"/>
              </a:rPr>
              <a:t>", 7.99,</a:t>
            </a:r>
          </a:p>
          <a:p>
            <a:r>
              <a:rPr lang="en-US" sz="1400" b="1" dirty="0">
                <a:latin typeface="Courier New" panose="02070309020205020404" pitchFamily="49" charset="0"/>
                <a:cs typeface="Courier New" panose="02070309020205020404" pitchFamily="49" charset="0"/>
              </a:rPr>
              <a:t>    ["200 calories", "24 g sugar"])</a:t>
            </a:r>
          </a:p>
          <a:p>
            <a:endParaRPr lang="en-US" sz="1400" b="1" dirty="0">
              <a:latin typeface="Courier New" panose="02070309020205020404" pitchFamily="49" charset="0"/>
              <a:cs typeface="Courier New" panose="02070309020205020404" pitchFamily="49" charset="0"/>
            </a:endParaRPr>
          </a:p>
          <a:p>
            <a:r>
              <a:rPr lang="en-US" sz="1400" b="1" dirty="0" err="1">
                <a:latin typeface="Courier New" panose="02070309020205020404" pitchFamily="49" charset="0"/>
                <a:cs typeface="Courier New" panose="02070309020205020404" pitchFamily="49" charset="0"/>
              </a:rPr>
              <a:t>pina_bar.increase_inventory</a:t>
            </a:r>
            <a:r>
              <a:rPr lang="en-US" sz="1400" b="1" dirty="0">
                <a:latin typeface="Courier New" panose="02070309020205020404" pitchFamily="49" charset="0"/>
                <a:cs typeface="Courier New" panose="02070309020205020404" pitchFamily="49" charset="0"/>
              </a:rPr>
              <a:t>(2)</a:t>
            </a:r>
          </a:p>
        </p:txBody>
      </p:sp>
    </p:spTree>
    <p:extLst>
      <p:ext uri="{BB962C8B-B14F-4D97-AF65-F5344CB8AC3E}">
        <p14:creationId xmlns:p14="http://schemas.microsoft.com/office/powerpoint/2010/main" val="4234630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Player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5078313"/>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This class represents a player in a video game.</a:t>
            </a:r>
          </a:p>
          <a:p>
            <a:r>
              <a:rPr lang="en-US" b="1" dirty="0">
                <a:latin typeface="Courier New" panose="02070309020205020404" pitchFamily="49" charset="0"/>
                <a:cs typeface="Courier New" panose="02070309020205020404" pitchFamily="49" charset="0"/>
              </a:rPr>
              <a:t>It tracks their name and health.</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class Player:</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&gt;&gt;&gt; player = Player("Mario")</a:t>
            </a:r>
          </a:p>
          <a:p>
            <a:r>
              <a:rPr lang="en-US" b="1" dirty="0">
                <a:latin typeface="Courier New" panose="02070309020205020404" pitchFamily="49" charset="0"/>
                <a:cs typeface="Courier New" panose="02070309020205020404" pitchFamily="49" charset="0"/>
              </a:rPr>
              <a:t>    &gt;&gt;&gt; player.name</a:t>
            </a:r>
          </a:p>
          <a:p>
            <a:r>
              <a:rPr lang="en-US" b="1" dirty="0">
                <a:latin typeface="Courier New" panose="02070309020205020404" pitchFamily="49" charset="0"/>
                <a:cs typeface="Courier New" panose="02070309020205020404" pitchFamily="49" charset="0"/>
              </a:rPr>
              <a:t>    'Mario'</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player.health</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100</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player.damage</a:t>
            </a:r>
            <a:r>
              <a:rPr lang="en-US" b="1" dirty="0">
                <a:latin typeface="Courier New" panose="02070309020205020404" pitchFamily="49" charset="0"/>
                <a:cs typeface="Courier New" panose="02070309020205020404" pitchFamily="49" charset="0"/>
              </a:rPr>
              <a:t>(10)</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player.health</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90</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player.boost</a:t>
            </a:r>
            <a:r>
              <a:rPr lang="en-US" b="1" dirty="0">
                <a:latin typeface="Courier New" panose="02070309020205020404" pitchFamily="49" charset="0"/>
                <a:cs typeface="Courier New" panose="02070309020205020404" pitchFamily="49" charset="0"/>
              </a:rPr>
              <a:t>(5)</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player.health</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95</a:t>
            </a:r>
          </a:p>
          <a:p>
            <a:r>
              <a:rPr lang="en-US" b="1"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2026503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Player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397031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This class represents a player in a video game.</a:t>
            </a:r>
          </a:p>
          <a:p>
            <a:r>
              <a:rPr lang="en-US" b="1" dirty="0">
                <a:latin typeface="Courier New" panose="02070309020205020404" pitchFamily="49" charset="0"/>
                <a:cs typeface="Courier New" panose="02070309020205020404" pitchFamily="49" charset="0"/>
              </a:rPr>
              <a:t>It tracks their name and health.</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class Player:</a:t>
            </a: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name):</a:t>
            </a:r>
          </a:p>
          <a:p>
            <a:r>
              <a:rPr lang="en-US" b="1" dirty="0">
                <a:latin typeface="Courier New" panose="02070309020205020404" pitchFamily="49" charset="0"/>
                <a:cs typeface="Courier New" panose="02070309020205020404" pitchFamily="49" charset="0"/>
              </a:rPr>
              <a:t>        self.name = name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self.health</a:t>
            </a:r>
            <a:r>
              <a:rPr lang="en-US" b="1" dirty="0">
                <a:latin typeface="Courier New" panose="02070309020205020404" pitchFamily="49" charset="0"/>
                <a:cs typeface="Courier New" panose="02070309020205020404" pitchFamily="49" charset="0"/>
              </a:rPr>
              <a:t> = 100</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def damage(self, amount):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self.health</a:t>
            </a:r>
            <a:r>
              <a:rPr lang="en-US" b="1" dirty="0">
                <a:latin typeface="Courier New" panose="02070309020205020404" pitchFamily="49" charset="0"/>
                <a:cs typeface="Courier New" panose="02070309020205020404" pitchFamily="49" charset="0"/>
              </a:rPr>
              <a:t> -= amount</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def boost(self, amount):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self.health</a:t>
            </a:r>
            <a:r>
              <a:rPr lang="en-US" b="1" dirty="0">
                <a:latin typeface="Courier New" panose="02070309020205020404" pitchFamily="49" charset="0"/>
                <a:cs typeface="Courier New" panose="02070309020205020404" pitchFamily="49" charset="0"/>
              </a:rPr>
              <a:t> += amount</a:t>
            </a:r>
          </a:p>
        </p:txBody>
      </p:sp>
    </p:spTree>
    <p:extLst>
      <p:ext uri="{BB962C8B-B14F-4D97-AF65-F5344CB8AC3E}">
        <p14:creationId xmlns:p14="http://schemas.microsoft.com/office/powerpoint/2010/main" val="3994978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Clothing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401205"/>
          </a:xfrm>
          <a:prstGeom prst="rect">
            <a:avLst/>
          </a:prstGeom>
          <a:solidFill>
            <a:schemeClr val="bg1">
              <a:lumMod val="95000"/>
            </a:schemeClr>
          </a:solidFill>
        </p:spPr>
        <p:txBody>
          <a:bodyPr wrap="square" rtlCol="0">
            <a:spAutoFit/>
          </a:bodyPr>
          <a:lstStyle/>
          <a:p>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Clothing is a class that represents pieces of clothing in a closet. It tracks</a:t>
            </a:r>
          </a:p>
          <a:p>
            <a:r>
              <a:rPr lang="en-US" sz="1400" b="1" dirty="0">
                <a:latin typeface="Courier New" panose="02070309020205020404" pitchFamily="49" charset="0"/>
                <a:cs typeface="Courier New" panose="02070309020205020404" pitchFamily="49" charset="0"/>
              </a:rPr>
              <a:t>the color, category, and clean/dirty state.</a:t>
            </a:r>
          </a:p>
          <a:p>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class Clothing:</a:t>
            </a:r>
          </a:p>
          <a:p>
            <a:r>
              <a:rPr lang="en-US" sz="1400" b="1" dirty="0">
                <a:latin typeface="Courier New" panose="02070309020205020404" pitchFamily="49" charset="0"/>
                <a:cs typeface="Courier New" panose="02070309020205020404" pitchFamily="49" charset="0"/>
              </a:rPr>
              <a:t>    """</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a:t>
            </a:r>
            <a:r>
              <a:rPr lang="en-US" sz="1400" b="1" dirty="0">
                <a:latin typeface="Courier New" panose="02070309020205020404" pitchFamily="49" charset="0"/>
                <a:cs typeface="Courier New" panose="02070309020205020404" pitchFamily="49" charset="0"/>
              </a:rPr>
              <a:t> = Clothing("shirt", "blue")</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blue_shirt.category</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'shirt'</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blue_shirt.color</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'blue'</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blue_shirt.is_clean</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True</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blue_shirt.wear</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blue_shirt.is_clean</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False</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blue_shirt.clean</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blue_shirt.is_clean</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True</a:t>
            </a:r>
          </a:p>
          <a:p>
            <a:r>
              <a:rPr lang="en-US" sz="1400" b="1"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505101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786AE-33F6-ADB7-50A0-DDC5778977E0}"/>
              </a:ext>
            </a:extLst>
          </p:cNvPr>
          <p:cNvSpPr>
            <a:spLocks noGrp="1"/>
          </p:cNvSpPr>
          <p:nvPr>
            <p:ph type="title"/>
          </p:nvPr>
        </p:nvSpPr>
        <p:spPr/>
        <p:txBody>
          <a:bodyPr/>
          <a:lstStyle/>
          <a:p>
            <a:r>
              <a:rPr lang="en-US" dirty="0"/>
              <a:t>Object-oriented programming</a:t>
            </a:r>
          </a:p>
        </p:txBody>
      </p:sp>
      <p:sp>
        <p:nvSpPr>
          <p:cNvPr id="3" name="Content Placeholder 2">
            <a:extLst>
              <a:ext uri="{FF2B5EF4-FFF2-40B4-BE49-F238E27FC236}">
                <a16:creationId xmlns:a16="http://schemas.microsoft.com/office/drawing/2014/main" id="{17AA2F1B-65D5-60D0-4732-0CDB907A67CF}"/>
              </a:ext>
            </a:extLst>
          </p:cNvPr>
          <p:cNvSpPr>
            <a:spLocks noGrp="1"/>
          </p:cNvSpPr>
          <p:nvPr>
            <p:ph idx="1"/>
          </p:nvPr>
        </p:nvSpPr>
        <p:spPr/>
        <p:txBody>
          <a:bodyPr>
            <a:normAutofit/>
          </a:bodyPr>
          <a:lstStyle/>
          <a:p>
            <a:r>
              <a:rPr lang="en-US" dirty="0"/>
              <a:t>OOP is a method for organizing programs which includes:</a:t>
            </a:r>
          </a:p>
          <a:p>
            <a:pPr lvl="1"/>
            <a:r>
              <a:rPr lang="en-US" dirty="0"/>
              <a:t>Data abstraction</a:t>
            </a:r>
          </a:p>
          <a:p>
            <a:pPr lvl="1"/>
            <a:r>
              <a:rPr lang="en-US" dirty="0"/>
              <a:t>Bundling together information and related behavior </a:t>
            </a:r>
          </a:p>
          <a:p>
            <a:r>
              <a:rPr lang="en-US" dirty="0"/>
              <a:t>A metaphor for computation using distributed state:</a:t>
            </a:r>
          </a:p>
          <a:p>
            <a:pPr lvl="1"/>
            <a:r>
              <a:rPr lang="en-US" dirty="0"/>
              <a:t>Each object has its own local state</a:t>
            </a:r>
          </a:p>
          <a:p>
            <a:pPr lvl="1"/>
            <a:r>
              <a:rPr lang="en-US" dirty="0"/>
              <a:t>Each object also knows how to manage its own local state, based on method calls</a:t>
            </a:r>
          </a:p>
          <a:p>
            <a:pPr lvl="1"/>
            <a:r>
              <a:rPr lang="en-US" dirty="0"/>
              <a:t>Method calls are messages passed between objects</a:t>
            </a:r>
          </a:p>
          <a:p>
            <a:pPr lvl="1"/>
            <a:r>
              <a:rPr lang="en-US" dirty="0"/>
              <a:t>Several objects may all be instances of a common type</a:t>
            </a:r>
          </a:p>
          <a:p>
            <a:pPr lvl="1"/>
            <a:r>
              <a:rPr lang="en-US" dirty="0"/>
              <a:t>Different types may relate to each other </a:t>
            </a:r>
          </a:p>
          <a:p>
            <a:endParaRPr lang="en-US" dirty="0"/>
          </a:p>
          <a:p>
            <a:endParaRPr lang="en-US" dirty="0"/>
          </a:p>
        </p:txBody>
      </p:sp>
      <p:pic>
        <p:nvPicPr>
          <p:cNvPr id="5" name="Picture 4" descr="A picture containing text, screenshot, font, diagram&#10;&#10;Description automatically generated">
            <a:extLst>
              <a:ext uri="{FF2B5EF4-FFF2-40B4-BE49-F238E27FC236}">
                <a16:creationId xmlns:a16="http://schemas.microsoft.com/office/drawing/2014/main" id="{A6030C3F-BCBF-5981-4BCA-C8E121A89F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71317" y="1359511"/>
            <a:ext cx="3276190" cy="4888889"/>
          </a:xfrm>
          <a:prstGeom prst="rect">
            <a:avLst/>
          </a:prstGeom>
        </p:spPr>
      </p:pic>
    </p:spTree>
    <p:extLst>
      <p:ext uri="{BB962C8B-B14F-4D97-AF65-F5344CB8AC3E}">
        <p14:creationId xmlns:p14="http://schemas.microsoft.com/office/powerpoint/2010/main" val="13852618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Clothing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524315"/>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Clothing is a class that represents pieces of clothing in a closet. </a:t>
            </a:r>
          </a:p>
          <a:p>
            <a:r>
              <a:rPr lang="en-US" b="1" dirty="0">
                <a:latin typeface="Courier New" panose="02070309020205020404" pitchFamily="49" charset="0"/>
                <a:cs typeface="Courier New" panose="02070309020205020404" pitchFamily="49" charset="0"/>
              </a:rPr>
              <a:t>It tracks the color, category, and clean/dirty state.</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class Clothing:</a:t>
            </a: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category, color):</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self.category</a:t>
            </a:r>
            <a:r>
              <a:rPr lang="en-US" b="1" dirty="0">
                <a:latin typeface="Courier New" panose="02070309020205020404" pitchFamily="49" charset="0"/>
                <a:cs typeface="Courier New" panose="02070309020205020404" pitchFamily="49" charset="0"/>
              </a:rPr>
              <a:t> = category</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self.color</a:t>
            </a:r>
            <a:r>
              <a:rPr lang="en-US" b="1" dirty="0">
                <a:latin typeface="Courier New" panose="02070309020205020404" pitchFamily="49" charset="0"/>
                <a:cs typeface="Courier New" panose="02070309020205020404" pitchFamily="49" charset="0"/>
              </a:rPr>
              <a:t> = color</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self.is_clean</a:t>
            </a:r>
            <a:r>
              <a:rPr lang="en-US" b="1" dirty="0">
                <a:latin typeface="Courier New" panose="02070309020205020404" pitchFamily="49" charset="0"/>
                <a:cs typeface="Courier New" panose="02070309020205020404" pitchFamily="49" charset="0"/>
              </a:rPr>
              <a:t> = True</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def wear(self):</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self.is_clean</a:t>
            </a:r>
            <a:r>
              <a:rPr lang="en-US" b="1" dirty="0">
                <a:latin typeface="Courier New" panose="02070309020205020404" pitchFamily="49" charset="0"/>
                <a:cs typeface="Courier New" panose="02070309020205020404" pitchFamily="49" charset="0"/>
              </a:rPr>
              <a:t> = False</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def clean(self):</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self.is_clean</a:t>
            </a:r>
            <a:r>
              <a:rPr lang="en-US" b="1" dirty="0">
                <a:latin typeface="Courier New" panose="02070309020205020404" pitchFamily="49" charset="0"/>
                <a:cs typeface="Courier New" panose="02070309020205020404" pitchFamily="49" charset="0"/>
              </a:rPr>
              <a:t> = True</a:t>
            </a:r>
          </a:p>
        </p:txBody>
      </p:sp>
    </p:spTree>
    <p:extLst>
      <p:ext uri="{BB962C8B-B14F-4D97-AF65-F5344CB8AC3E}">
        <p14:creationId xmlns:p14="http://schemas.microsoft.com/office/powerpoint/2010/main" val="11659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75778-3246-47D7-E373-900D52048D98}"/>
              </a:ext>
            </a:extLst>
          </p:cNvPr>
          <p:cNvSpPr>
            <a:spLocks noGrp="1"/>
          </p:cNvSpPr>
          <p:nvPr>
            <p:ph type="title"/>
          </p:nvPr>
        </p:nvSpPr>
        <p:spPr/>
        <p:txBody>
          <a:bodyPr/>
          <a:lstStyle/>
          <a:p>
            <a:r>
              <a:rPr lang="en-US" dirty="0"/>
              <a:t>Dynamic Attributes</a:t>
            </a:r>
          </a:p>
        </p:txBody>
      </p:sp>
      <p:sp>
        <p:nvSpPr>
          <p:cNvPr id="3" name="Text Placeholder 2">
            <a:extLst>
              <a:ext uri="{FF2B5EF4-FFF2-40B4-BE49-F238E27FC236}">
                <a16:creationId xmlns:a16="http://schemas.microsoft.com/office/drawing/2014/main" id="{1CEF32AB-A9F6-3642-FB07-ECC7FBCA8EF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880558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9D644-2E98-8645-4D77-50D6CE2FAF72}"/>
              </a:ext>
            </a:extLst>
          </p:cNvPr>
          <p:cNvSpPr>
            <a:spLocks noGrp="1"/>
          </p:cNvSpPr>
          <p:nvPr>
            <p:ph type="title"/>
          </p:nvPr>
        </p:nvSpPr>
        <p:spPr/>
        <p:txBody>
          <a:bodyPr/>
          <a:lstStyle/>
          <a:p>
            <a:r>
              <a:rPr lang="en-US" dirty="0"/>
              <a:t>Classes in environment diagrams</a:t>
            </a:r>
          </a:p>
        </p:txBody>
      </p:sp>
      <p:sp>
        <p:nvSpPr>
          <p:cNvPr id="3" name="Content Placeholder 2">
            <a:extLst>
              <a:ext uri="{FF2B5EF4-FFF2-40B4-BE49-F238E27FC236}">
                <a16:creationId xmlns:a16="http://schemas.microsoft.com/office/drawing/2014/main" id="{55C517D9-8585-0E55-6A28-8F6E7C2E5B8D}"/>
              </a:ext>
            </a:extLst>
          </p:cNvPr>
          <p:cNvSpPr>
            <a:spLocks noGrp="1"/>
          </p:cNvSpPr>
          <p:nvPr>
            <p:ph idx="1"/>
          </p:nvPr>
        </p:nvSpPr>
        <p:spPr>
          <a:xfrm>
            <a:off x="677334" y="4010037"/>
            <a:ext cx="8596668" cy="2031326"/>
          </a:xfrm>
        </p:spPr>
        <p:txBody>
          <a:bodyPr/>
          <a:lstStyle/>
          <a:p>
            <a:r>
              <a:rPr lang="en-US" dirty="0"/>
              <a:t>A class statement creates a new class and binds that class to the class name in the first frame of the current environment.</a:t>
            </a:r>
          </a:p>
          <a:p>
            <a:r>
              <a:rPr lang="en-US" dirty="0"/>
              <a:t>Inner </a:t>
            </a:r>
            <a:r>
              <a:rPr lang="en-US" i="1" dirty="0"/>
              <a:t>def</a:t>
            </a:r>
            <a:r>
              <a:rPr lang="en-US" dirty="0"/>
              <a:t> statements create attributes of the class (not names in frames).</a:t>
            </a:r>
          </a:p>
          <a:p>
            <a:endParaRPr lang="en-US" dirty="0"/>
          </a:p>
        </p:txBody>
      </p:sp>
      <p:sp>
        <p:nvSpPr>
          <p:cNvPr id="4" name="TextBox 3">
            <a:extLst>
              <a:ext uri="{FF2B5EF4-FFF2-40B4-BE49-F238E27FC236}">
                <a16:creationId xmlns:a16="http://schemas.microsoft.com/office/drawing/2014/main" id="{AF628730-AB78-FD92-5C12-AC225B1675FD}"/>
              </a:ext>
            </a:extLst>
          </p:cNvPr>
          <p:cNvSpPr txBox="1"/>
          <p:nvPr/>
        </p:nvSpPr>
        <p:spPr>
          <a:xfrm>
            <a:off x="1000542" y="1930400"/>
            <a:ext cx="8273460" cy="2031325"/>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name, price, </a:t>
            </a:r>
            <a:r>
              <a:rPr lang="en-US" b="1" dirty="0" err="1">
                <a:latin typeface="Courier New" panose="02070309020205020404" pitchFamily="49" charset="0"/>
                <a:cs typeface="Courier New" panose="02070309020205020404" pitchFamily="49" charset="0"/>
              </a:rPr>
              <a:t>nutrition_info</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increase_inventory</a:t>
            </a:r>
            <a:r>
              <a:rPr lang="en-US" b="1" dirty="0">
                <a:latin typeface="Courier New" panose="02070309020205020404" pitchFamily="49" charset="0"/>
                <a:cs typeface="Courier New" panose="02070309020205020404" pitchFamily="49" charset="0"/>
              </a:rPr>
              <a:t>(self, amount):</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reduce_inventory</a:t>
            </a:r>
            <a:r>
              <a:rPr lang="en-US" b="1" dirty="0">
                <a:latin typeface="Courier New" panose="02070309020205020404" pitchFamily="49" charset="0"/>
                <a:cs typeface="Courier New" panose="02070309020205020404" pitchFamily="49" charset="0"/>
              </a:rPr>
              <a:t>(self, amount):</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get_label</a:t>
            </a:r>
            <a:r>
              <a:rPr lang="en-US" b="1" dirty="0">
                <a:latin typeface="Courier New" panose="02070309020205020404" pitchFamily="49" charset="0"/>
                <a:cs typeface="Courier New" panose="02070309020205020404" pitchFamily="49" charset="0"/>
              </a:rPr>
              <a:t>(self):</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get_inventory_report</a:t>
            </a:r>
            <a:r>
              <a:rPr lang="en-US" b="1" dirty="0">
                <a:latin typeface="Courier New" panose="02070309020205020404" pitchFamily="49" charset="0"/>
                <a:cs typeface="Courier New" panose="02070309020205020404" pitchFamily="49" charset="0"/>
              </a:rPr>
              <a:t>(self):</a:t>
            </a:r>
          </a:p>
        </p:txBody>
      </p:sp>
      <p:grpSp>
        <p:nvGrpSpPr>
          <p:cNvPr id="5" name="Group 4">
            <a:extLst>
              <a:ext uri="{FF2B5EF4-FFF2-40B4-BE49-F238E27FC236}">
                <a16:creationId xmlns:a16="http://schemas.microsoft.com/office/drawing/2014/main" id="{3A856927-29D6-2F96-1328-DEA845CC141C}"/>
              </a:ext>
            </a:extLst>
          </p:cNvPr>
          <p:cNvGrpSpPr/>
          <p:nvPr/>
        </p:nvGrpSpPr>
        <p:grpSpPr>
          <a:xfrm>
            <a:off x="677334" y="5567464"/>
            <a:ext cx="2878386" cy="680936"/>
            <a:chOff x="797434" y="5567464"/>
            <a:chExt cx="2878386" cy="680936"/>
          </a:xfrm>
        </p:grpSpPr>
        <p:pic>
          <p:nvPicPr>
            <p:cNvPr id="6" name="Picture 5" descr="A blue and yellow snake logo&#10;&#10;Description automatically generated with low confidence">
              <a:extLst>
                <a:ext uri="{FF2B5EF4-FFF2-40B4-BE49-F238E27FC236}">
                  <a16:creationId xmlns:a16="http://schemas.microsoft.com/office/drawing/2014/main" id="{5CB8F5AE-A8FB-2B58-0CA9-C8F99C2963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p:spPr>
        </p:pic>
        <p:sp>
          <p:nvSpPr>
            <p:cNvPr id="7" name="TextBox 6">
              <a:extLst>
                <a:ext uri="{FF2B5EF4-FFF2-40B4-BE49-F238E27FC236}">
                  <a16:creationId xmlns:a16="http://schemas.microsoft.com/office/drawing/2014/main" id="{0BC752B9-2357-6C3F-CB67-97D14989CBB2}"/>
                </a:ext>
              </a:extLst>
            </p:cNvPr>
            <p:cNvSpPr txBox="1"/>
            <p:nvPr/>
          </p:nvSpPr>
          <p:spPr>
            <a:xfrm>
              <a:off x="1418855" y="5682245"/>
              <a:ext cx="2256965" cy="369332"/>
            </a:xfrm>
            <a:prstGeom prst="rect">
              <a:avLst/>
            </a:prstGeom>
            <a:noFill/>
          </p:spPr>
          <p:txBody>
            <a:bodyPr wrap="none" rtlCol="0">
              <a:spAutoFit/>
            </a:bodyPr>
            <a:lstStyle/>
            <a:p>
              <a:r>
                <a:rPr lang="en-US" dirty="0">
                  <a:hlinkClick r:id="rId3"/>
                </a:rPr>
                <a:t>View in PythonTutor</a:t>
              </a:r>
              <a:endParaRPr lang="en-US" dirty="0"/>
            </a:p>
          </p:txBody>
        </p:sp>
      </p:grpSp>
    </p:spTree>
    <p:extLst>
      <p:ext uri="{BB962C8B-B14F-4D97-AF65-F5344CB8AC3E}">
        <p14:creationId xmlns:p14="http://schemas.microsoft.com/office/powerpoint/2010/main" val="232300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4A0F4-7B09-0142-EA10-A81FDA6C6E2A}"/>
              </a:ext>
            </a:extLst>
          </p:cNvPr>
          <p:cNvSpPr>
            <a:spLocks noGrp="1"/>
          </p:cNvSpPr>
          <p:nvPr>
            <p:ph type="title"/>
          </p:nvPr>
        </p:nvSpPr>
        <p:spPr/>
        <p:txBody>
          <a:bodyPr/>
          <a:lstStyle/>
          <a:p>
            <a:r>
              <a:rPr lang="en-US" dirty="0"/>
              <a:t>Dynamic instance variables</a:t>
            </a:r>
          </a:p>
        </p:txBody>
      </p:sp>
      <p:sp>
        <p:nvSpPr>
          <p:cNvPr id="3" name="Content Placeholder 2">
            <a:extLst>
              <a:ext uri="{FF2B5EF4-FFF2-40B4-BE49-F238E27FC236}">
                <a16:creationId xmlns:a16="http://schemas.microsoft.com/office/drawing/2014/main" id="{F870B4EC-A7DB-BD42-F410-13117DD5605C}"/>
              </a:ext>
            </a:extLst>
          </p:cNvPr>
          <p:cNvSpPr>
            <a:spLocks noGrp="1"/>
          </p:cNvSpPr>
          <p:nvPr>
            <p:ph idx="1"/>
          </p:nvPr>
        </p:nvSpPr>
        <p:spPr>
          <a:xfrm>
            <a:off x="677334" y="1930400"/>
            <a:ext cx="8596668" cy="4317999"/>
          </a:xfrm>
        </p:spPr>
        <p:txBody>
          <a:bodyPr>
            <a:normAutofit/>
          </a:bodyPr>
          <a:lstStyle/>
          <a:p>
            <a:r>
              <a:rPr lang="en-US" dirty="0"/>
              <a:t>An object can create a new instance variable whenever it'd like.</a:t>
            </a:r>
          </a:p>
          <a:p>
            <a:endParaRPr lang="en-US" dirty="0"/>
          </a:p>
          <a:p>
            <a:endParaRPr lang="en-US" dirty="0"/>
          </a:p>
          <a:p>
            <a:endParaRPr lang="en-US" dirty="0"/>
          </a:p>
          <a:p>
            <a:endParaRPr lang="en-US" dirty="0"/>
          </a:p>
          <a:p>
            <a:endParaRPr lang="en-US" dirty="0"/>
          </a:p>
          <a:p>
            <a:endParaRPr lang="en-US" sz="1400" dirty="0"/>
          </a:p>
          <a:p>
            <a:endParaRPr lang="en-US" sz="1400" dirty="0"/>
          </a:p>
          <a:p>
            <a:r>
              <a:rPr lang="en-US" dirty="0"/>
              <a:t>Now </a:t>
            </a:r>
            <a:r>
              <a:rPr lang="en-US" i="1" dirty="0" err="1"/>
              <a:t>pina_bar</a:t>
            </a:r>
            <a:r>
              <a:rPr lang="en-US" dirty="0"/>
              <a:t> has an updated binding for </a:t>
            </a:r>
            <a:r>
              <a:rPr lang="en-US" i="1" dirty="0"/>
              <a:t>inventory</a:t>
            </a:r>
            <a:r>
              <a:rPr lang="en-US" dirty="0"/>
              <a:t> and a new binding for </a:t>
            </a:r>
            <a:r>
              <a:rPr lang="en-US" i="1" dirty="0" err="1"/>
              <a:t>needs_restocking</a:t>
            </a:r>
            <a:r>
              <a:rPr lang="en-US" dirty="0"/>
              <a:t> (which was not in </a:t>
            </a:r>
            <a:r>
              <a:rPr lang="en-US" i="1" dirty="0"/>
              <a:t>__</a:t>
            </a:r>
            <a:r>
              <a:rPr lang="en-US" i="1" dirty="0" err="1"/>
              <a:t>init</a:t>
            </a:r>
            <a:r>
              <a:rPr lang="en-US" i="1" dirty="0"/>
              <a:t>__()</a:t>
            </a:r>
            <a:r>
              <a:rPr lang="en-US" dirty="0"/>
              <a:t>). </a:t>
            </a:r>
          </a:p>
        </p:txBody>
      </p:sp>
      <p:sp>
        <p:nvSpPr>
          <p:cNvPr id="4" name="TextBox 3">
            <a:extLst>
              <a:ext uri="{FF2B5EF4-FFF2-40B4-BE49-F238E27FC236}">
                <a16:creationId xmlns:a16="http://schemas.microsoft.com/office/drawing/2014/main" id="{A9424F80-B966-3226-6A31-038A830B37EC}"/>
              </a:ext>
            </a:extLst>
          </p:cNvPr>
          <p:cNvSpPr txBox="1"/>
          <p:nvPr/>
        </p:nvSpPr>
        <p:spPr>
          <a:xfrm>
            <a:off x="1000542" y="2315882"/>
            <a:ext cx="8273460" cy="286232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reduce_inventory</a:t>
            </a:r>
            <a:r>
              <a:rPr lang="en-US" b="1" dirty="0">
                <a:latin typeface="Courier New" panose="02070309020205020404" pitchFamily="49" charset="0"/>
                <a:cs typeface="Courier New" panose="02070309020205020404" pitchFamily="49" charset="0"/>
              </a:rPr>
              <a:t>(self, amount):</a:t>
            </a:r>
          </a:p>
          <a:p>
            <a:r>
              <a:rPr lang="en-US" b="1" dirty="0">
                <a:latin typeface="Courier New" panose="02070309020205020404" pitchFamily="49" charset="0"/>
                <a:cs typeface="Courier New" panose="02070309020205020404" pitchFamily="49" charset="0"/>
              </a:rPr>
              <a:t>        if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amount) &lt;= 0:</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self.needs_restocking</a:t>
            </a:r>
            <a:r>
              <a:rPr lang="en-US" b="1" dirty="0">
                <a:latin typeface="Courier New" panose="02070309020205020404" pitchFamily="49" charset="0"/>
                <a:cs typeface="Courier New" panose="02070309020205020404" pitchFamily="49" charset="0"/>
              </a:rPr>
              <a:t> = True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amount</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 Product("Piña </a:t>
            </a:r>
            <a:r>
              <a:rPr lang="en-US" b="1" dirty="0" err="1">
                <a:latin typeface="Courier New" panose="02070309020205020404" pitchFamily="49" charset="0"/>
                <a:cs typeface="Courier New" panose="02070309020205020404" pitchFamily="49" charset="0"/>
              </a:rPr>
              <a:t>Chocolotta</a:t>
            </a:r>
            <a:r>
              <a:rPr lang="en-US" b="1" dirty="0">
                <a:latin typeface="Courier New" panose="02070309020205020404" pitchFamily="49" charset="0"/>
                <a:cs typeface="Courier New" panose="02070309020205020404" pitchFamily="49" charset="0"/>
              </a:rPr>
              <a:t>", 7.99,</a:t>
            </a:r>
          </a:p>
          <a:p>
            <a:r>
              <a:rPr lang="en-US" b="1" dirty="0">
                <a:latin typeface="Courier New" panose="02070309020205020404" pitchFamily="49" charset="0"/>
                <a:cs typeface="Courier New" panose="02070309020205020404" pitchFamily="49" charset="0"/>
              </a:rPr>
              <a:t>    ["200 calories", "24 g sugar"])</a:t>
            </a:r>
          </a:p>
          <a:p>
            <a:r>
              <a:rPr lang="en-US" b="1" dirty="0" err="1">
                <a:latin typeface="Courier New" panose="02070309020205020404" pitchFamily="49" charset="0"/>
                <a:cs typeface="Courier New" panose="02070309020205020404" pitchFamily="49" charset="0"/>
              </a:rPr>
              <a:t>pina_bar.reduce_inventory</a:t>
            </a:r>
            <a:r>
              <a:rPr lang="en-US" b="1" dirty="0">
                <a:latin typeface="Courier New" panose="02070309020205020404" pitchFamily="49" charset="0"/>
                <a:cs typeface="Courier New" panose="02070309020205020404" pitchFamily="49" charset="0"/>
              </a:rPr>
              <a:t>(1)</a:t>
            </a:r>
          </a:p>
        </p:txBody>
      </p:sp>
      <p:grpSp>
        <p:nvGrpSpPr>
          <p:cNvPr id="5" name="Group 4">
            <a:extLst>
              <a:ext uri="{FF2B5EF4-FFF2-40B4-BE49-F238E27FC236}">
                <a16:creationId xmlns:a16="http://schemas.microsoft.com/office/drawing/2014/main" id="{6A99866A-75B7-8D5B-32E4-B852F1D4321B}"/>
              </a:ext>
            </a:extLst>
          </p:cNvPr>
          <p:cNvGrpSpPr/>
          <p:nvPr/>
        </p:nvGrpSpPr>
        <p:grpSpPr>
          <a:xfrm>
            <a:off x="677334" y="6027744"/>
            <a:ext cx="2878386" cy="680936"/>
            <a:chOff x="797434" y="5567464"/>
            <a:chExt cx="2878386" cy="680936"/>
          </a:xfrm>
        </p:grpSpPr>
        <p:pic>
          <p:nvPicPr>
            <p:cNvPr id="6" name="Picture 5" descr="A blue and yellow snake logo&#10;&#10;Description automatically generated with low confidence">
              <a:extLst>
                <a:ext uri="{FF2B5EF4-FFF2-40B4-BE49-F238E27FC236}">
                  <a16:creationId xmlns:a16="http://schemas.microsoft.com/office/drawing/2014/main" id="{DFED2D84-11D4-BE85-788F-034B54C3F5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p:spPr>
        </p:pic>
        <p:sp>
          <p:nvSpPr>
            <p:cNvPr id="7" name="TextBox 6">
              <a:extLst>
                <a:ext uri="{FF2B5EF4-FFF2-40B4-BE49-F238E27FC236}">
                  <a16:creationId xmlns:a16="http://schemas.microsoft.com/office/drawing/2014/main" id="{E5278437-79FB-A5A6-4912-E41F1D42A5AB}"/>
                </a:ext>
              </a:extLst>
            </p:cNvPr>
            <p:cNvSpPr txBox="1"/>
            <p:nvPr/>
          </p:nvSpPr>
          <p:spPr>
            <a:xfrm>
              <a:off x="1418855" y="5682245"/>
              <a:ext cx="2256965" cy="369332"/>
            </a:xfrm>
            <a:prstGeom prst="rect">
              <a:avLst/>
            </a:prstGeom>
            <a:noFill/>
          </p:spPr>
          <p:txBody>
            <a:bodyPr wrap="none" rtlCol="0">
              <a:spAutoFit/>
            </a:bodyPr>
            <a:lstStyle/>
            <a:p>
              <a:r>
                <a:rPr lang="en-US" dirty="0">
                  <a:hlinkClick r:id="rId3"/>
                </a:rPr>
                <a:t>View in PythonTutor</a:t>
              </a:r>
              <a:endParaRPr lang="en-US" dirty="0"/>
            </a:p>
          </p:txBody>
        </p:sp>
      </p:grpSp>
    </p:spTree>
    <p:extLst>
      <p:ext uri="{BB962C8B-B14F-4D97-AF65-F5344CB8AC3E}">
        <p14:creationId xmlns:p14="http://schemas.microsoft.com/office/powerpoint/2010/main" val="1422266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5E196-3C05-5D56-AACB-4678F3C680C4}"/>
              </a:ext>
            </a:extLst>
          </p:cNvPr>
          <p:cNvSpPr>
            <a:spLocks noGrp="1"/>
          </p:cNvSpPr>
          <p:nvPr>
            <p:ph type="title"/>
          </p:nvPr>
        </p:nvSpPr>
        <p:spPr/>
        <p:txBody>
          <a:bodyPr/>
          <a:lstStyle/>
          <a:p>
            <a:r>
              <a:rPr lang="en-US" dirty="0"/>
              <a:t>Class variables</a:t>
            </a:r>
          </a:p>
        </p:txBody>
      </p:sp>
      <p:sp>
        <p:nvSpPr>
          <p:cNvPr id="5" name="Text Placeholder 4">
            <a:extLst>
              <a:ext uri="{FF2B5EF4-FFF2-40B4-BE49-F238E27FC236}">
                <a16:creationId xmlns:a16="http://schemas.microsoft.com/office/drawing/2014/main" id="{EF2084A0-5839-B0AA-D184-46516F3347F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147415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B9ADA-FFCC-8059-6720-898F3F3540DB}"/>
              </a:ext>
            </a:extLst>
          </p:cNvPr>
          <p:cNvSpPr>
            <a:spLocks noGrp="1"/>
          </p:cNvSpPr>
          <p:nvPr>
            <p:ph type="title"/>
          </p:nvPr>
        </p:nvSpPr>
        <p:spPr/>
        <p:txBody>
          <a:bodyPr/>
          <a:lstStyle/>
          <a:p>
            <a:r>
              <a:rPr lang="en-US" dirty="0"/>
              <a:t>Class variables</a:t>
            </a:r>
          </a:p>
        </p:txBody>
      </p:sp>
      <p:sp>
        <p:nvSpPr>
          <p:cNvPr id="3" name="Content Placeholder 2">
            <a:extLst>
              <a:ext uri="{FF2B5EF4-FFF2-40B4-BE49-F238E27FC236}">
                <a16:creationId xmlns:a16="http://schemas.microsoft.com/office/drawing/2014/main" id="{9662701E-9653-150D-6FB9-1D06B4CE2B72}"/>
              </a:ext>
            </a:extLst>
          </p:cNvPr>
          <p:cNvSpPr>
            <a:spLocks noGrp="1"/>
          </p:cNvSpPr>
          <p:nvPr>
            <p:ph idx="1"/>
          </p:nvPr>
        </p:nvSpPr>
        <p:spPr/>
        <p:txBody>
          <a:bodyPr/>
          <a:lstStyle/>
          <a:p>
            <a:r>
              <a:rPr lang="en-US" dirty="0"/>
              <a:t>A </a:t>
            </a:r>
            <a:r>
              <a:rPr lang="en-US" b="1" dirty="0"/>
              <a:t>class variable </a:t>
            </a:r>
            <a:r>
              <a:rPr lang="en-US" dirty="0"/>
              <a:t>is an assignment inside the class that isn't inside a method body.</a:t>
            </a:r>
          </a:p>
          <a:p>
            <a:pPr marL="0" indent="0">
              <a:buNone/>
            </a:pPr>
            <a:endParaRPr lang="en-US" sz="2400" dirty="0"/>
          </a:p>
          <a:p>
            <a:r>
              <a:rPr lang="en-US" dirty="0"/>
              <a:t>Class variables are "shared" across all instances of a class because they are attributes of the class, not the instance. </a:t>
            </a:r>
          </a:p>
        </p:txBody>
      </p:sp>
      <p:sp>
        <p:nvSpPr>
          <p:cNvPr id="4" name="TextBox 3">
            <a:extLst>
              <a:ext uri="{FF2B5EF4-FFF2-40B4-BE49-F238E27FC236}">
                <a16:creationId xmlns:a16="http://schemas.microsoft.com/office/drawing/2014/main" id="{A48A6E20-30A2-8D13-6E76-3F5DA07FF4D3}"/>
              </a:ext>
            </a:extLst>
          </p:cNvPr>
          <p:cNvSpPr txBox="1"/>
          <p:nvPr/>
        </p:nvSpPr>
        <p:spPr>
          <a:xfrm>
            <a:off x="1000542" y="2620682"/>
            <a:ext cx="8273460" cy="584775"/>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class Product:</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sales_tax</a:t>
            </a:r>
            <a:r>
              <a:rPr lang="en-US" sz="1600" b="1" dirty="0">
                <a:latin typeface="Courier New" panose="02070309020205020404" pitchFamily="49" charset="0"/>
                <a:cs typeface="Courier New" panose="02070309020205020404" pitchFamily="49" charset="0"/>
              </a:rPr>
              <a:t> = 0.07</a:t>
            </a:r>
          </a:p>
        </p:txBody>
      </p:sp>
      <p:sp>
        <p:nvSpPr>
          <p:cNvPr id="5" name="TextBox 4">
            <a:extLst>
              <a:ext uri="{FF2B5EF4-FFF2-40B4-BE49-F238E27FC236}">
                <a16:creationId xmlns:a16="http://schemas.microsoft.com/office/drawing/2014/main" id="{DFF2536C-7843-0FAF-B3DC-FA9F7620A7BF}"/>
              </a:ext>
            </a:extLst>
          </p:cNvPr>
          <p:cNvSpPr txBox="1"/>
          <p:nvPr/>
        </p:nvSpPr>
        <p:spPr>
          <a:xfrm>
            <a:off x="1000542" y="3895738"/>
            <a:ext cx="8273460" cy="2923877"/>
          </a:xfrm>
          <a:prstGeom prst="rect">
            <a:avLst/>
          </a:prstGeom>
          <a:solidFill>
            <a:schemeClr val="bg1">
              <a:lumMod val="95000"/>
            </a:schemeClr>
          </a:solidFill>
        </p:spPr>
        <p:txBody>
          <a:bodyPr wrap="square" rtlCol="0">
            <a:spAutoFit/>
          </a:bodyPr>
          <a:lstStyle/>
          <a:p>
            <a:r>
              <a:rPr lang="en-US" sz="1200" b="1" dirty="0">
                <a:latin typeface="Courier New" panose="02070309020205020404" pitchFamily="49" charset="0"/>
                <a:cs typeface="Courier New" panose="02070309020205020404" pitchFamily="49" charset="0"/>
              </a:rPr>
              <a:t>class Product:</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sales_tax</a:t>
            </a:r>
            <a:r>
              <a:rPr lang="en-US" sz="1200" b="1" dirty="0">
                <a:latin typeface="Courier New" panose="02070309020205020404" pitchFamily="49" charset="0"/>
                <a:cs typeface="Courier New" panose="02070309020205020404" pitchFamily="49" charset="0"/>
              </a:rPr>
              <a:t> = 0.07</a:t>
            </a: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def </a:t>
            </a:r>
            <a:r>
              <a:rPr lang="en-US" sz="1200" b="1" dirty="0" err="1">
                <a:latin typeface="Courier New" panose="02070309020205020404" pitchFamily="49" charset="0"/>
                <a:cs typeface="Courier New" panose="02070309020205020404" pitchFamily="49" charset="0"/>
              </a:rPr>
              <a:t>get_total_price</a:t>
            </a:r>
            <a:r>
              <a:rPr lang="en-US" sz="1200" b="1" dirty="0">
                <a:latin typeface="Courier New" panose="02070309020205020404" pitchFamily="49" charset="0"/>
                <a:cs typeface="Courier New" panose="02070309020205020404" pitchFamily="49" charset="0"/>
              </a:rPr>
              <a:t>(self, quantity):</a:t>
            </a:r>
          </a:p>
          <a:p>
            <a:r>
              <a:rPr lang="en-US" sz="1200" b="1" dirty="0">
                <a:latin typeface="Courier New" panose="02070309020205020404" pitchFamily="49" charset="0"/>
                <a:cs typeface="Courier New" panose="02070309020205020404" pitchFamily="49" charset="0"/>
              </a:rPr>
              <a:t>        return (</a:t>
            </a:r>
            <a:r>
              <a:rPr lang="en-US" sz="1200" b="1" dirty="0" err="1">
                <a:latin typeface="Courier New" panose="02070309020205020404" pitchFamily="49" charset="0"/>
                <a:cs typeface="Courier New" panose="02070309020205020404" pitchFamily="49" charset="0"/>
              </a:rPr>
              <a:t>self.price</a:t>
            </a:r>
            <a:r>
              <a:rPr lang="en-US" sz="1200" b="1" dirty="0">
                <a:latin typeface="Courier New" panose="02070309020205020404" pitchFamily="49" charset="0"/>
                <a:cs typeface="Courier New" panose="02070309020205020404" pitchFamily="49" charset="0"/>
              </a:rPr>
              <a:t> * (1 + </a:t>
            </a:r>
            <a:r>
              <a:rPr lang="en-US" sz="1200" b="1" dirty="0" err="1">
                <a:latin typeface="Courier New" panose="02070309020205020404" pitchFamily="49" charset="0"/>
                <a:cs typeface="Courier New" panose="02070309020205020404" pitchFamily="49" charset="0"/>
              </a:rPr>
              <a:t>self.sales_tax</a:t>
            </a:r>
            <a:r>
              <a:rPr lang="en-US" sz="1200" b="1" dirty="0">
                <a:latin typeface="Courier New" panose="02070309020205020404" pitchFamily="49" charset="0"/>
                <a:cs typeface="Courier New" panose="02070309020205020404" pitchFamily="49" charset="0"/>
              </a:rPr>
              <a:t>)) * quantity</a:t>
            </a:r>
          </a:p>
          <a:p>
            <a:endParaRPr lang="en-US" sz="1200" b="1" dirty="0">
              <a:latin typeface="Courier New" panose="02070309020205020404" pitchFamily="49" charset="0"/>
              <a:cs typeface="Courier New" panose="02070309020205020404" pitchFamily="49" charset="0"/>
            </a:endParaRPr>
          </a:p>
          <a:p>
            <a:r>
              <a:rPr lang="en-US" sz="1200" b="1" dirty="0" err="1">
                <a:latin typeface="Courier New" panose="02070309020205020404" pitchFamily="49" charset="0"/>
                <a:cs typeface="Courier New" panose="02070309020205020404" pitchFamily="49" charset="0"/>
              </a:rPr>
              <a:t>pina_bar</a:t>
            </a:r>
            <a:r>
              <a:rPr lang="en-US" sz="1200" b="1" dirty="0">
                <a:latin typeface="Courier New" panose="02070309020205020404" pitchFamily="49" charset="0"/>
                <a:cs typeface="Courier New" panose="02070309020205020404" pitchFamily="49" charset="0"/>
              </a:rPr>
              <a:t> = Product("Piña </a:t>
            </a:r>
            <a:r>
              <a:rPr lang="en-US" sz="1200" b="1" dirty="0" err="1">
                <a:latin typeface="Courier New" panose="02070309020205020404" pitchFamily="49" charset="0"/>
                <a:cs typeface="Courier New" panose="02070309020205020404" pitchFamily="49" charset="0"/>
              </a:rPr>
              <a:t>Chocolotta</a:t>
            </a:r>
            <a:r>
              <a:rPr lang="en-US" sz="1200" b="1" dirty="0">
                <a:latin typeface="Courier New" panose="02070309020205020404" pitchFamily="49" charset="0"/>
                <a:cs typeface="Courier New" panose="02070309020205020404" pitchFamily="49" charset="0"/>
              </a:rPr>
              <a:t>", 7.99,</a:t>
            </a:r>
          </a:p>
          <a:p>
            <a:r>
              <a:rPr lang="en-US" sz="1200" b="1" dirty="0">
                <a:latin typeface="Courier New" panose="02070309020205020404" pitchFamily="49" charset="0"/>
                <a:cs typeface="Courier New" panose="02070309020205020404" pitchFamily="49" charset="0"/>
              </a:rPr>
              <a:t>    ["200 calories", "24 g sugar"])</a:t>
            </a:r>
          </a:p>
          <a:p>
            <a:r>
              <a:rPr lang="en-US" sz="1200" b="1" dirty="0" err="1">
                <a:latin typeface="Courier New" panose="02070309020205020404" pitchFamily="49" charset="0"/>
                <a:cs typeface="Courier New" panose="02070309020205020404" pitchFamily="49" charset="0"/>
              </a:rPr>
              <a:t>truffle_bar</a:t>
            </a:r>
            <a:r>
              <a:rPr lang="en-US" sz="1200" b="1" dirty="0">
                <a:latin typeface="Courier New" panose="02070309020205020404" pitchFamily="49" charset="0"/>
                <a:cs typeface="Courier New" panose="02070309020205020404" pitchFamily="49" charset="0"/>
              </a:rPr>
              <a:t> = Product("</a:t>
            </a:r>
            <a:r>
              <a:rPr lang="en-US" sz="1200" b="1" dirty="0" err="1">
                <a:latin typeface="Courier New" panose="02070309020205020404" pitchFamily="49" charset="0"/>
                <a:cs typeface="Courier New" panose="02070309020205020404" pitchFamily="49" charset="0"/>
              </a:rPr>
              <a:t>Truffalapagus</a:t>
            </a:r>
            <a:r>
              <a:rPr lang="en-US" sz="1200" b="1" dirty="0">
                <a:latin typeface="Courier New" panose="02070309020205020404" pitchFamily="49" charset="0"/>
                <a:cs typeface="Courier New" panose="02070309020205020404" pitchFamily="49" charset="0"/>
              </a:rPr>
              <a:t>", 9.99,</a:t>
            </a:r>
          </a:p>
          <a:p>
            <a:r>
              <a:rPr lang="en-US" sz="1200" b="1" dirty="0">
                <a:latin typeface="Courier New" panose="02070309020205020404" pitchFamily="49" charset="0"/>
                <a:cs typeface="Courier New" panose="02070309020205020404" pitchFamily="49" charset="0"/>
              </a:rPr>
              <a:t>    ["170 calories", "19 g sugar"])</a:t>
            </a:r>
          </a:p>
          <a:p>
            <a:endParaRPr lang="en-US" sz="1200" b="1" dirty="0">
              <a:latin typeface="Courier New" panose="02070309020205020404" pitchFamily="49" charset="0"/>
              <a:cs typeface="Courier New" panose="02070309020205020404" pitchFamily="49" charset="0"/>
            </a:endParaRPr>
          </a:p>
          <a:p>
            <a:r>
              <a:rPr lang="en-US" sz="1200" b="1" dirty="0" err="1">
                <a:latin typeface="Courier New" panose="02070309020205020404" pitchFamily="49" charset="0"/>
                <a:cs typeface="Courier New" panose="02070309020205020404" pitchFamily="49" charset="0"/>
              </a:rPr>
              <a:t>pina_bar.sales_tax</a:t>
            </a:r>
            <a:endParaRPr lang="en-US" sz="1200" b="1" dirty="0">
              <a:latin typeface="Courier New" panose="02070309020205020404" pitchFamily="49" charset="0"/>
              <a:cs typeface="Courier New" panose="02070309020205020404" pitchFamily="49" charset="0"/>
            </a:endParaRPr>
          </a:p>
          <a:p>
            <a:r>
              <a:rPr lang="en-US" sz="1200" b="1" dirty="0" err="1">
                <a:latin typeface="Courier New" panose="02070309020205020404" pitchFamily="49" charset="0"/>
                <a:cs typeface="Courier New" panose="02070309020205020404" pitchFamily="49" charset="0"/>
              </a:rPr>
              <a:t>truffle_bar.sales_tax</a:t>
            </a:r>
            <a:endParaRPr lang="en-US" sz="1200" b="1" dirty="0">
              <a:latin typeface="Courier New" panose="02070309020205020404" pitchFamily="49" charset="0"/>
              <a:cs typeface="Courier New" panose="02070309020205020404" pitchFamily="49" charset="0"/>
            </a:endParaRPr>
          </a:p>
          <a:p>
            <a:r>
              <a:rPr lang="en-US" sz="1200" b="1" dirty="0" err="1">
                <a:latin typeface="Courier New" panose="02070309020205020404" pitchFamily="49" charset="0"/>
                <a:cs typeface="Courier New" panose="02070309020205020404" pitchFamily="49" charset="0"/>
              </a:rPr>
              <a:t>pina_bar.get_total_price</a:t>
            </a:r>
            <a:r>
              <a:rPr lang="en-US" sz="1200" b="1" dirty="0">
                <a:latin typeface="Courier New" panose="02070309020205020404" pitchFamily="49" charset="0"/>
                <a:cs typeface="Courier New" panose="02070309020205020404" pitchFamily="49" charset="0"/>
              </a:rPr>
              <a:t>(4)</a:t>
            </a:r>
          </a:p>
          <a:p>
            <a:r>
              <a:rPr lang="en-US" sz="1200" b="1" dirty="0" err="1">
                <a:latin typeface="Courier New" panose="02070309020205020404" pitchFamily="49" charset="0"/>
                <a:cs typeface="Courier New" panose="02070309020205020404" pitchFamily="49" charset="0"/>
              </a:rPr>
              <a:t>truffle_bar.get_total_price</a:t>
            </a:r>
            <a:r>
              <a:rPr lang="en-US" sz="1200" b="1" dirty="0">
                <a:latin typeface="Courier New" panose="02070309020205020404" pitchFamily="49" charset="0"/>
                <a:cs typeface="Courier New" panose="02070309020205020404" pitchFamily="49" charset="0"/>
              </a:rPr>
              <a:t>(4</a:t>
            </a:r>
            <a:r>
              <a:rPr lang="en-US" sz="1600"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299749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a:t>
            </a:r>
            <a:r>
              <a:rPr lang="en-US" dirty="0" err="1"/>
              <a:t>StudentGrade</a:t>
            </a:r>
            <a:r>
              <a:rPr lang="en-US" dirty="0"/>
              <a:t>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708981"/>
          </a:xfrm>
          <a:prstGeom prst="rect">
            <a:avLst/>
          </a:prstGeom>
          <a:solidFill>
            <a:schemeClr val="bg1">
              <a:lumMod val="95000"/>
            </a:schemeClr>
          </a:solidFill>
        </p:spPr>
        <p:txBody>
          <a:bodyPr wrap="square" rtlCol="0">
            <a:spAutoFit/>
          </a:bodyPr>
          <a:lstStyle/>
          <a:p>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This class represents grades for students in a class.</a:t>
            </a:r>
          </a:p>
          <a:p>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class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&gt;&gt;&gt; grade1 =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Arfur</a:t>
            </a:r>
            <a:r>
              <a:rPr lang="en-US" sz="1200" b="1" dirty="0">
                <a:latin typeface="Courier New" panose="02070309020205020404" pitchFamily="49" charset="0"/>
                <a:cs typeface="Courier New" panose="02070309020205020404" pitchFamily="49" charset="0"/>
              </a:rPr>
              <a:t> Artery", 300)</a:t>
            </a:r>
          </a:p>
          <a:p>
            <a:r>
              <a:rPr lang="en-US" sz="1200" b="1" dirty="0">
                <a:latin typeface="Courier New" panose="02070309020205020404" pitchFamily="49" charset="0"/>
                <a:cs typeface="Courier New" panose="02070309020205020404" pitchFamily="49" charset="0"/>
              </a:rPr>
              <a:t>    &gt;&gt;&gt; grade1.is_failing()</a:t>
            </a:r>
          </a:p>
          <a:p>
            <a:r>
              <a:rPr lang="en-US" sz="1200" b="1" dirty="0">
                <a:latin typeface="Courier New" panose="02070309020205020404" pitchFamily="49" charset="0"/>
                <a:cs typeface="Courier New" panose="02070309020205020404" pitchFamily="49" charset="0"/>
              </a:rPr>
              <a:t>    False</a:t>
            </a:r>
          </a:p>
          <a:p>
            <a:r>
              <a:rPr lang="en-US" sz="1200" b="1" dirty="0">
                <a:latin typeface="Courier New" panose="02070309020205020404" pitchFamily="49" charset="0"/>
                <a:cs typeface="Courier New" panose="02070309020205020404" pitchFamily="49" charset="0"/>
              </a:rPr>
              <a:t>    &gt;&gt;&gt; grade2 =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MoMo</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OhNo</a:t>
            </a:r>
            <a:r>
              <a:rPr lang="en-US" sz="1200" b="1" dirty="0">
                <a:latin typeface="Courier New" panose="02070309020205020404" pitchFamily="49" charset="0"/>
                <a:cs typeface="Courier New" panose="02070309020205020404" pitchFamily="49" charset="0"/>
              </a:rPr>
              <a:t>", 158)</a:t>
            </a:r>
          </a:p>
          <a:p>
            <a:r>
              <a:rPr lang="en-US" sz="1200" b="1" dirty="0">
                <a:latin typeface="Courier New" panose="02070309020205020404" pitchFamily="49" charset="0"/>
                <a:cs typeface="Courier New" panose="02070309020205020404" pitchFamily="49" charset="0"/>
              </a:rPr>
              <a:t>    &gt;&gt;&gt; grade2.is_failing()</a:t>
            </a:r>
          </a:p>
          <a:p>
            <a:r>
              <a:rPr lang="en-US" sz="1200" b="1" dirty="0">
                <a:latin typeface="Courier New" panose="02070309020205020404" pitchFamily="49" charset="0"/>
                <a:cs typeface="Courier New" panose="02070309020205020404" pitchFamily="49" charset="0"/>
              </a:rPr>
              <a:t>    True</a:t>
            </a:r>
          </a:p>
          <a:p>
            <a:r>
              <a:rPr lang="en-US" sz="1200" b="1" dirty="0">
                <a:latin typeface="Courier New" panose="02070309020205020404" pitchFamily="49" charset="0"/>
                <a:cs typeface="Courier New" panose="02070309020205020404" pitchFamily="49" charset="0"/>
              </a:rPr>
              <a:t>    &gt;&gt;&gt; grade1.failing_grade</a:t>
            </a: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 grade2.failing_grade</a:t>
            </a: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 </a:t>
            </a:r>
            <a:r>
              <a:rPr lang="en-US" sz="1200" b="1" dirty="0" err="1">
                <a:latin typeface="Courier New" panose="02070309020205020404" pitchFamily="49" charset="0"/>
                <a:cs typeface="Courier New" panose="02070309020205020404" pitchFamily="49" charset="0"/>
              </a:rPr>
              <a:t>StudentGrade.failing_grade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def __</a:t>
            </a:r>
            <a:r>
              <a:rPr lang="en-US" sz="1200" b="1" dirty="0" err="1">
                <a:latin typeface="Courier New" panose="02070309020205020404" pitchFamily="49" charset="0"/>
                <a:cs typeface="Courier New" panose="02070309020205020404" pitchFamily="49" charset="0"/>
              </a:rPr>
              <a:t>init</a:t>
            </a:r>
            <a:r>
              <a:rPr lang="en-US" sz="1200" b="1" dirty="0">
                <a:latin typeface="Courier New" panose="02070309020205020404" pitchFamily="49" charset="0"/>
                <a:cs typeface="Courier New" panose="02070309020205020404" pitchFamily="49" charset="0"/>
              </a:rPr>
              <a:t>__(self, </a:t>
            </a:r>
            <a:r>
              <a:rPr lang="en-US" sz="1200" b="1" dirty="0" err="1">
                <a:latin typeface="Courier New" panose="02070309020205020404" pitchFamily="49" charset="0"/>
                <a:cs typeface="Courier New" panose="02070309020205020404" pitchFamily="49" charset="0"/>
              </a:rPr>
              <a:t>student_name</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num_points</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self.student_name</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student_name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self.num_points</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num_points</a:t>
            </a:r>
            <a:endParaRPr lang="en-US" sz="1200" b="1" dirty="0">
              <a:latin typeface="Courier New" panose="02070309020205020404" pitchFamily="49" charset="0"/>
              <a:cs typeface="Courier New" panose="02070309020205020404" pitchFamily="49" charset="0"/>
            </a:endParaRP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def </a:t>
            </a:r>
            <a:r>
              <a:rPr lang="en-US" sz="1200" b="1" dirty="0" err="1">
                <a:latin typeface="Courier New" panose="02070309020205020404" pitchFamily="49" charset="0"/>
                <a:cs typeface="Courier New" panose="02070309020205020404" pitchFamily="49" charset="0"/>
              </a:rPr>
              <a:t>is_failing</a:t>
            </a:r>
            <a:r>
              <a:rPr lang="en-US" sz="1200" b="1" dirty="0">
                <a:latin typeface="Courier New" panose="02070309020205020404" pitchFamily="49" charset="0"/>
                <a:cs typeface="Courier New" panose="02070309020205020404" pitchFamily="49" charset="0"/>
              </a:rPr>
              <a:t>(self):</a:t>
            </a:r>
          </a:p>
          <a:p>
            <a:r>
              <a:rPr lang="en-US" sz="1200" b="1" dirty="0">
                <a:latin typeface="Courier New" panose="02070309020205020404" pitchFamily="49" charset="0"/>
                <a:cs typeface="Courier New" panose="02070309020205020404" pitchFamily="49" charset="0"/>
              </a:rPr>
              <a:t>        return </a:t>
            </a:r>
            <a:r>
              <a:rPr lang="en-US" sz="1200" b="1" dirty="0" err="1">
                <a:latin typeface="Courier New" panose="02070309020205020404" pitchFamily="49" charset="0"/>
                <a:cs typeface="Courier New" panose="02070309020205020404" pitchFamily="49" charset="0"/>
              </a:rPr>
              <a:t>self.num_points</a:t>
            </a:r>
            <a:r>
              <a:rPr lang="en-US" sz="1200" b="1" dirty="0">
                <a:latin typeface="Courier New" panose="02070309020205020404" pitchFamily="49" charset="0"/>
                <a:cs typeface="Courier New" panose="02070309020205020404" pitchFamily="49" charset="0"/>
              </a:rPr>
              <a:t> &lt; ___</a:t>
            </a:r>
          </a:p>
        </p:txBody>
      </p:sp>
    </p:spTree>
    <p:extLst>
      <p:ext uri="{BB962C8B-B14F-4D97-AF65-F5344CB8AC3E}">
        <p14:creationId xmlns:p14="http://schemas.microsoft.com/office/powerpoint/2010/main" val="594700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a:t>
            </a:r>
            <a:r>
              <a:rPr lang="en-US" dirty="0" err="1"/>
              <a:t>StudentGrade</a:t>
            </a:r>
            <a:r>
              <a:rPr lang="en-US" dirty="0"/>
              <a:t>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5078313"/>
          </a:xfrm>
          <a:prstGeom prst="rect">
            <a:avLst/>
          </a:prstGeom>
          <a:solidFill>
            <a:schemeClr val="bg1">
              <a:lumMod val="95000"/>
            </a:schemeClr>
          </a:solidFill>
        </p:spPr>
        <p:txBody>
          <a:bodyPr wrap="square" rtlCol="0">
            <a:spAutoFit/>
          </a:bodyPr>
          <a:lstStyle/>
          <a:p>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This class represents grades for students in a class.</a:t>
            </a:r>
          </a:p>
          <a:p>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class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&gt;&gt;&gt; grade1 =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Arfur</a:t>
            </a:r>
            <a:r>
              <a:rPr lang="en-US" sz="1200" b="1" dirty="0">
                <a:latin typeface="Courier New" panose="02070309020205020404" pitchFamily="49" charset="0"/>
                <a:cs typeface="Courier New" panose="02070309020205020404" pitchFamily="49" charset="0"/>
              </a:rPr>
              <a:t> Artery", 300)</a:t>
            </a:r>
          </a:p>
          <a:p>
            <a:r>
              <a:rPr lang="en-US" sz="1200" b="1" dirty="0">
                <a:latin typeface="Courier New" panose="02070309020205020404" pitchFamily="49" charset="0"/>
                <a:cs typeface="Courier New" panose="02070309020205020404" pitchFamily="49" charset="0"/>
              </a:rPr>
              <a:t>    &gt;&gt;&gt; grade1.is_failing()</a:t>
            </a:r>
          </a:p>
          <a:p>
            <a:r>
              <a:rPr lang="en-US" sz="1200" b="1" dirty="0">
                <a:latin typeface="Courier New" panose="02070309020205020404" pitchFamily="49" charset="0"/>
                <a:cs typeface="Courier New" panose="02070309020205020404" pitchFamily="49" charset="0"/>
              </a:rPr>
              <a:t>    False</a:t>
            </a:r>
          </a:p>
          <a:p>
            <a:r>
              <a:rPr lang="en-US" sz="1200" b="1" dirty="0">
                <a:latin typeface="Courier New" panose="02070309020205020404" pitchFamily="49" charset="0"/>
                <a:cs typeface="Courier New" panose="02070309020205020404" pitchFamily="49" charset="0"/>
              </a:rPr>
              <a:t>    &gt;&gt;&gt; grade2 =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MoMo</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OhNo</a:t>
            </a:r>
            <a:r>
              <a:rPr lang="en-US" sz="1200" b="1" dirty="0">
                <a:latin typeface="Courier New" panose="02070309020205020404" pitchFamily="49" charset="0"/>
                <a:cs typeface="Courier New" panose="02070309020205020404" pitchFamily="49" charset="0"/>
              </a:rPr>
              <a:t>", 158)</a:t>
            </a:r>
          </a:p>
          <a:p>
            <a:r>
              <a:rPr lang="en-US" sz="1200" b="1" dirty="0">
                <a:latin typeface="Courier New" panose="02070309020205020404" pitchFamily="49" charset="0"/>
                <a:cs typeface="Courier New" panose="02070309020205020404" pitchFamily="49" charset="0"/>
              </a:rPr>
              <a:t>    &gt;&gt;&gt; grade2.is_failing()</a:t>
            </a:r>
          </a:p>
          <a:p>
            <a:r>
              <a:rPr lang="en-US" sz="1200" b="1" dirty="0">
                <a:latin typeface="Courier New" panose="02070309020205020404" pitchFamily="49" charset="0"/>
                <a:cs typeface="Courier New" panose="02070309020205020404" pitchFamily="49" charset="0"/>
              </a:rPr>
              <a:t>    True</a:t>
            </a:r>
          </a:p>
          <a:p>
            <a:r>
              <a:rPr lang="en-US" sz="1200" b="1" dirty="0">
                <a:latin typeface="Courier New" panose="02070309020205020404" pitchFamily="49" charset="0"/>
                <a:cs typeface="Courier New" panose="02070309020205020404" pitchFamily="49" charset="0"/>
              </a:rPr>
              <a:t>    &gt;&gt;&gt; grade1.failing_grade</a:t>
            </a: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 grade2.failing_grade</a:t>
            </a: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 </a:t>
            </a:r>
            <a:r>
              <a:rPr lang="en-US" sz="1200" b="1" dirty="0" err="1">
                <a:latin typeface="Courier New" panose="02070309020205020404" pitchFamily="49" charset="0"/>
                <a:cs typeface="Courier New" panose="02070309020205020404" pitchFamily="49" charset="0"/>
              </a:rPr>
              <a:t>StudentGrade.failing_grade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failing_grade</a:t>
            </a:r>
            <a:r>
              <a:rPr lang="en-US" sz="1200" b="1" dirty="0">
                <a:latin typeface="Courier New" panose="02070309020205020404" pitchFamily="49" charset="0"/>
                <a:cs typeface="Courier New" panose="02070309020205020404" pitchFamily="49" charset="0"/>
              </a:rPr>
              <a:t> = 159</a:t>
            </a: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def __</a:t>
            </a:r>
            <a:r>
              <a:rPr lang="en-US" sz="1200" b="1" dirty="0" err="1">
                <a:latin typeface="Courier New" panose="02070309020205020404" pitchFamily="49" charset="0"/>
                <a:cs typeface="Courier New" panose="02070309020205020404" pitchFamily="49" charset="0"/>
              </a:rPr>
              <a:t>init</a:t>
            </a:r>
            <a:r>
              <a:rPr lang="en-US" sz="1200" b="1" dirty="0">
                <a:latin typeface="Courier New" panose="02070309020205020404" pitchFamily="49" charset="0"/>
                <a:cs typeface="Courier New" panose="02070309020205020404" pitchFamily="49" charset="0"/>
              </a:rPr>
              <a:t>__(self, </a:t>
            </a:r>
            <a:r>
              <a:rPr lang="en-US" sz="1200" b="1" dirty="0" err="1">
                <a:latin typeface="Courier New" panose="02070309020205020404" pitchFamily="49" charset="0"/>
                <a:cs typeface="Courier New" panose="02070309020205020404" pitchFamily="49" charset="0"/>
              </a:rPr>
              <a:t>student_name</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num_points</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self.student_name</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student_name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self.num_points</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num_points</a:t>
            </a:r>
            <a:endParaRPr lang="en-US" sz="1200" b="1" dirty="0">
              <a:latin typeface="Courier New" panose="02070309020205020404" pitchFamily="49" charset="0"/>
              <a:cs typeface="Courier New" panose="02070309020205020404" pitchFamily="49" charset="0"/>
            </a:endParaRP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def </a:t>
            </a:r>
            <a:r>
              <a:rPr lang="en-US" sz="1200" b="1" dirty="0" err="1">
                <a:latin typeface="Courier New" panose="02070309020205020404" pitchFamily="49" charset="0"/>
                <a:cs typeface="Courier New" panose="02070309020205020404" pitchFamily="49" charset="0"/>
              </a:rPr>
              <a:t>is_failing</a:t>
            </a:r>
            <a:r>
              <a:rPr lang="en-US" sz="1200" b="1" dirty="0">
                <a:latin typeface="Courier New" panose="02070309020205020404" pitchFamily="49" charset="0"/>
                <a:cs typeface="Courier New" panose="02070309020205020404" pitchFamily="49" charset="0"/>
              </a:rPr>
              <a:t>(self):</a:t>
            </a:r>
          </a:p>
          <a:p>
            <a:r>
              <a:rPr lang="en-US" sz="1200" b="1" dirty="0">
                <a:latin typeface="Courier New" panose="02070309020205020404" pitchFamily="49" charset="0"/>
                <a:cs typeface="Courier New" panose="02070309020205020404" pitchFamily="49" charset="0"/>
              </a:rPr>
              <a:t>        return </a:t>
            </a:r>
            <a:r>
              <a:rPr lang="en-US" sz="1200" b="1" dirty="0" err="1">
                <a:latin typeface="Courier New" panose="02070309020205020404" pitchFamily="49" charset="0"/>
                <a:cs typeface="Courier New" panose="02070309020205020404" pitchFamily="49" charset="0"/>
              </a:rPr>
              <a:t>self.num_points</a:t>
            </a:r>
            <a:r>
              <a:rPr lang="en-US" sz="1200" b="1" dirty="0">
                <a:latin typeface="Courier New" panose="02070309020205020404" pitchFamily="49" charset="0"/>
                <a:cs typeface="Courier New" panose="02070309020205020404" pitchFamily="49" charset="0"/>
              </a:rPr>
              <a:t> &lt; </a:t>
            </a:r>
            <a:r>
              <a:rPr lang="en-US" sz="1200" b="1" dirty="0" err="1">
                <a:latin typeface="Courier New" panose="02070309020205020404" pitchFamily="49" charset="0"/>
                <a:cs typeface="Courier New" panose="02070309020205020404" pitchFamily="49" charset="0"/>
              </a:rPr>
              <a:t>self.failing_grade</a:t>
            </a:r>
            <a:endParaRPr lang="en-US" sz="12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116050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16F4D-DD24-09C9-67AC-966A06457C08}"/>
              </a:ext>
            </a:extLst>
          </p:cNvPr>
          <p:cNvSpPr>
            <a:spLocks noGrp="1"/>
          </p:cNvSpPr>
          <p:nvPr>
            <p:ph type="title"/>
          </p:nvPr>
        </p:nvSpPr>
        <p:spPr/>
        <p:txBody>
          <a:bodyPr/>
          <a:lstStyle/>
          <a:p>
            <a:r>
              <a:rPr lang="en-US" dirty="0"/>
              <a:t>Accessing Attributes</a:t>
            </a:r>
          </a:p>
        </p:txBody>
      </p:sp>
      <p:sp>
        <p:nvSpPr>
          <p:cNvPr id="3" name="Text Placeholder 2">
            <a:extLst>
              <a:ext uri="{FF2B5EF4-FFF2-40B4-BE49-F238E27FC236}">
                <a16:creationId xmlns:a16="http://schemas.microsoft.com/office/drawing/2014/main" id="{0013E856-A386-91BD-7019-8FC60339985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7892410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3D3B2-C120-B445-AFC6-AC4D5BA137AA}"/>
              </a:ext>
            </a:extLst>
          </p:cNvPr>
          <p:cNvSpPr>
            <a:spLocks noGrp="1"/>
          </p:cNvSpPr>
          <p:nvPr>
            <p:ph type="title"/>
          </p:nvPr>
        </p:nvSpPr>
        <p:spPr/>
        <p:txBody>
          <a:bodyPr/>
          <a:lstStyle/>
          <a:p>
            <a:r>
              <a:rPr lang="en-US" dirty="0" err="1"/>
              <a:t>getattr</a:t>
            </a:r>
            <a:r>
              <a:rPr lang="en-US" dirty="0"/>
              <a:t>/</a:t>
            </a:r>
            <a:r>
              <a:rPr lang="en-US" dirty="0" err="1"/>
              <a:t>hasattr</a:t>
            </a:r>
            <a:r>
              <a:rPr lang="en-US" dirty="0"/>
              <a:t> built-ins</a:t>
            </a:r>
          </a:p>
        </p:txBody>
      </p:sp>
      <p:sp>
        <p:nvSpPr>
          <p:cNvPr id="3" name="Content Placeholder 2">
            <a:extLst>
              <a:ext uri="{FF2B5EF4-FFF2-40B4-BE49-F238E27FC236}">
                <a16:creationId xmlns:a16="http://schemas.microsoft.com/office/drawing/2014/main" id="{42E369F2-66BC-CC75-FDD5-52D138D3D65C}"/>
              </a:ext>
            </a:extLst>
          </p:cNvPr>
          <p:cNvSpPr>
            <a:spLocks noGrp="1"/>
          </p:cNvSpPr>
          <p:nvPr>
            <p:ph idx="1"/>
          </p:nvPr>
        </p:nvSpPr>
        <p:spPr/>
        <p:txBody>
          <a:bodyPr>
            <a:normAutofit/>
          </a:bodyPr>
          <a:lstStyle/>
          <a:p>
            <a:r>
              <a:rPr lang="en-US" dirty="0"/>
              <a:t>Using </a:t>
            </a:r>
            <a:r>
              <a:rPr lang="en-US" b="1" i="1" dirty="0" err="1"/>
              <a:t>getattr</a:t>
            </a:r>
            <a:r>
              <a:rPr lang="en-US" b="1" i="1" dirty="0"/>
              <a:t>()</a:t>
            </a:r>
            <a:r>
              <a:rPr lang="en-US" dirty="0"/>
              <a:t>, we can look up an attribute using a string</a:t>
            </a:r>
          </a:p>
          <a:p>
            <a:endParaRPr lang="en-US" dirty="0"/>
          </a:p>
          <a:p>
            <a:endParaRPr lang="en-US" dirty="0"/>
          </a:p>
          <a:p>
            <a:endParaRPr lang="en-US" dirty="0"/>
          </a:p>
          <a:p>
            <a:r>
              <a:rPr lang="en-US" i="1" dirty="0" err="1"/>
              <a:t>getattr</a:t>
            </a:r>
            <a:r>
              <a:rPr lang="en-US" i="1" dirty="0"/>
              <a:t>() </a:t>
            </a:r>
            <a:r>
              <a:rPr lang="en-US" dirty="0"/>
              <a:t>and dot expressions look up a name in the same way</a:t>
            </a:r>
          </a:p>
          <a:p>
            <a:r>
              <a:rPr lang="en-US" dirty="0"/>
              <a:t>Looking up an attribute name in an object may return:</a:t>
            </a:r>
          </a:p>
          <a:p>
            <a:pPr lvl="1"/>
            <a:r>
              <a:rPr lang="en-US" dirty="0"/>
              <a:t>One of its instance attributes, or</a:t>
            </a:r>
          </a:p>
          <a:p>
            <a:pPr lvl="1"/>
            <a:r>
              <a:rPr lang="en-US" dirty="0"/>
              <a:t>One of the attributes of its class </a:t>
            </a:r>
          </a:p>
        </p:txBody>
      </p:sp>
      <p:sp>
        <p:nvSpPr>
          <p:cNvPr id="4" name="TextBox 3">
            <a:extLst>
              <a:ext uri="{FF2B5EF4-FFF2-40B4-BE49-F238E27FC236}">
                <a16:creationId xmlns:a16="http://schemas.microsoft.com/office/drawing/2014/main" id="{95FA93F6-C82E-3856-A5FC-C0AB1B0C1BE4}"/>
              </a:ext>
            </a:extLst>
          </p:cNvPr>
          <p:cNvSpPr txBox="1"/>
          <p:nvPr/>
        </p:nvSpPr>
        <p:spPr>
          <a:xfrm>
            <a:off x="1000542" y="2315882"/>
            <a:ext cx="8273460" cy="1015663"/>
          </a:xfrm>
          <a:prstGeom prst="rect">
            <a:avLst/>
          </a:prstGeom>
          <a:solidFill>
            <a:schemeClr val="bg1">
              <a:lumMod val="95000"/>
            </a:schemeClr>
          </a:solidFill>
        </p:spPr>
        <p:txBody>
          <a:bodyPr wrap="square" rtlCol="0">
            <a:spAutoFit/>
          </a:bodyPr>
          <a:lstStyle/>
          <a:p>
            <a:r>
              <a:rPr lang="it-IT" sz="2000" b="1" dirty="0">
                <a:latin typeface="Courier New" panose="02070309020205020404" pitchFamily="49" charset="0"/>
                <a:cs typeface="Courier New" panose="02070309020205020404" pitchFamily="49" charset="0"/>
              </a:rPr>
              <a:t>getattr(pina_bar, 'inventory')   </a:t>
            </a:r>
            <a:r>
              <a:rPr lang="it-IT" sz="2000" b="1" dirty="0">
                <a:solidFill>
                  <a:schemeClr val="accent2"/>
                </a:solidFill>
                <a:latin typeface="Courier New" panose="02070309020205020404" pitchFamily="49" charset="0"/>
                <a:cs typeface="Courier New" panose="02070309020205020404" pitchFamily="49" charset="0"/>
              </a:rPr>
              <a:t># 1</a:t>
            </a:r>
          </a:p>
          <a:p>
            <a:endParaRPr lang="it-IT" sz="2000" b="1" dirty="0">
              <a:latin typeface="Courier New" panose="02070309020205020404" pitchFamily="49" charset="0"/>
              <a:cs typeface="Courier New" panose="02070309020205020404" pitchFamily="49" charset="0"/>
            </a:endParaRPr>
          </a:p>
          <a:p>
            <a:r>
              <a:rPr lang="it-IT" sz="2000" b="1" dirty="0">
                <a:latin typeface="Courier New" panose="02070309020205020404" pitchFamily="49" charset="0"/>
                <a:cs typeface="Courier New" panose="02070309020205020404" pitchFamily="49" charset="0"/>
              </a:rPr>
              <a:t>hasattr(pina_bar, 'reduce_inventory')  </a:t>
            </a:r>
            <a:r>
              <a:rPr lang="it-IT" sz="2000" b="1" dirty="0">
                <a:solidFill>
                  <a:schemeClr val="accent2"/>
                </a:solidFill>
                <a:latin typeface="Courier New" panose="02070309020205020404" pitchFamily="49" charset="0"/>
                <a:cs typeface="Courier New" panose="02070309020205020404" pitchFamily="49" charset="0"/>
              </a:rPr>
              <a:t># True</a:t>
            </a:r>
            <a:endParaRPr lang="en-US" sz="2000"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73093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C7B09-E269-421B-A012-CD635CA482DA}"/>
              </a:ext>
            </a:extLst>
          </p:cNvPr>
          <p:cNvSpPr>
            <a:spLocks noGrp="1"/>
          </p:cNvSpPr>
          <p:nvPr>
            <p:ph type="title"/>
          </p:nvPr>
        </p:nvSpPr>
        <p:spPr/>
        <p:txBody>
          <a:bodyPr/>
          <a:lstStyle/>
          <a:p>
            <a:r>
              <a:rPr lang="en-US" dirty="0"/>
              <a:t>Abstraction/Information Hiding</a:t>
            </a:r>
          </a:p>
        </p:txBody>
      </p:sp>
      <p:sp>
        <p:nvSpPr>
          <p:cNvPr id="3" name="Content Placeholder 2">
            <a:extLst>
              <a:ext uri="{FF2B5EF4-FFF2-40B4-BE49-F238E27FC236}">
                <a16:creationId xmlns:a16="http://schemas.microsoft.com/office/drawing/2014/main" id="{C9D32ED4-C8D7-4F43-B248-88456CFF1A0A}"/>
              </a:ext>
            </a:extLst>
          </p:cNvPr>
          <p:cNvSpPr>
            <a:spLocks noGrp="1"/>
          </p:cNvSpPr>
          <p:nvPr>
            <p:ph idx="1"/>
          </p:nvPr>
        </p:nvSpPr>
        <p:spPr/>
        <p:txBody>
          <a:bodyPr>
            <a:normAutofit/>
          </a:bodyPr>
          <a:lstStyle/>
          <a:p>
            <a:r>
              <a:rPr lang="en-US" dirty="0"/>
              <a:t>One of the great benefits of using objects is the ability to abstract away details and hide unnecessary information from the user of the object.</a:t>
            </a:r>
          </a:p>
          <a:p>
            <a:pPr lvl="1"/>
            <a:r>
              <a:rPr lang="en-US" dirty="0"/>
              <a:t>Think about the steering wheel in a car – all you as the user needs to know is that turning it makes the car turn.  You don’t need to know the details of how it interacts with the axle and wheels of the car</a:t>
            </a:r>
          </a:p>
          <a:p>
            <a:r>
              <a:rPr lang="en-US" dirty="0"/>
              <a:t>Information hiding also allows us to make improvements in code without impacting how the object is used.</a:t>
            </a:r>
          </a:p>
        </p:txBody>
      </p:sp>
    </p:spTree>
    <p:extLst>
      <p:ext uri="{BB962C8B-B14F-4D97-AF65-F5344CB8AC3E}">
        <p14:creationId xmlns:p14="http://schemas.microsoft.com/office/powerpoint/2010/main" val="1215985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1576F-64A2-C51E-8C81-514957CB1668}"/>
              </a:ext>
            </a:extLst>
          </p:cNvPr>
          <p:cNvSpPr>
            <a:spLocks noGrp="1"/>
          </p:cNvSpPr>
          <p:nvPr>
            <p:ph type="title"/>
          </p:nvPr>
        </p:nvSpPr>
        <p:spPr/>
        <p:txBody>
          <a:bodyPr/>
          <a:lstStyle/>
          <a:p>
            <a:r>
              <a:rPr lang="en-US" dirty="0"/>
              <a:t>Attributes are all public</a:t>
            </a:r>
          </a:p>
        </p:txBody>
      </p:sp>
      <p:sp>
        <p:nvSpPr>
          <p:cNvPr id="3" name="Content Placeholder 2">
            <a:extLst>
              <a:ext uri="{FF2B5EF4-FFF2-40B4-BE49-F238E27FC236}">
                <a16:creationId xmlns:a16="http://schemas.microsoft.com/office/drawing/2014/main" id="{A365CA86-5B2C-2EFD-FC22-65302C01F729}"/>
              </a:ext>
            </a:extLst>
          </p:cNvPr>
          <p:cNvSpPr>
            <a:spLocks noGrp="1"/>
          </p:cNvSpPr>
          <p:nvPr>
            <p:ph idx="1"/>
          </p:nvPr>
        </p:nvSpPr>
        <p:spPr/>
        <p:txBody>
          <a:bodyPr/>
          <a:lstStyle/>
          <a:p>
            <a:r>
              <a:rPr lang="en-US" dirty="0"/>
              <a:t>As long as you have a reference to an object, you can access or change any attributes.</a:t>
            </a:r>
          </a:p>
          <a:p>
            <a:endParaRPr lang="en-US" dirty="0"/>
          </a:p>
          <a:p>
            <a:endParaRPr lang="en-US" dirty="0"/>
          </a:p>
          <a:p>
            <a:endParaRPr lang="en-US" sz="1400" dirty="0"/>
          </a:p>
          <a:p>
            <a:endParaRPr lang="en-US" sz="1400" dirty="0"/>
          </a:p>
          <a:p>
            <a:endParaRPr lang="en-US" sz="1400" dirty="0"/>
          </a:p>
          <a:p>
            <a:r>
              <a:rPr lang="en-US" dirty="0"/>
              <a:t>You can even assign new instance variables:</a:t>
            </a:r>
          </a:p>
        </p:txBody>
      </p:sp>
      <p:sp>
        <p:nvSpPr>
          <p:cNvPr id="4" name="TextBox 3">
            <a:extLst>
              <a:ext uri="{FF2B5EF4-FFF2-40B4-BE49-F238E27FC236}">
                <a16:creationId xmlns:a16="http://schemas.microsoft.com/office/drawing/2014/main" id="{A0381E63-3526-5032-368C-CD1517009141}"/>
              </a:ext>
            </a:extLst>
          </p:cNvPr>
          <p:cNvSpPr txBox="1"/>
          <p:nvPr/>
        </p:nvSpPr>
        <p:spPr>
          <a:xfrm>
            <a:off x="1000542" y="2584823"/>
            <a:ext cx="8273460" cy="1938992"/>
          </a:xfrm>
          <a:prstGeom prst="rect">
            <a:avLst/>
          </a:prstGeom>
          <a:solidFill>
            <a:schemeClr val="bg1">
              <a:lumMod val="95000"/>
            </a:schemeClr>
          </a:solidFill>
        </p:spPr>
        <p:txBody>
          <a:bodyPr wrap="square" rtlCol="0">
            <a:spAutoFit/>
          </a:bodyPr>
          <a:lstStyle/>
          <a:p>
            <a:r>
              <a:rPr lang="it-IT" sz="2000" b="1" dirty="0">
                <a:latin typeface="Courier New" panose="02070309020205020404" pitchFamily="49" charset="0"/>
                <a:cs typeface="Courier New" panose="02070309020205020404" pitchFamily="49" charset="0"/>
              </a:rPr>
              <a:t>pina_bar = Product("Piña Chocolotta", 7.99,</a:t>
            </a:r>
          </a:p>
          <a:p>
            <a:r>
              <a:rPr lang="it-IT" sz="2000" b="1" dirty="0">
                <a:latin typeface="Courier New" panose="02070309020205020404" pitchFamily="49" charset="0"/>
                <a:cs typeface="Courier New" panose="02070309020205020404" pitchFamily="49" charset="0"/>
              </a:rPr>
              <a:t>    ["200 calories", "24 g sugar"])</a:t>
            </a:r>
          </a:p>
          <a:p>
            <a:endParaRPr lang="it-IT" sz="2000" b="1" dirty="0">
              <a:latin typeface="Courier New" panose="02070309020205020404" pitchFamily="49" charset="0"/>
              <a:cs typeface="Courier New" panose="02070309020205020404" pitchFamily="49" charset="0"/>
            </a:endParaRPr>
          </a:p>
          <a:p>
            <a:r>
              <a:rPr lang="it-IT" sz="2000" b="1" dirty="0">
                <a:latin typeface="Courier New" panose="02070309020205020404" pitchFamily="49" charset="0"/>
                <a:cs typeface="Courier New" panose="02070309020205020404" pitchFamily="49" charset="0"/>
              </a:rPr>
              <a:t>current = pina_bar.inventory</a:t>
            </a:r>
          </a:p>
          <a:p>
            <a:r>
              <a:rPr lang="it-IT" sz="2000" b="1" dirty="0">
                <a:latin typeface="Courier New" panose="02070309020205020404" pitchFamily="49" charset="0"/>
                <a:cs typeface="Courier New" panose="02070309020205020404" pitchFamily="49" charset="0"/>
              </a:rPr>
              <a:t>pina_bar.inventory = 5000000</a:t>
            </a:r>
          </a:p>
          <a:p>
            <a:r>
              <a:rPr lang="it-IT" sz="2000" b="1" dirty="0">
                <a:latin typeface="Courier New" panose="02070309020205020404" pitchFamily="49" charset="0"/>
                <a:cs typeface="Courier New" panose="02070309020205020404" pitchFamily="49" charset="0"/>
              </a:rPr>
              <a:t>pina_bar.inventory = -5000</a:t>
            </a:r>
            <a:endParaRPr lang="en-US" sz="2000" b="1" dirty="0">
              <a:solidFill>
                <a:schemeClr val="accent2"/>
              </a:solidFill>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3FAFA8D7-0545-8027-D798-D791549E0F5A}"/>
              </a:ext>
            </a:extLst>
          </p:cNvPr>
          <p:cNvSpPr txBox="1"/>
          <p:nvPr/>
        </p:nvSpPr>
        <p:spPr>
          <a:xfrm>
            <a:off x="1000542" y="5019723"/>
            <a:ext cx="8273460" cy="400110"/>
          </a:xfrm>
          <a:prstGeom prst="rect">
            <a:avLst/>
          </a:prstGeom>
          <a:solidFill>
            <a:schemeClr val="bg1">
              <a:lumMod val="95000"/>
            </a:schemeClr>
          </a:solidFill>
        </p:spPr>
        <p:txBody>
          <a:bodyPr wrap="square" rtlCol="0">
            <a:spAutoFit/>
          </a:bodyPr>
          <a:lstStyle/>
          <a:p>
            <a:r>
              <a:rPr lang="it-IT" sz="2000" b="1" dirty="0">
                <a:latin typeface="Courier New" panose="02070309020205020404" pitchFamily="49" charset="0"/>
                <a:cs typeface="Courier New" panose="02070309020205020404" pitchFamily="49" charset="0"/>
              </a:rPr>
              <a:t>pina_bar.brand_new_attribute_haha = "instanception"</a:t>
            </a:r>
            <a:endParaRPr lang="en-US" sz="2000"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311926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FA0F8-3929-B765-62DE-AAD076C0DE6C}"/>
              </a:ext>
            </a:extLst>
          </p:cNvPr>
          <p:cNvSpPr>
            <a:spLocks noGrp="1"/>
          </p:cNvSpPr>
          <p:nvPr>
            <p:ph type="title"/>
          </p:nvPr>
        </p:nvSpPr>
        <p:spPr/>
        <p:txBody>
          <a:bodyPr/>
          <a:lstStyle/>
          <a:p>
            <a:r>
              <a:rPr lang="en-US" dirty="0"/>
              <a:t>"Private" attributes</a:t>
            </a:r>
          </a:p>
        </p:txBody>
      </p:sp>
      <p:sp>
        <p:nvSpPr>
          <p:cNvPr id="3" name="Content Placeholder 2">
            <a:extLst>
              <a:ext uri="{FF2B5EF4-FFF2-40B4-BE49-F238E27FC236}">
                <a16:creationId xmlns:a16="http://schemas.microsoft.com/office/drawing/2014/main" id="{F8B400B1-BC3F-9235-3AA6-24F4D6BED353}"/>
              </a:ext>
            </a:extLst>
          </p:cNvPr>
          <p:cNvSpPr>
            <a:spLocks noGrp="1"/>
          </p:cNvSpPr>
          <p:nvPr>
            <p:ph idx="1"/>
          </p:nvPr>
        </p:nvSpPr>
        <p:spPr/>
        <p:txBody>
          <a:bodyPr/>
          <a:lstStyle/>
          <a:p>
            <a:r>
              <a:rPr lang="en-US" dirty="0"/>
              <a:t>To communicate the desired access level of attributes, Python programmers generally use this convention:</a:t>
            </a:r>
          </a:p>
          <a:p>
            <a:pPr lvl="1"/>
            <a:r>
              <a:rPr lang="en-US" dirty="0"/>
              <a:t>__ (double underscore) before very private attribute names</a:t>
            </a:r>
          </a:p>
          <a:p>
            <a:pPr lvl="1"/>
            <a:r>
              <a:rPr lang="en-US" dirty="0"/>
              <a:t>_ (single underscore) before semi-private attribute names</a:t>
            </a:r>
          </a:p>
          <a:p>
            <a:pPr lvl="1"/>
            <a:r>
              <a:rPr lang="en-US" dirty="0"/>
              <a:t>no underscore before public attribute names</a:t>
            </a:r>
          </a:p>
          <a:p>
            <a:r>
              <a:rPr lang="en-US" dirty="0"/>
              <a:t>That allows classes to hide implementation details and add additional error checking. </a:t>
            </a:r>
          </a:p>
        </p:txBody>
      </p:sp>
    </p:spTree>
    <p:extLst>
      <p:ext uri="{BB962C8B-B14F-4D97-AF65-F5344CB8AC3E}">
        <p14:creationId xmlns:p14="http://schemas.microsoft.com/office/powerpoint/2010/main" val="18700014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3307B9B-9259-8F0E-B3DC-65816A0FF42F}"/>
              </a:ext>
            </a:extLst>
          </p:cNvPr>
          <p:cNvSpPr>
            <a:spLocks noGrp="1"/>
          </p:cNvSpPr>
          <p:nvPr>
            <p:ph type="title"/>
          </p:nvPr>
        </p:nvSpPr>
        <p:spPr/>
        <p:txBody>
          <a:bodyPr/>
          <a:lstStyle/>
          <a:p>
            <a:r>
              <a:rPr lang="en-US" dirty="0"/>
              <a:t>Quiz: Objects + Classes</a:t>
            </a:r>
          </a:p>
        </p:txBody>
      </p:sp>
      <p:sp>
        <p:nvSpPr>
          <p:cNvPr id="5" name="Text Placeholder 4">
            <a:extLst>
              <a:ext uri="{FF2B5EF4-FFF2-40B4-BE49-F238E27FC236}">
                <a16:creationId xmlns:a16="http://schemas.microsoft.com/office/drawing/2014/main" id="{CFAE24F5-C4B5-D17E-49B4-82652D7DC42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339209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9A851-7DE2-B6C3-6ACB-1267619C6B50}"/>
              </a:ext>
            </a:extLst>
          </p:cNvPr>
          <p:cNvSpPr>
            <a:spLocks noGrp="1"/>
          </p:cNvSpPr>
          <p:nvPr>
            <p:ph type="title"/>
          </p:nvPr>
        </p:nvSpPr>
        <p:spPr/>
        <p:txBody>
          <a:bodyPr/>
          <a:lstStyle/>
          <a:p>
            <a:r>
              <a:rPr lang="en-US" dirty="0"/>
              <a:t>Multiple instances</a:t>
            </a:r>
          </a:p>
        </p:txBody>
      </p:sp>
      <p:sp>
        <p:nvSpPr>
          <p:cNvPr id="3" name="Content Placeholder 2">
            <a:extLst>
              <a:ext uri="{FF2B5EF4-FFF2-40B4-BE49-F238E27FC236}">
                <a16:creationId xmlns:a16="http://schemas.microsoft.com/office/drawing/2014/main" id="{CF9D3A2C-39F2-BC2E-E85E-7F4B8B4ECB31}"/>
              </a:ext>
            </a:extLst>
          </p:cNvPr>
          <p:cNvSpPr>
            <a:spLocks noGrp="1"/>
          </p:cNvSpPr>
          <p:nvPr>
            <p:ph idx="1"/>
          </p:nvPr>
        </p:nvSpPr>
        <p:spPr/>
        <p:txBody>
          <a:bodyPr/>
          <a:lstStyle/>
          <a:p>
            <a:r>
              <a:rPr lang="en-US" dirty="0"/>
              <a:t>There can be multiple instances of each class.</a:t>
            </a:r>
          </a:p>
          <a:p>
            <a:endParaRPr lang="en-US" dirty="0"/>
          </a:p>
          <a:p>
            <a:endParaRPr lang="en-US" dirty="0"/>
          </a:p>
          <a:p>
            <a:endParaRPr lang="en-US" dirty="0"/>
          </a:p>
          <a:p>
            <a:endParaRPr lang="en-US" dirty="0"/>
          </a:p>
          <a:p>
            <a:endParaRPr lang="en-US" dirty="0"/>
          </a:p>
          <a:p>
            <a:endParaRPr lang="en-US" dirty="0"/>
          </a:p>
          <a:p>
            <a:r>
              <a:rPr lang="en-US" dirty="0"/>
              <a:t>What are the classes here?</a:t>
            </a:r>
          </a:p>
          <a:p>
            <a:r>
              <a:rPr lang="en-US" dirty="0"/>
              <a:t>How many instances of each? </a:t>
            </a:r>
          </a:p>
        </p:txBody>
      </p:sp>
      <p:sp>
        <p:nvSpPr>
          <p:cNvPr id="4" name="TextBox 3">
            <a:extLst>
              <a:ext uri="{FF2B5EF4-FFF2-40B4-BE49-F238E27FC236}">
                <a16:creationId xmlns:a16="http://schemas.microsoft.com/office/drawing/2014/main" id="{0B8587F0-E601-42F4-BC1B-00D5EB4441EA}"/>
              </a:ext>
            </a:extLst>
          </p:cNvPr>
          <p:cNvSpPr txBox="1"/>
          <p:nvPr/>
        </p:nvSpPr>
        <p:spPr>
          <a:xfrm>
            <a:off x="1000542" y="2307460"/>
            <a:ext cx="8273460" cy="2554545"/>
          </a:xfrm>
          <a:prstGeom prst="rect">
            <a:avLst/>
          </a:prstGeom>
          <a:solidFill>
            <a:schemeClr val="bg1">
              <a:lumMod val="95000"/>
            </a:schemeClr>
          </a:solidFill>
        </p:spPr>
        <p:txBody>
          <a:bodyPr wrap="square" rtlCol="0">
            <a:spAutoFit/>
          </a:bodyPr>
          <a:lstStyle/>
          <a:p>
            <a:r>
              <a:rPr lang="it-IT" sz="2000" b="1" dirty="0">
                <a:latin typeface="Courier New" panose="02070309020205020404" pitchFamily="49" charset="0"/>
                <a:cs typeface="Courier New" panose="02070309020205020404" pitchFamily="49" charset="0"/>
              </a:rPr>
              <a:t>pina_bar = Product("Piña Chocolotta", 7.99,</a:t>
            </a:r>
          </a:p>
          <a:p>
            <a:r>
              <a:rPr lang="it-IT" sz="2000" b="1" dirty="0">
                <a:latin typeface="Courier New" panose="02070309020205020404" pitchFamily="49" charset="0"/>
                <a:cs typeface="Courier New" panose="02070309020205020404" pitchFamily="49" charset="0"/>
              </a:rPr>
              <a:t>    ["200 calories", "24 g sugar"])</a:t>
            </a:r>
          </a:p>
          <a:p>
            <a:endParaRPr lang="it-IT" sz="2000" b="1" dirty="0">
              <a:latin typeface="Courier New" panose="02070309020205020404" pitchFamily="49" charset="0"/>
              <a:cs typeface="Courier New" panose="02070309020205020404" pitchFamily="49" charset="0"/>
            </a:endParaRPr>
          </a:p>
          <a:p>
            <a:r>
              <a:rPr lang="it-IT" sz="2000" b="1" dirty="0">
                <a:latin typeface="Courier New" panose="02070309020205020404" pitchFamily="49" charset="0"/>
                <a:cs typeface="Courier New" panose="02070309020205020404" pitchFamily="49" charset="0"/>
              </a:rPr>
              <a:t>cust1 = Customer("Coco Lover",</a:t>
            </a:r>
          </a:p>
          <a:p>
            <a:r>
              <a:rPr lang="it-IT" sz="2000" b="1" dirty="0">
                <a:latin typeface="Courier New" panose="02070309020205020404" pitchFamily="49" charset="0"/>
                <a:cs typeface="Courier New" panose="02070309020205020404" pitchFamily="49" charset="0"/>
              </a:rPr>
              <a:t>    ["123 Pining St", "Nibbsville", "OH"])</a:t>
            </a:r>
          </a:p>
          <a:p>
            <a:endParaRPr lang="it-IT" sz="2000" b="1" dirty="0">
              <a:latin typeface="Courier New" panose="02070309020205020404" pitchFamily="49" charset="0"/>
              <a:cs typeface="Courier New" panose="02070309020205020404" pitchFamily="49" charset="0"/>
            </a:endParaRPr>
          </a:p>
          <a:p>
            <a:r>
              <a:rPr lang="it-IT" sz="2000" b="1" dirty="0">
                <a:latin typeface="Courier New" panose="02070309020205020404" pitchFamily="49" charset="0"/>
                <a:cs typeface="Courier New" panose="02070309020205020404" pitchFamily="49" charset="0"/>
              </a:rPr>
              <a:t>cust2 = Customer("Nomandy Noms",</a:t>
            </a:r>
          </a:p>
          <a:p>
            <a:r>
              <a:rPr lang="it-IT" sz="2000" b="1" dirty="0">
                <a:latin typeface="Courier New" panose="02070309020205020404" pitchFamily="49" charset="0"/>
                <a:cs typeface="Courier New" panose="02070309020205020404" pitchFamily="49" charset="0"/>
              </a:rPr>
              <a:t>    ["34 Shlurpalot St", "Buttertown", "IN"])</a:t>
            </a:r>
            <a:endParaRPr lang="en-US" sz="2000" b="1" dirty="0">
              <a:solidFill>
                <a:schemeClr val="accent2"/>
              </a:solidFill>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18DE1CFF-1CEA-9860-EF76-0073C7D22E02}"/>
              </a:ext>
            </a:extLst>
          </p:cNvPr>
          <p:cNvSpPr txBox="1"/>
          <p:nvPr/>
        </p:nvSpPr>
        <p:spPr>
          <a:xfrm>
            <a:off x="4347882" y="4963664"/>
            <a:ext cx="2121093" cy="369332"/>
          </a:xfrm>
          <a:prstGeom prst="rect">
            <a:avLst/>
          </a:prstGeom>
          <a:noFill/>
        </p:spPr>
        <p:txBody>
          <a:bodyPr wrap="none" rtlCol="0">
            <a:spAutoFit/>
          </a:bodyPr>
          <a:lstStyle/>
          <a:p>
            <a:r>
              <a:rPr lang="en-US" i="1" dirty="0">
                <a:solidFill>
                  <a:schemeClr val="accent2"/>
                </a:solidFill>
              </a:rPr>
              <a:t>Product</a:t>
            </a:r>
            <a:r>
              <a:rPr lang="en-US" dirty="0">
                <a:solidFill>
                  <a:schemeClr val="accent2"/>
                </a:solidFill>
              </a:rPr>
              <a:t>, </a:t>
            </a:r>
            <a:r>
              <a:rPr lang="en-US" i="1" dirty="0">
                <a:solidFill>
                  <a:schemeClr val="accent2"/>
                </a:solidFill>
              </a:rPr>
              <a:t>Customer</a:t>
            </a:r>
          </a:p>
        </p:txBody>
      </p:sp>
      <p:sp>
        <p:nvSpPr>
          <p:cNvPr id="7" name="TextBox 6">
            <a:extLst>
              <a:ext uri="{FF2B5EF4-FFF2-40B4-BE49-F238E27FC236}">
                <a16:creationId xmlns:a16="http://schemas.microsoft.com/office/drawing/2014/main" id="{D37D9E5E-7583-AC6B-CB66-C123B9B207B8}"/>
              </a:ext>
            </a:extLst>
          </p:cNvPr>
          <p:cNvSpPr txBox="1"/>
          <p:nvPr/>
        </p:nvSpPr>
        <p:spPr>
          <a:xfrm>
            <a:off x="4625790" y="5399337"/>
            <a:ext cx="2584747" cy="369332"/>
          </a:xfrm>
          <a:prstGeom prst="rect">
            <a:avLst/>
          </a:prstGeom>
          <a:noFill/>
        </p:spPr>
        <p:txBody>
          <a:bodyPr wrap="none" rtlCol="0">
            <a:spAutoFit/>
          </a:bodyPr>
          <a:lstStyle/>
          <a:p>
            <a:r>
              <a:rPr lang="en-US" dirty="0">
                <a:solidFill>
                  <a:schemeClr val="accent2"/>
                </a:solidFill>
              </a:rPr>
              <a:t>1 </a:t>
            </a:r>
            <a:r>
              <a:rPr lang="en-US" i="1" dirty="0">
                <a:solidFill>
                  <a:schemeClr val="accent2"/>
                </a:solidFill>
              </a:rPr>
              <a:t>Product</a:t>
            </a:r>
            <a:r>
              <a:rPr lang="en-US" dirty="0">
                <a:solidFill>
                  <a:schemeClr val="accent2"/>
                </a:solidFill>
              </a:rPr>
              <a:t>, 2 </a:t>
            </a:r>
            <a:r>
              <a:rPr lang="en-US" i="1" dirty="0">
                <a:solidFill>
                  <a:schemeClr val="accent2"/>
                </a:solidFill>
              </a:rPr>
              <a:t>Customers</a:t>
            </a:r>
          </a:p>
        </p:txBody>
      </p:sp>
    </p:spTree>
    <p:extLst>
      <p:ext uri="{BB962C8B-B14F-4D97-AF65-F5344CB8AC3E}">
        <p14:creationId xmlns:p14="http://schemas.microsoft.com/office/powerpoint/2010/main" val="933620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96242-9088-8EB4-C868-4843E5E079C8}"/>
              </a:ext>
            </a:extLst>
          </p:cNvPr>
          <p:cNvSpPr>
            <a:spLocks noGrp="1"/>
          </p:cNvSpPr>
          <p:nvPr>
            <p:ph type="title"/>
          </p:nvPr>
        </p:nvSpPr>
        <p:spPr/>
        <p:txBody>
          <a:bodyPr/>
          <a:lstStyle/>
          <a:p>
            <a:r>
              <a:rPr lang="en-US" dirty="0"/>
              <a:t>State management</a:t>
            </a:r>
          </a:p>
        </p:txBody>
      </p:sp>
      <p:sp>
        <p:nvSpPr>
          <p:cNvPr id="3" name="Content Placeholder 2">
            <a:extLst>
              <a:ext uri="{FF2B5EF4-FFF2-40B4-BE49-F238E27FC236}">
                <a16:creationId xmlns:a16="http://schemas.microsoft.com/office/drawing/2014/main" id="{A42464BA-48A6-CF1F-DF50-E6703CDF39F7}"/>
              </a:ext>
            </a:extLst>
          </p:cNvPr>
          <p:cNvSpPr>
            <a:spLocks noGrp="1"/>
          </p:cNvSpPr>
          <p:nvPr>
            <p:ph idx="1"/>
          </p:nvPr>
        </p:nvSpPr>
        <p:spPr>
          <a:xfrm>
            <a:off x="677334" y="1930400"/>
            <a:ext cx="8596667" cy="4682835"/>
          </a:xfrm>
        </p:spPr>
        <p:txBody>
          <a:bodyPr/>
          <a:lstStyle/>
          <a:p>
            <a:r>
              <a:rPr lang="en-US" dirty="0"/>
              <a:t>An object can use instance variables to describe its state. A best practice is to hide the representation of the state and manage it entirely via method calls.</a:t>
            </a:r>
          </a:p>
          <a:p>
            <a:endParaRPr lang="en-US" dirty="0"/>
          </a:p>
          <a:p>
            <a:endParaRPr lang="en-US" dirty="0"/>
          </a:p>
          <a:p>
            <a:endParaRPr lang="en-US" dirty="0"/>
          </a:p>
          <a:p>
            <a:endParaRPr lang="en-US" dirty="0"/>
          </a:p>
          <a:p>
            <a:endParaRPr lang="en-US" dirty="0"/>
          </a:p>
          <a:p>
            <a:endParaRPr lang="en-US" dirty="0"/>
          </a:p>
          <a:p>
            <a:r>
              <a:rPr lang="en-US" dirty="0"/>
              <a:t>What's the initial state?</a:t>
            </a:r>
          </a:p>
          <a:p>
            <a:r>
              <a:rPr lang="en-US" dirty="0"/>
              <a:t>What changes the state?</a:t>
            </a:r>
          </a:p>
        </p:txBody>
      </p:sp>
      <p:sp>
        <p:nvSpPr>
          <p:cNvPr id="4" name="TextBox 3">
            <a:extLst>
              <a:ext uri="{FF2B5EF4-FFF2-40B4-BE49-F238E27FC236}">
                <a16:creationId xmlns:a16="http://schemas.microsoft.com/office/drawing/2014/main" id="{F9883A18-2A8D-D75B-0A96-B15CD68FF081}"/>
              </a:ext>
            </a:extLst>
          </p:cNvPr>
          <p:cNvSpPr txBox="1"/>
          <p:nvPr/>
        </p:nvSpPr>
        <p:spPr>
          <a:xfrm>
            <a:off x="1000542" y="2935532"/>
            <a:ext cx="5972913" cy="2339102"/>
          </a:xfrm>
          <a:prstGeom prst="rect">
            <a:avLst/>
          </a:prstGeom>
          <a:solidFill>
            <a:schemeClr val="bg1">
              <a:lumMod val="95000"/>
            </a:schemeClr>
          </a:solidFill>
        </p:spPr>
        <p:txBody>
          <a:bodyPr wrap="square" rtlCol="0">
            <a:spAutoFit/>
          </a:bodyPr>
          <a:lstStyle/>
          <a:p>
            <a:r>
              <a:rPr lang="it-IT" sz="1600" b="1" dirty="0">
                <a:latin typeface="Courier New" panose="02070309020205020404" pitchFamily="49" charset="0"/>
                <a:cs typeface="Courier New" panose="02070309020205020404" pitchFamily="49" charset="0"/>
              </a:rPr>
              <a:t>&gt;&gt;&gt; pina_bar = Product("Piña Chocolotta", 7.99,</a:t>
            </a:r>
          </a:p>
          <a:p>
            <a:r>
              <a:rPr lang="it-IT" sz="1600" b="1" dirty="0">
                <a:latin typeface="Courier New" panose="02070309020205020404" pitchFamily="49" charset="0"/>
                <a:cs typeface="Courier New" panose="02070309020205020404" pitchFamily="49" charset="0"/>
              </a:rPr>
              <a:t>        ["200 calories", "24 g sugar"])</a:t>
            </a:r>
          </a:p>
          <a:p>
            <a:endParaRPr lang="it-IT" sz="1600" b="1" dirty="0">
              <a:latin typeface="Courier New" panose="02070309020205020404" pitchFamily="49" charset="0"/>
              <a:cs typeface="Courier New" panose="02070309020205020404" pitchFamily="49" charset="0"/>
            </a:endParaRPr>
          </a:p>
          <a:p>
            <a:r>
              <a:rPr lang="it-IT" sz="1600" b="1" dirty="0">
                <a:latin typeface="Courier New" panose="02070309020205020404" pitchFamily="49" charset="0"/>
                <a:cs typeface="Courier New" panose="02070309020205020404" pitchFamily="49" charset="0"/>
              </a:rPr>
              <a:t>&gt;&gt;&gt; pina_bar.get_inventory_report()</a:t>
            </a:r>
          </a:p>
          <a:p>
            <a:r>
              <a:rPr lang="it-IT" sz="1600" b="1" dirty="0">
                <a:latin typeface="Courier New" panose="02070309020205020404" pitchFamily="49" charset="0"/>
                <a:cs typeface="Courier New" panose="02070309020205020404" pitchFamily="49" charset="0"/>
              </a:rPr>
              <a:t>"There are NO bars!"</a:t>
            </a:r>
          </a:p>
          <a:p>
            <a:endParaRPr lang="it-IT" sz="1600" b="1" dirty="0">
              <a:latin typeface="Courier New" panose="02070309020205020404" pitchFamily="49" charset="0"/>
              <a:cs typeface="Courier New" panose="02070309020205020404" pitchFamily="49" charset="0"/>
            </a:endParaRPr>
          </a:p>
          <a:p>
            <a:r>
              <a:rPr lang="it-IT" sz="1600" b="1" dirty="0">
                <a:latin typeface="Courier New" panose="02070309020205020404" pitchFamily="49" charset="0"/>
                <a:cs typeface="Courier New" panose="02070309020205020404" pitchFamily="49" charset="0"/>
              </a:rPr>
              <a:t>&gt;&gt;&gt; pina_bar.increase_inventory(3)</a:t>
            </a:r>
          </a:p>
          <a:p>
            <a:r>
              <a:rPr lang="it-IT" sz="1600" b="1" dirty="0">
                <a:latin typeface="Courier New" panose="02070309020205020404" pitchFamily="49" charset="0"/>
                <a:cs typeface="Courier New" panose="02070309020205020404" pitchFamily="49" charset="0"/>
              </a:rPr>
              <a:t>&gt;&gt;&gt; pina_bar.get_inventory_report()</a:t>
            </a:r>
          </a:p>
          <a:p>
            <a:r>
              <a:rPr lang="it-IT" sz="1600" b="1" dirty="0">
                <a:latin typeface="Courier New" panose="02070309020205020404" pitchFamily="49" charset="0"/>
                <a:cs typeface="Courier New" panose="02070309020205020404" pitchFamily="49" charset="0"/>
              </a:rPr>
              <a:t>"There are 3 bars total (worth $23.97 total)."</a:t>
            </a:r>
            <a:endParaRPr lang="en-US" sz="1600" b="1" dirty="0">
              <a:solidFill>
                <a:schemeClr val="accent2"/>
              </a:solidFill>
              <a:latin typeface="Courier New" panose="02070309020205020404" pitchFamily="49" charset="0"/>
              <a:cs typeface="Courier New" panose="02070309020205020404" pitchFamily="49" charset="0"/>
            </a:endParaRPr>
          </a:p>
        </p:txBody>
      </p:sp>
      <p:pic>
        <p:nvPicPr>
          <p:cNvPr id="7" name="Picture 6" descr="A picture containing text, screenshot, businesscard, rectangle&#10;&#10;Description automatically generated">
            <a:extLst>
              <a:ext uri="{FF2B5EF4-FFF2-40B4-BE49-F238E27FC236}">
                <a16:creationId xmlns:a16="http://schemas.microsoft.com/office/drawing/2014/main" id="{62C18260-C77E-3A5E-1B00-4D6D6E7743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6663" y="2935533"/>
            <a:ext cx="3158746" cy="2339102"/>
          </a:xfrm>
          <a:prstGeom prst="rect">
            <a:avLst/>
          </a:prstGeom>
        </p:spPr>
      </p:pic>
      <p:sp>
        <p:nvSpPr>
          <p:cNvPr id="8" name="TextBox 7">
            <a:extLst>
              <a:ext uri="{FF2B5EF4-FFF2-40B4-BE49-F238E27FC236}">
                <a16:creationId xmlns:a16="http://schemas.microsoft.com/office/drawing/2014/main" id="{2C9F05D1-704A-7138-4FBC-2AC76BBA002C}"/>
              </a:ext>
            </a:extLst>
          </p:cNvPr>
          <p:cNvSpPr txBox="1"/>
          <p:nvPr/>
        </p:nvSpPr>
        <p:spPr>
          <a:xfrm>
            <a:off x="3979715" y="5584330"/>
            <a:ext cx="2116285" cy="369332"/>
          </a:xfrm>
          <a:prstGeom prst="rect">
            <a:avLst/>
          </a:prstGeom>
          <a:noFill/>
        </p:spPr>
        <p:txBody>
          <a:bodyPr wrap="none" rtlCol="0">
            <a:spAutoFit/>
          </a:bodyPr>
          <a:lstStyle/>
          <a:p>
            <a:r>
              <a:rPr lang="en-US" dirty="0">
                <a:solidFill>
                  <a:schemeClr val="accent2"/>
                </a:solidFill>
              </a:rPr>
              <a:t>0 bars in inventory</a:t>
            </a:r>
          </a:p>
        </p:txBody>
      </p:sp>
      <p:sp>
        <p:nvSpPr>
          <p:cNvPr id="9" name="TextBox 8">
            <a:extLst>
              <a:ext uri="{FF2B5EF4-FFF2-40B4-BE49-F238E27FC236}">
                <a16:creationId xmlns:a16="http://schemas.microsoft.com/office/drawing/2014/main" id="{107E501D-C58C-FE2F-3102-F29CF62D9B1C}"/>
              </a:ext>
            </a:extLst>
          </p:cNvPr>
          <p:cNvSpPr txBox="1"/>
          <p:nvPr/>
        </p:nvSpPr>
        <p:spPr>
          <a:xfrm>
            <a:off x="3982176" y="6002836"/>
            <a:ext cx="7031092" cy="369332"/>
          </a:xfrm>
          <a:prstGeom prst="rect">
            <a:avLst/>
          </a:prstGeom>
          <a:solidFill>
            <a:schemeClr val="bg1"/>
          </a:solidFill>
        </p:spPr>
        <p:txBody>
          <a:bodyPr wrap="none" rtlCol="0">
            <a:spAutoFit/>
          </a:bodyPr>
          <a:lstStyle/>
          <a:p>
            <a:r>
              <a:rPr lang="en-US" i="1" dirty="0" err="1">
                <a:solidFill>
                  <a:schemeClr val="accent2"/>
                </a:solidFill>
              </a:rPr>
              <a:t>increase_inventory</a:t>
            </a:r>
            <a:r>
              <a:rPr lang="en-US" i="1" dirty="0">
                <a:solidFill>
                  <a:schemeClr val="accent2"/>
                </a:solidFill>
              </a:rPr>
              <a:t>() </a:t>
            </a:r>
            <a:r>
              <a:rPr lang="en-US" dirty="0">
                <a:solidFill>
                  <a:schemeClr val="accent2"/>
                </a:solidFill>
              </a:rPr>
              <a:t>by changing the instance variable </a:t>
            </a:r>
            <a:r>
              <a:rPr lang="en-US" i="1" dirty="0">
                <a:solidFill>
                  <a:schemeClr val="accent2"/>
                </a:solidFill>
              </a:rPr>
              <a:t>_inventory</a:t>
            </a:r>
          </a:p>
        </p:txBody>
      </p:sp>
    </p:spTree>
    <p:extLst>
      <p:ext uri="{BB962C8B-B14F-4D97-AF65-F5344CB8AC3E}">
        <p14:creationId xmlns:p14="http://schemas.microsoft.com/office/powerpoint/2010/main" val="2223788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D4B4B-8D1D-DA53-98DE-8C3EFE90D0EC}"/>
              </a:ext>
            </a:extLst>
          </p:cNvPr>
          <p:cNvSpPr>
            <a:spLocks noGrp="1"/>
          </p:cNvSpPr>
          <p:nvPr>
            <p:ph type="title"/>
          </p:nvPr>
        </p:nvSpPr>
        <p:spPr/>
        <p:txBody>
          <a:bodyPr/>
          <a:lstStyle/>
          <a:p>
            <a:r>
              <a:rPr lang="en-US" dirty="0"/>
              <a:t>Class vs. instance variables</a:t>
            </a:r>
          </a:p>
        </p:txBody>
      </p:sp>
      <p:sp>
        <p:nvSpPr>
          <p:cNvPr id="3" name="Content Placeholder 2">
            <a:extLst>
              <a:ext uri="{FF2B5EF4-FFF2-40B4-BE49-F238E27FC236}">
                <a16:creationId xmlns:a16="http://schemas.microsoft.com/office/drawing/2014/main" id="{903276FA-84E3-8FBF-363C-04D83A60BB1C}"/>
              </a:ext>
            </a:extLst>
          </p:cNvPr>
          <p:cNvSpPr>
            <a:spLocks noGrp="1"/>
          </p:cNvSpPr>
          <p:nvPr>
            <p:ph idx="1"/>
          </p:nvPr>
        </p:nvSpPr>
        <p:spPr>
          <a:xfrm>
            <a:off x="677334" y="5157820"/>
            <a:ext cx="8596668" cy="1320800"/>
          </a:xfrm>
        </p:spPr>
        <p:txBody>
          <a:bodyPr/>
          <a:lstStyle/>
          <a:p>
            <a:r>
              <a:rPr lang="en-US" dirty="0"/>
              <a:t>What are the class variables?</a:t>
            </a:r>
          </a:p>
          <a:p>
            <a:r>
              <a:rPr lang="en-US" dirty="0"/>
              <a:t>What are the instance variables?</a:t>
            </a:r>
          </a:p>
        </p:txBody>
      </p:sp>
      <p:sp>
        <p:nvSpPr>
          <p:cNvPr id="5" name="TextBox 4">
            <a:extLst>
              <a:ext uri="{FF2B5EF4-FFF2-40B4-BE49-F238E27FC236}">
                <a16:creationId xmlns:a16="http://schemas.microsoft.com/office/drawing/2014/main" id="{CAD63456-1BD6-B61E-FB62-A7F6CBE138FC}"/>
              </a:ext>
            </a:extLst>
          </p:cNvPr>
          <p:cNvSpPr txBox="1"/>
          <p:nvPr/>
        </p:nvSpPr>
        <p:spPr>
          <a:xfrm>
            <a:off x="1000542" y="1505264"/>
            <a:ext cx="8273460" cy="3539430"/>
          </a:xfrm>
          <a:prstGeom prst="rect">
            <a:avLst/>
          </a:prstGeom>
          <a:solidFill>
            <a:schemeClr val="bg1">
              <a:lumMod val="95000"/>
            </a:schemeClr>
          </a:solidFill>
        </p:spPr>
        <p:txBody>
          <a:bodyPr wrap="square" rtlCol="0">
            <a:spAutoFit/>
          </a:bodyPr>
          <a:lstStyle/>
          <a:p>
            <a:r>
              <a:rPr lang="it-IT" sz="1400" b="1" dirty="0">
                <a:latin typeface="Courier New" panose="02070309020205020404" pitchFamily="49" charset="0"/>
                <a:cs typeface="Courier New" panose="02070309020205020404" pitchFamily="49" charset="0"/>
              </a:rPr>
              <a:t>class Customer:</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    salutation = "Dear"</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    def __init__(self, name, address):</a:t>
            </a:r>
          </a:p>
          <a:p>
            <a:r>
              <a:rPr lang="it-IT" sz="1400" b="1" dirty="0">
                <a:latin typeface="Courier New" panose="02070309020205020404" pitchFamily="49" charset="0"/>
                <a:cs typeface="Courier New" panose="02070309020205020404" pitchFamily="49" charset="0"/>
              </a:rPr>
              <a:t>        self.name = name</a:t>
            </a:r>
          </a:p>
          <a:p>
            <a:r>
              <a:rPr lang="it-IT" sz="1400" b="1" dirty="0">
                <a:latin typeface="Courier New" panose="02070309020205020404" pitchFamily="49" charset="0"/>
                <a:cs typeface="Courier New" panose="02070309020205020404" pitchFamily="49" charset="0"/>
              </a:rPr>
              <a:t>        self.address = address</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    def get_greeting(self):</a:t>
            </a:r>
          </a:p>
          <a:p>
            <a:r>
              <a:rPr lang="it-IT" sz="1400" b="1" dirty="0">
                <a:latin typeface="Courier New" panose="02070309020205020404" pitchFamily="49" charset="0"/>
                <a:cs typeface="Courier New" panose="02070309020205020404" pitchFamily="49" charset="0"/>
              </a:rPr>
              <a:t>        return f"{self.salutation} {self.name},"</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    def get_formatted_address(self):</a:t>
            </a:r>
          </a:p>
          <a:p>
            <a:r>
              <a:rPr lang="it-IT" sz="1400" b="1" dirty="0">
                <a:latin typeface="Courier New" panose="02070309020205020404" pitchFamily="49" charset="0"/>
                <a:cs typeface="Courier New" panose="02070309020205020404" pitchFamily="49" charset="0"/>
              </a:rPr>
              <a:t>        return "\n".join(self.address)</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cust1 = Customer("Coco Lover",</a:t>
            </a:r>
          </a:p>
          <a:p>
            <a:r>
              <a:rPr lang="it-IT" sz="1400" b="1" dirty="0">
                <a:latin typeface="Courier New" panose="02070309020205020404" pitchFamily="49" charset="0"/>
                <a:cs typeface="Courier New" panose="02070309020205020404" pitchFamily="49" charset="0"/>
              </a:rPr>
              <a:t>    ["123 Pining St", "Nibbsville", "OH"])</a:t>
            </a:r>
            <a:endParaRPr lang="en-US" sz="1400" b="1" dirty="0">
              <a:solidFill>
                <a:schemeClr val="accent2"/>
              </a:solidFill>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09A13690-8D8C-C1B3-A3CA-E7A1E8FC1D04}"/>
              </a:ext>
            </a:extLst>
          </p:cNvPr>
          <p:cNvSpPr txBox="1"/>
          <p:nvPr/>
        </p:nvSpPr>
        <p:spPr>
          <a:xfrm>
            <a:off x="4640094" y="5167548"/>
            <a:ext cx="1213794" cy="369332"/>
          </a:xfrm>
          <a:prstGeom prst="rect">
            <a:avLst/>
          </a:prstGeom>
          <a:noFill/>
        </p:spPr>
        <p:txBody>
          <a:bodyPr wrap="none" rtlCol="0">
            <a:spAutoFit/>
          </a:bodyPr>
          <a:lstStyle/>
          <a:p>
            <a:r>
              <a:rPr lang="en-US" dirty="0">
                <a:solidFill>
                  <a:schemeClr val="accent2"/>
                </a:solidFill>
              </a:rPr>
              <a:t>salutation</a:t>
            </a:r>
          </a:p>
        </p:txBody>
      </p:sp>
      <p:sp>
        <p:nvSpPr>
          <p:cNvPr id="7" name="TextBox 6">
            <a:extLst>
              <a:ext uri="{FF2B5EF4-FFF2-40B4-BE49-F238E27FC236}">
                <a16:creationId xmlns:a16="http://schemas.microsoft.com/office/drawing/2014/main" id="{3A0D9E25-9A96-9D6D-CA77-96848EC85746}"/>
              </a:ext>
            </a:extLst>
          </p:cNvPr>
          <p:cNvSpPr txBox="1"/>
          <p:nvPr/>
        </p:nvSpPr>
        <p:spPr>
          <a:xfrm>
            <a:off x="5045419" y="5604370"/>
            <a:ext cx="1686680" cy="369332"/>
          </a:xfrm>
          <a:prstGeom prst="rect">
            <a:avLst/>
          </a:prstGeom>
          <a:noFill/>
        </p:spPr>
        <p:txBody>
          <a:bodyPr wrap="none" rtlCol="0">
            <a:spAutoFit/>
          </a:bodyPr>
          <a:lstStyle/>
          <a:p>
            <a:r>
              <a:rPr lang="en-US" dirty="0">
                <a:solidFill>
                  <a:schemeClr val="accent2"/>
                </a:solidFill>
              </a:rPr>
              <a:t>name, address</a:t>
            </a:r>
          </a:p>
        </p:txBody>
      </p:sp>
    </p:spTree>
    <p:extLst>
      <p:ext uri="{BB962C8B-B14F-4D97-AF65-F5344CB8AC3E}">
        <p14:creationId xmlns:p14="http://schemas.microsoft.com/office/powerpoint/2010/main" val="3244840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A4AF8-255E-268A-770B-659BF87FB60F}"/>
              </a:ext>
            </a:extLst>
          </p:cNvPr>
          <p:cNvSpPr>
            <a:spLocks noGrp="1"/>
          </p:cNvSpPr>
          <p:nvPr>
            <p:ph type="title"/>
          </p:nvPr>
        </p:nvSpPr>
        <p:spPr/>
        <p:txBody>
          <a:bodyPr/>
          <a:lstStyle/>
          <a:p>
            <a:r>
              <a:rPr lang="en-US" dirty="0"/>
              <a:t>Encapsulation</a:t>
            </a:r>
          </a:p>
        </p:txBody>
      </p:sp>
      <p:sp>
        <p:nvSpPr>
          <p:cNvPr id="3" name="Content Placeholder 2">
            <a:extLst>
              <a:ext uri="{FF2B5EF4-FFF2-40B4-BE49-F238E27FC236}">
                <a16:creationId xmlns:a16="http://schemas.microsoft.com/office/drawing/2014/main" id="{628449EE-DF61-6AC8-9D7C-FCDDD5E79295}"/>
              </a:ext>
            </a:extLst>
          </p:cNvPr>
          <p:cNvSpPr>
            <a:spLocks noGrp="1"/>
          </p:cNvSpPr>
          <p:nvPr>
            <p:ph idx="1"/>
          </p:nvPr>
        </p:nvSpPr>
        <p:spPr/>
        <p:txBody>
          <a:bodyPr/>
          <a:lstStyle/>
          <a:p>
            <a:r>
              <a:rPr lang="en-US" dirty="0"/>
              <a:t>Another benefit of classes is the idea of </a:t>
            </a:r>
            <a:r>
              <a:rPr lang="en-US" b="1" dirty="0"/>
              <a:t>encapsulation</a:t>
            </a:r>
            <a:r>
              <a:rPr lang="en-US" dirty="0"/>
              <a:t>.</a:t>
            </a:r>
          </a:p>
          <a:p>
            <a:r>
              <a:rPr lang="en-US" dirty="0"/>
              <a:t>The class encapsulates the data that it contains</a:t>
            </a:r>
          </a:p>
          <a:p>
            <a:pPr lvl="1"/>
            <a:r>
              <a:rPr lang="en-US" dirty="0"/>
              <a:t>This "hides" the data from the user – doesn't allow direct access</a:t>
            </a:r>
          </a:p>
          <a:p>
            <a:pPr lvl="1"/>
            <a:r>
              <a:rPr lang="en-US" dirty="0"/>
              <a:t>The class defines the ways the user can access and interact with the data so that the data's integrity is always maintained.</a:t>
            </a:r>
          </a:p>
        </p:txBody>
      </p:sp>
    </p:spTree>
    <p:extLst>
      <p:ext uri="{BB962C8B-B14F-4D97-AF65-F5344CB8AC3E}">
        <p14:creationId xmlns:p14="http://schemas.microsoft.com/office/powerpoint/2010/main" val="696691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7B039-5ABA-7F70-1721-33BD3BE4634A}"/>
              </a:ext>
            </a:extLst>
          </p:cNvPr>
          <p:cNvSpPr>
            <a:spLocks noGrp="1"/>
          </p:cNvSpPr>
          <p:nvPr>
            <p:ph type="title"/>
          </p:nvPr>
        </p:nvSpPr>
        <p:spPr/>
        <p:txBody>
          <a:bodyPr/>
          <a:lstStyle/>
          <a:p>
            <a:r>
              <a:rPr lang="en-US" dirty="0"/>
              <a:t>An OOP Shop</a:t>
            </a:r>
          </a:p>
        </p:txBody>
      </p:sp>
      <p:sp>
        <p:nvSpPr>
          <p:cNvPr id="4" name="Text Placeholder 3">
            <a:extLst>
              <a:ext uri="{FF2B5EF4-FFF2-40B4-BE49-F238E27FC236}">
                <a16:creationId xmlns:a16="http://schemas.microsoft.com/office/drawing/2014/main" id="{583BFEFD-CE44-51E0-306A-5B6CAD2B5D7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03180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0E2E99E-04C3-75BF-7F4B-9E469772CB94}"/>
              </a:ext>
            </a:extLst>
          </p:cNvPr>
          <p:cNvSpPr>
            <a:spLocks noGrp="1"/>
          </p:cNvSpPr>
          <p:nvPr>
            <p:ph type="title"/>
          </p:nvPr>
        </p:nvSpPr>
        <p:spPr/>
        <p:txBody>
          <a:bodyPr/>
          <a:lstStyle/>
          <a:p>
            <a:r>
              <a:rPr lang="en-US" dirty="0"/>
              <a:t>Building a chocolate shop</a:t>
            </a:r>
          </a:p>
        </p:txBody>
      </p:sp>
      <p:pic>
        <p:nvPicPr>
          <p:cNvPr id="7" name="Content Placeholder 6" descr="A picture containing text, screenshot, rectangle&#10;&#10;Description automatically generated">
            <a:extLst>
              <a:ext uri="{FF2B5EF4-FFF2-40B4-BE49-F238E27FC236}">
                <a16:creationId xmlns:a16="http://schemas.microsoft.com/office/drawing/2014/main" id="{B00032B8-9958-6F4F-0672-06F786330A3D}"/>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77334" y="1506070"/>
            <a:ext cx="4289974" cy="5000625"/>
          </a:xfrm>
        </p:spPr>
      </p:pic>
      <p:sp>
        <p:nvSpPr>
          <p:cNvPr id="8" name="Content Placeholder 7">
            <a:extLst>
              <a:ext uri="{FF2B5EF4-FFF2-40B4-BE49-F238E27FC236}">
                <a16:creationId xmlns:a16="http://schemas.microsoft.com/office/drawing/2014/main" id="{FD52632C-CAA2-B7C1-B3BD-49C895299B41}"/>
              </a:ext>
            </a:extLst>
          </p:cNvPr>
          <p:cNvSpPr>
            <a:spLocks noGrp="1"/>
          </p:cNvSpPr>
          <p:nvPr>
            <p:ph sz="half" idx="2"/>
          </p:nvPr>
        </p:nvSpPr>
        <p:spPr/>
        <p:txBody>
          <a:bodyPr/>
          <a:lstStyle/>
          <a:p>
            <a:r>
              <a:rPr lang="en-US" dirty="0"/>
              <a:t>The shop has products that have names, prices, nutrition information, and an inventory count</a:t>
            </a:r>
          </a:p>
          <a:p>
            <a:r>
              <a:rPr lang="en-US" dirty="0"/>
              <a:t>There are customers who have names and addresses</a:t>
            </a:r>
          </a:p>
          <a:p>
            <a:r>
              <a:rPr lang="en-US" dirty="0"/>
              <a:t>And there are payments that reference the customers and products and have payment information</a:t>
            </a:r>
          </a:p>
        </p:txBody>
      </p:sp>
    </p:spTree>
    <p:extLst>
      <p:ext uri="{BB962C8B-B14F-4D97-AF65-F5344CB8AC3E}">
        <p14:creationId xmlns:p14="http://schemas.microsoft.com/office/powerpoint/2010/main" val="1489587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D8BD0-7716-E8CB-A9B7-811D726A4C4A}"/>
              </a:ext>
            </a:extLst>
          </p:cNvPr>
          <p:cNvSpPr>
            <a:spLocks noGrp="1"/>
          </p:cNvSpPr>
          <p:nvPr>
            <p:ph type="title"/>
          </p:nvPr>
        </p:nvSpPr>
        <p:spPr/>
        <p:txBody>
          <a:bodyPr/>
          <a:lstStyle/>
          <a:p>
            <a:r>
              <a:rPr lang="en-US" dirty="0"/>
              <a:t>The OOP approach</a:t>
            </a:r>
          </a:p>
        </p:txBody>
      </p:sp>
      <p:sp>
        <p:nvSpPr>
          <p:cNvPr id="5" name="Content Placeholder 4">
            <a:extLst>
              <a:ext uri="{FF2B5EF4-FFF2-40B4-BE49-F238E27FC236}">
                <a16:creationId xmlns:a16="http://schemas.microsoft.com/office/drawing/2014/main" id="{5E084140-D9E9-87DE-CE4E-A59724042231}"/>
              </a:ext>
            </a:extLst>
          </p:cNvPr>
          <p:cNvSpPr>
            <a:spLocks noGrp="1"/>
          </p:cNvSpPr>
          <p:nvPr>
            <p:ph idx="1"/>
          </p:nvPr>
        </p:nvSpPr>
        <p:spPr>
          <a:xfrm>
            <a:off x="677334" y="1930400"/>
            <a:ext cx="8596668" cy="4775199"/>
          </a:xfrm>
        </p:spPr>
        <p:txBody>
          <a:bodyPr/>
          <a:lstStyle/>
          <a:p>
            <a:r>
              <a:rPr lang="en-US" dirty="0"/>
              <a:t>We can use objects to organize our code for the shop:</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An object bundles together information and related behavior.</a:t>
            </a:r>
          </a:p>
        </p:txBody>
      </p:sp>
      <p:pic>
        <p:nvPicPr>
          <p:cNvPr id="6" name="Content Placeholder 6" descr="A picture containing text, screenshot, rectangle&#10;&#10;Description automatically generated">
            <a:extLst>
              <a:ext uri="{FF2B5EF4-FFF2-40B4-BE49-F238E27FC236}">
                <a16:creationId xmlns:a16="http://schemas.microsoft.com/office/drawing/2014/main" id="{9D787F09-7860-BD83-5620-C4CB8095D7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5116" y="2309789"/>
            <a:ext cx="3378886" cy="3938611"/>
          </a:xfrm>
          <a:prstGeom prst="rect">
            <a:avLst/>
          </a:prstGeom>
        </p:spPr>
      </p:pic>
      <p:sp>
        <p:nvSpPr>
          <p:cNvPr id="7" name="TextBox 6">
            <a:extLst>
              <a:ext uri="{FF2B5EF4-FFF2-40B4-BE49-F238E27FC236}">
                <a16:creationId xmlns:a16="http://schemas.microsoft.com/office/drawing/2014/main" id="{ED439894-B4E2-53F3-DF33-91599856F148}"/>
              </a:ext>
            </a:extLst>
          </p:cNvPr>
          <p:cNvSpPr txBox="1"/>
          <p:nvPr/>
        </p:nvSpPr>
        <p:spPr>
          <a:xfrm>
            <a:off x="1000542" y="2309789"/>
            <a:ext cx="4727905" cy="3985706"/>
          </a:xfrm>
          <a:prstGeom prst="rect">
            <a:avLst/>
          </a:prstGeom>
          <a:solidFill>
            <a:schemeClr val="bg1">
              <a:lumMod val="95000"/>
            </a:schemeClr>
          </a:solidFill>
        </p:spPr>
        <p:txBody>
          <a:bodyPr wrap="square" rtlCol="0">
            <a:spAutoFit/>
          </a:bodyPr>
          <a:lstStyle/>
          <a:p>
            <a:r>
              <a:rPr lang="en-US" sz="1100" b="1" dirty="0">
                <a:latin typeface="Courier New" panose="02070309020205020404" pitchFamily="49" charset="0"/>
                <a:cs typeface="Courier New" panose="02070309020205020404" pitchFamily="49" charset="0"/>
              </a:rPr>
              <a:t># Inventory tracking</a:t>
            </a:r>
          </a:p>
          <a:p>
            <a:r>
              <a:rPr lang="en-US" sz="1100" b="1" dirty="0">
                <a:latin typeface="Courier New" panose="02070309020205020404" pitchFamily="49" charset="0"/>
                <a:cs typeface="Courier New" panose="02070309020205020404" pitchFamily="49" charset="0"/>
              </a:rPr>
              <a:t>Product(name, price, nutrition)</a:t>
            </a:r>
          </a:p>
          <a:p>
            <a:r>
              <a:rPr lang="en-US" sz="1100" b="1" dirty="0" err="1">
                <a:latin typeface="Courier New" panose="02070309020205020404" pitchFamily="49" charset="0"/>
                <a:cs typeface="Courier New" panose="02070309020205020404" pitchFamily="49" charset="0"/>
              </a:rPr>
              <a:t>Product.get_label</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Product.get_nutrition_info</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Product.increase_inventory</a:t>
            </a:r>
            <a:r>
              <a:rPr lang="en-US" sz="1100" b="1" dirty="0">
                <a:latin typeface="Courier New" panose="02070309020205020404" pitchFamily="49" charset="0"/>
                <a:cs typeface="Courier New" panose="02070309020205020404" pitchFamily="49" charset="0"/>
              </a:rPr>
              <a:t>(amount)</a:t>
            </a:r>
          </a:p>
          <a:p>
            <a:r>
              <a:rPr lang="en-US" sz="1100" b="1" dirty="0" err="1">
                <a:latin typeface="Courier New" panose="02070309020205020404" pitchFamily="49" charset="0"/>
                <a:cs typeface="Courier New" panose="02070309020205020404" pitchFamily="49" charset="0"/>
              </a:rPr>
              <a:t>Product.reduce_inventory</a:t>
            </a:r>
            <a:r>
              <a:rPr lang="en-US" sz="1100" b="1" dirty="0">
                <a:latin typeface="Courier New" panose="02070309020205020404" pitchFamily="49" charset="0"/>
                <a:cs typeface="Courier New" panose="02070309020205020404" pitchFamily="49" charset="0"/>
              </a:rPr>
              <a:t>(amount)</a:t>
            </a:r>
          </a:p>
          <a:p>
            <a:r>
              <a:rPr lang="en-US" sz="1100" b="1" dirty="0" err="1">
                <a:latin typeface="Courier New" panose="02070309020205020404" pitchFamily="49" charset="0"/>
                <a:cs typeface="Courier New" panose="02070309020205020404" pitchFamily="49" charset="0"/>
              </a:rPr>
              <a:t>Product.get_inventory_report</a:t>
            </a:r>
            <a:r>
              <a:rPr lang="en-US" sz="1100" b="1" dirty="0">
                <a:latin typeface="Courier New" panose="02070309020205020404" pitchFamily="49" charset="0"/>
                <a:cs typeface="Courier New" panose="02070309020205020404" pitchFamily="49" charset="0"/>
              </a:rPr>
              <a:t>()</a:t>
            </a:r>
          </a:p>
          <a:p>
            <a:endParaRPr lang="en-US" sz="1100" b="1" dirty="0">
              <a:latin typeface="Courier New" panose="02070309020205020404" pitchFamily="49" charset="0"/>
              <a:cs typeface="Courier New" panose="02070309020205020404" pitchFamily="49" charset="0"/>
            </a:endParaRPr>
          </a:p>
          <a:p>
            <a:r>
              <a:rPr lang="en-US" sz="1100" b="1" dirty="0">
                <a:latin typeface="Courier New" panose="02070309020205020404" pitchFamily="49" charset="0"/>
                <a:cs typeface="Courier New" panose="02070309020205020404" pitchFamily="49" charset="0"/>
              </a:rPr>
              <a:t># Customer tracking</a:t>
            </a:r>
          </a:p>
          <a:p>
            <a:r>
              <a:rPr lang="en-US" sz="1100" b="1" dirty="0">
                <a:latin typeface="Courier New" panose="02070309020205020404" pitchFamily="49" charset="0"/>
                <a:cs typeface="Courier New" panose="02070309020205020404" pitchFamily="49" charset="0"/>
              </a:rPr>
              <a:t>Customer(name, address)</a:t>
            </a:r>
          </a:p>
          <a:p>
            <a:r>
              <a:rPr lang="en-US" sz="1100" b="1" dirty="0" err="1">
                <a:latin typeface="Courier New" panose="02070309020205020404" pitchFamily="49" charset="0"/>
                <a:cs typeface="Courier New" panose="02070309020205020404" pitchFamily="49" charset="0"/>
              </a:rPr>
              <a:t>Customer.get_greeting</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Customer.get_formatted_address</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Customer.buy</a:t>
            </a:r>
            <a:r>
              <a:rPr lang="en-US" sz="1100" b="1" dirty="0">
                <a:latin typeface="Courier New" panose="02070309020205020404" pitchFamily="49" charset="0"/>
                <a:cs typeface="Courier New" panose="02070309020205020404" pitchFamily="49" charset="0"/>
              </a:rPr>
              <a:t>(product, quantity, </a:t>
            </a:r>
            <a:r>
              <a:rPr lang="en-US" sz="1100" b="1" dirty="0" err="1">
                <a:latin typeface="Courier New" panose="02070309020205020404" pitchFamily="49" charset="0"/>
                <a:cs typeface="Courier New" panose="02070309020205020404" pitchFamily="49" charset="0"/>
              </a:rPr>
              <a:t>cc_info</a:t>
            </a:r>
            <a:r>
              <a:rPr lang="en-US" sz="1100" b="1" dirty="0">
                <a:latin typeface="Courier New" panose="02070309020205020404" pitchFamily="49" charset="0"/>
                <a:cs typeface="Courier New" panose="02070309020205020404" pitchFamily="49" charset="0"/>
              </a:rPr>
              <a:t>)</a:t>
            </a:r>
          </a:p>
          <a:p>
            <a:endParaRPr lang="en-US" sz="1100" b="1" dirty="0">
              <a:latin typeface="Courier New" panose="02070309020205020404" pitchFamily="49" charset="0"/>
              <a:cs typeface="Courier New" panose="02070309020205020404" pitchFamily="49" charset="0"/>
            </a:endParaRPr>
          </a:p>
          <a:p>
            <a:r>
              <a:rPr lang="en-US" sz="1100" b="1" dirty="0">
                <a:latin typeface="Courier New" panose="02070309020205020404" pitchFamily="49" charset="0"/>
                <a:cs typeface="Courier New" panose="02070309020205020404" pitchFamily="49" charset="0"/>
              </a:rPr>
              <a:t># Purchase tracking</a:t>
            </a:r>
          </a:p>
          <a:p>
            <a:r>
              <a:rPr lang="en-US" sz="1100" b="1" dirty="0">
                <a:latin typeface="Courier New" panose="02070309020205020404" pitchFamily="49" charset="0"/>
                <a:cs typeface="Courier New" panose="02070309020205020404" pitchFamily="49" charset="0"/>
              </a:rPr>
              <a:t>Order(customer, product, quantity, </a:t>
            </a:r>
            <a:r>
              <a:rPr lang="en-US" sz="1100" b="1" dirty="0" err="1">
                <a:latin typeface="Courier New" panose="02070309020205020404" pitchFamily="49" charset="0"/>
                <a:cs typeface="Courier New" panose="02070309020205020404" pitchFamily="49" charset="0"/>
              </a:rPr>
              <a:t>cc_info</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Order.ship</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Order.refund</a:t>
            </a:r>
            <a:r>
              <a:rPr lang="en-US" sz="1100" b="1" dirty="0">
                <a:latin typeface="Courier New" panose="02070309020205020404" pitchFamily="49" charset="0"/>
                <a:cs typeface="Courier New" panose="02070309020205020404" pitchFamily="49" charset="0"/>
              </a:rPr>
              <a:t>(reason)</a:t>
            </a:r>
          </a:p>
          <a:p>
            <a:endParaRPr lang="en-US" sz="1100" b="1" dirty="0">
              <a:latin typeface="Courier New" panose="02070309020205020404" pitchFamily="49" charset="0"/>
              <a:cs typeface="Courier New" panose="02070309020205020404" pitchFamily="49" charset="0"/>
            </a:endParaRPr>
          </a:p>
          <a:p>
            <a:r>
              <a:rPr lang="en-US" sz="1100" b="1" dirty="0">
                <a:latin typeface="Courier New" panose="02070309020205020404" pitchFamily="49" charset="0"/>
                <a:cs typeface="Courier New" panose="02070309020205020404" pitchFamily="49" charset="0"/>
              </a:rPr>
              <a:t># Shop management</a:t>
            </a:r>
          </a:p>
          <a:p>
            <a:r>
              <a:rPr lang="en-US" sz="1100" b="1" dirty="0" err="1">
                <a:latin typeface="Courier New" panose="02070309020205020404" pitchFamily="49" charset="0"/>
                <a:cs typeface="Courier New" panose="02070309020205020404" pitchFamily="49" charset="0"/>
              </a:rPr>
              <a:t>ChocolateShop</a:t>
            </a:r>
            <a:r>
              <a:rPr lang="en-US" sz="1100" b="1" dirty="0">
                <a:latin typeface="Courier New" panose="02070309020205020404" pitchFamily="49" charset="0"/>
                <a:cs typeface="Courier New" panose="02070309020205020404" pitchFamily="49" charset="0"/>
              </a:rPr>
              <a:t>(name)</a:t>
            </a:r>
          </a:p>
          <a:p>
            <a:r>
              <a:rPr lang="en-US" sz="1100" b="1" dirty="0" err="1">
                <a:latin typeface="Courier New" panose="02070309020205020404" pitchFamily="49" charset="0"/>
                <a:cs typeface="Courier New" panose="02070309020205020404" pitchFamily="49" charset="0"/>
              </a:rPr>
              <a:t>ChocolateShop.signup_customer</a:t>
            </a:r>
            <a:r>
              <a:rPr lang="en-US" sz="1100" b="1" dirty="0">
                <a:latin typeface="Courier New" panose="02070309020205020404" pitchFamily="49" charset="0"/>
                <a:cs typeface="Courier New" panose="02070309020205020404" pitchFamily="49" charset="0"/>
              </a:rPr>
              <a:t>(name, address)</a:t>
            </a:r>
          </a:p>
          <a:p>
            <a:r>
              <a:rPr lang="en-US" sz="1100" b="1" dirty="0" err="1">
                <a:latin typeface="Courier New" panose="02070309020205020404" pitchFamily="49" charset="0"/>
                <a:cs typeface="Courier New" panose="02070309020205020404" pitchFamily="49" charset="0"/>
              </a:rPr>
              <a:t>ChocolateShop.add_product</a:t>
            </a:r>
            <a:r>
              <a:rPr lang="en-US" sz="1100" b="1" dirty="0">
                <a:latin typeface="Courier New" panose="02070309020205020404" pitchFamily="49" charset="0"/>
                <a:cs typeface="Courier New" panose="02070309020205020404" pitchFamily="49" charset="0"/>
              </a:rPr>
              <a:t>(name, price, nutrition)</a:t>
            </a:r>
          </a:p>
        </p:txBody>
      </p:sp>
    </p:spTree>
    <p:extLst>
      <p:ext uri="{BB962C8B-B14F-4D97-AF65-F5344CB8AC3E}">
        <p14:creationId xmlns:p14="http://schemas.microsoft.com/office/powerpoint/2010/main" val="3436718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F756F-D276-2B00-0A21-9EE9D00AD3F4}"/>
              </a:ext>
            </a:extLst>
          </p:cNvPr>
          <p:cNvSpPr>
            <a:spLocks noGrp="1"/>
          </p:cNvSpPr>
          <p:nvPr>
            <p:ph type="title"/>
          </p:nvPr>
        </p:nvSpPr>
        <p:spPr/>
        <p:txBody>
          <a:bodyPr/>
          <a:lstStyle/>
          <a:p>
            <a:r>
              <a:rPr lang="en-US" dirty="0"/>
              <a:t>Python OOP terminology</a:t>
            </a:r>
          </a:p>
        </p:txBody>
      </p:sp>
      <p:sp>
        <p:nvSpPr>
          <p:cNvPr id="3" name="Content Placeholder 2">
            <a:extLst>
              <a:ext uri="{FF2B5EF4-FFF2-40B4-BE49-F238E27FC236}">
                <a16:creationId xmlns:a16="http://schemas.microsoft.com/office/drawing/2014/main" id="{2CEB335C-B039-FD17-A6A4-3A42770DC169}"/>
              </a:ext>
            </a:extLst>
          </p:cNvPr>
          <p:cNvSpPr>
            <a:spLocks noGrp="1"/>
          </p:cNvSpPr>
          <p:nvPr>
            <p:ph idx="1"/>
          </p:nvPr>
        </p:nvSpPr>
        <p:spPr>
          <a:xfrm>
            <a:off x="677334" y="1930401"/>
            <a:ext cx="5346948" cy="4110962"/>
          </a:xfrm>
        </p:spPr>
        <p:txBody>
          <a:bodyPr/>
          <a:lstStyle/>
          <a:p>
            <a:r>
              <a:rPr lang="en-US" dirty="0"/>
              <a:t>A </a:t>
            </a:r>
            <a:r>
              <a:rPr lang="en-US" b="1" dirty="0"/>
              <a:t>class</a:t>
            </a:r>
            <a:r>
              <a:rPr lang="en-US" dirty="0"/>
              <a:t> is a template for defining new data types.</a:t>
            </a:r>
          </a:p>
          <a:p>
            <a:r>
              <a:rPr lang="en-US" dirty="0"/>
              <a:t>An instance of a class is called an </a:t>
            </a:r>
            <a:r>
              <a:rPr lang="en-US" b="1" dirty="0"/>
              <a:t>object</a:t>
            </a:r>
            <a:r>
              <a:rPr lang="en-US" dirty="0"/>
              <a:t>.</a:t>
            </a:r>
          </a:p>
          <a:p>
            <a:r>
              <a:rPr lang="en-US" dirty="0"/>
              <a:t>Each object has data attributes called </a:t>
            </a:r>
            <a:r>
              <a:rPr lang="en-US" b="1" dirty="0"/>
              <a:t>instance variables</a:t>
            </a:r>
            <a:r>
              <a:rPr lang="en-US" dirty="0"/>
              <a:t> that describe its state.</a:t>
            </a:r>
          </a:p>
          <a:p>
            <a:r>
              <a:rPr lang="en-US" dirty="0"/>
              <a:t>Each object also has function attributes called </a:t>
            </a:r>
            <a:r>
              <a:rPr lang="en-US" b="1" dirty="0"/>
              <a:t>methods</a:t>
            </a:r>
            <a:r>
              <a:rPr lang="en-US" dirty="0"/>
              <a:t>.</a:t>
            </a:r>
          </a:p>
          <a:p>
            <a:endParaRPr lang="en-US" dirty="0"/>
          </a:p>
          <a:p>
            <a:r>
              <a:rPr lang="en-US" dirty="0"/>
              <a:t>Python includes special syntax to create classes and objects.</a:t>
            </a:r>
          </a:p>
        </p:txBody>
      </p:sp>
      <p:pic>
        <p:nvPicPr>
          <p:cNvPr id="5" name="Picture 4" descr="A picture containing text, screenshot, rectangle, font&#10;&#10;Description automatically generated">
            <a:extLst>
              <a:ext uri="{FF2B5EF4-FFF2-40B4-BE49-F238E27FC236}">
                <a16:creationId xmlns:a16="http://schemas.microsoft.com/office/drawing/2014/main" id="{83D8AA3B-B130-459C-04C9-D5AD47D337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273174"/>
            <a:ext cx="4652637" cy="4708525"/>
          </a:xfrm>
          <a:prstGeom prst="rect">
            <a:avLst/>
          </a:prstGeom>
        </p:spPr>
      </p:pic>
    </p:spTree>
    <p:extLst>
      <p:ext uri="{BB962C8B-B14F-4D97-AF65-F5344CB8AC3E}">
        <p14:creationId xmlns:p14="http://schemas.microsoft.com/office/powerpoint/2010/main" val="3573167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6C85081-6C06-A29E-3B20-950BB1A51AA0}"/>
              </a:ext>
            </a:extLst>
          </p:cNvPr>
          <p:cNvSpPr>
            <a:spLocks noGrp="1"/>
          </p:cNvSpPr>
          <p:nvPr>
            <p:ph type="title"/>
          </p:nvPr>
        </p:nvSpPr>
        <p:spPr/>
        <p:txBody>
          <a:bodyPr/>
          <a:lstStyle/>
          <a:p>
            <a:r>
              <a:rPr lang="en-US" dirty="0"/>
              <a:t>Classes</a:t>
            </a:r>
          </a:p>
        </p:txBody>
      </p:sp>
      <p:sp>
        <p:nvSpPr>
          <p:cNvPr id="5" name="Text Placeholder 4">
            <a:extLst>
              <a:ext uri="{FF2B5EF4-FFF2-40B4-BE49-F238E27FC236}">
                <a16:creationId xmlns:a16="http://schemas.microsoft.com/office/drawing/2014/main" id="{91E14165-AF10-C2B5-2475-D536B8CCB6F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62003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docProps/app.xml><?xml version="1.0" encoding="utf-8"?>
<Properties xmlns="http://schemas.openxmlformats.org/officeDocument/2006/extended-properties" xmlns:vt="http://schemas.openxmlformats.org/officeDocument/2006/docPropsVTypes">
  <Template>CS111-Template</Template>
  <TotalTime>225</TotalTime>
  <Words>2860</Words>
  <Application>Microsoft Office PowerPoint</Application>
  <PresentationFormat>Widescreen</PresentationFormat>
  <Paragraphs>453</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Courier New</vt:lpstr>
      <vt:lpstr>Trebuchet MS</vt:lpstr>
      <vt:lpstr>Wingdings 3</vt:lpstr>
      <vt:lpstr>Facet</vt:lpstr>
      <vt:lpstr>Introduction to Classes</vt:lpstr>
      <vt:lpstr>Object-oriented programming</vt:lpstr>
      <vt:lpstr>Abstraction/Information Hiding</vt:lpstr>
      <vt:lpstr>Encapsulation</vt:lpstr>
      <vt:lpstr>An OOP Shop</vt:lpstr>
      <vt:lpstr>Building a chocolate shop</vt:lpstr>
      <vt:lpstr>The OOP approach</vt:lpstr>
      <vt:lpstr>Python OOP terminology</vt:lpstr>
      <vt:lpstr>Classes</vt:lpstr>
      <vt:lpstr>A fully coded class and usage</vt:lpstr>
      <vt:lpstr>Let's break it down …</vt:lpstr>
      <vt:lpstr>Class instantiation (Object construction)</vt:lpstr>
      <vt:lpstr>Instance variables</vt:lpstr>
      <vt:lpstr>Method invocation</vt:lpstr>
      <vt:lpstr>Dot notation</vt:lpstr>
      <vt:lpstr>All together now</vt:lpstr>
      <vt:lpstr>Exercise: Player class</vt:lpstr>
      <vt:lpstr>Exercise: Player class (solution)</vt:lpstr>
      <vt:lpstr>Exercise: Clothing class</vt:lpstr>
      <vt:lpstr>Exercise: Clothing class (solution)</vt:lpstr>
      <vt:lpstr>Dynamic Attributes</vt:lpstr>
      <vt:lpstr>Classes in environment diagrams</vt:lpstr>
      <vt:lpstr>Dynamic instance variables</vt:lpstr>
      <vt:lpstr>Class variables</vt:lpstr>
      <vt:lpstr>Class variables</vt:lpstr>
      <vt:lpstr>Exercise: StudentGrade class</vt:lpstr>
      <vt:lpstr>Exercise: StudentGrade class (solution)</vt:lpstr>
      <vt:lpstr>Accessing Attributes</vt:lpstr>
      <vt:lpstr>getattr/hasattr built-ins</vt:lpstr>
      <vt:lpstr>Attributes are all public</vt:lpstr>
      <vt:lpstr>"Private" attributes</vt:lpstr>
      <vt:lpstr>Quiz: Objects + Classes</vt:lpstr>
      <vt:lpstr>Multiple instances</vt:lpstr>
      <vt:lpstr>State management</vt:lpstr>
      <vt:lpstr>Class vs. instance variables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Stephens</dc:creator>
  <cp:lastModifiedBy>Tom Stephens</cp:lastModifiedBy>
  <cp:revision>4</cp:revision>
  <dcterms:created xsi:type="dcterms:W3CDTF">2023-07-01T17:49:52Z</dcterms:created>
  <dcterms:modified xsi:type="dcterms:W3CDTF">2023-07-01T21:35:18Z</dcterms:modified>
</cp:coreProperties>
</file>