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6" r:id="rId2"/>
    <p:sldId id="258" r:id="rId3"/>
    <p:sldId id="259" r:id="rId4"/>
    <p:sldId id="268" r:id="rId5"/>
    <p:sldId id="260" r:id="rId6"/>
    <p:sldId id="261" r:id="rId7"/>
    <p:sldId id="262" r:id="rId8"/>
    <p:sldId id="257" r:id="rId9"/>
    <p:sldId id="263" r:id="rId10"/>
    <p:sldId id="265" r:id="rId11"/>
    <p:sldId id="264" r:id="rId12"/>
    <p:sldId id="266" r:id="rId13"/>
    <p:sldId id="267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82" r:id="rId23"/>
    <p:sldId id="278" r:id="rId24"/>
    <p:sldId id="279" r:id="rId25"/>
    <p:sldId id="280" r:id="rId26"/>
    <p:sldId id="281" r:id="rId27"/>
    <p:sldId id="283" r:id="rId28"/>
    <p:sldId id="284" r:id="rId29"/>
    <p:sldId id="285" r:id="rId30"/>
    <p:sldId id="286" r:id="rId31"/>
    <p:sldId id="287" r:id="rId3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84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79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7/7/2023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87471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7/7/2023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3970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7/7/2023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8451183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7/7/2023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774868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7/7/2023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0747027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7/7/2023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357900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7/7/2023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920613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7/7/2023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05037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930401"/>
            <a:ext cx="8596668" cy="4110962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7/7/2023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44745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7/7/2023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05349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7/7/2023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36959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7/7/2023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55117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7/7/2023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70451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7/7/2023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44831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7/7/2023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55100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7/7/2023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62035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1930401"/>
            <a:ext cx="8596668" cy="4110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04101E-AF47-432D-AFD7-8E25F071F894}" type="datetimeFigureOut">
              <a:rPr lang="en-US" smtClean="0"/>
              <a:t>7/7/2023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23887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43CB0C-B1F0-84C2-69C4-5E14111E358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Classes – Inheritance </a:t>
            </a:r>
            <a:r>
              <a:rPr lang="en-US"/>
              <a:t>&amp; Interfaces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EFD59BC-C82B-9350-7716-F96F9C6993A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380387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9CDB39-45D9-2641-5B36-9FC191F84E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base class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FB5F2D-9360-5541-A249-932CC22FFD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4864880"/>
            <a:ext cx="8596668" cy="1433307"/>
          </a:xfrm>
        </p:spPr>
        <p:txBody>
          <a:bodyPr/>
          <a:lstStyle/>
          <a:p>
            <a:r>
              <a:rPr lang="en-US" dirty="0"/>
              <a:t>What has changed?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A7699F4-8E12-A19F-0963-E1C3B3A03EB0}"/>
              </a:ext>
            </a:extLst>
          </p:cNvPr>
          <p:cNvSpPr txBox="1"/>
          <p:nvPr/>
        </p:nvSpPr>
        <p:spPr>
          <a:xfrm>
            <a:off x="677334" y="1930400"/>
            <a:ext cx="5831042" cy="286232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class Animal: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species_name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"Animal"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scientific_name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"Animalia"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play_multiplier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2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interact_increment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1</a:t>
            </a:r>
          </a:p>
          <a:p>
            <a:endParaRPr lang="en-US" sz="12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def __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init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__(self, name, age=0):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self.name = name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self.age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age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self.calories_eaten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= 0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self.happiness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0</a:t>
            </a:r>
          </a:p>
          <a:p>
            <a:endParaRPr lang="en-US" sz="12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def play(self,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num_hours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):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self.happiness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+= (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num_hours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*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self.play_multiplier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print("WHEEE PLAY TIME!")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8B2B213-D098-1466-66D7-4C788DFB6FCE}"/>
              </a:ext>
            </a:extLst>
          </p:cNvPr>
          <p:cNvSpPr txBox="1"/>
          <p:nvPr/>
        </p:nvSpPr>
        <p:spPr>
          <a:xfrm>
            <a:off x="6602758" y="1924424"/>
            <a:ext cx="5342487" cy="286232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endParaRPr lang="en-US" sz="12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def eat(self, food):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self.calories_eaten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+=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food.calories</a:t>
            </a:r>
            <a:endParaRPr lang="en-US" sz="12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print(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f"Om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nom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nom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yummy {food.name}")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if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self.calories_eaten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&gt;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self.calories_needed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self.happiness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-= 1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print("Ugh so full")</a:t>
            </a:r>
          </a:p>
          <a:p>
            <a:endParaRPr lang="en-US" sz="12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def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interact_with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(self, animal2):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self.happiness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+=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self.interact_increment</a:t>
            </a:r>
            <a:endParaRPr lang="en-US" sz="12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print(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f"Yay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happy fun time with {animal2.name}")</a:t>
            </a:r>
          </a:p>
          <a:p>
            <a:endParaRPr lang="en-US" sz="12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sz="12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sz="12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sz="12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754753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8132A2-E2F4-F33A-39B1-833BD80DDB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subclasses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1895FC-39AA-37D5-271C-B9C7B51657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To declare a subclass, put parentheses after the class name and specify the base class in the parentheses:</a:t>
            </a:r>
          </a:p>
          <a:p>
            <a:endParaRPr lang="en-US" dirty="0"/>
          </a:p>
          <a:p>
            <a:r>
              <a:rPr lang="en-US" dirty="0"/>
              <a:t>Then the subclasses only need the code that's unique to them. They can redefine any aspect: class variables, method definitions, or constructor. A redefinition is called </a:t>
            </a:r>
            <a:r>
              <a:rPr lang="en-US" b="1" dirty="0"/>
              <a:t>overriding</a:t>
            </a:r>
            <a:r>
              <a:rPr lang="en-US" dirty="0"/>
              <a:t>.</a:t>
            </a:r>
          </a:p>
          <a:p>
            <a:r>
              <a:rPr lang="en-US" dirty="0"/>
              <a:t>The simplest subclass overrides nothing: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But this is rarely the case or you wouldn't need a subclass!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FF9EBFA-810D-7E3B-3171-46877D7A88E1}"/>
              </a:ext>
            </a:extLst>
          </p:cNvPr>
          <p:cNvSpPr txBox="1"/>
          <p:nvPr/>
        </p:nvSpPr>
        <p:spPr>
          <a:xfrm>
            <a:off x="1000542" y="2647576"/>
            <a:ext cx="8273460" cy="40011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class Panda(Animal):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C498756-03A4-13BB-ED06-A77303E45E02}"/>
              </a:ext>
            </a:extLst>
          </p:cNvPr>
          <p:cNvSpPr txBox="1"/>
          <p:nvPr/>
        </p:nvSpPr>
        <p:spPr>
          <a:xfrm>
            <a:off x="1000542" y="4539129"/>
            <a:ext cx="8273460" cy="70788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class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AmorphousBlob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(Animal):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pass</a:t>
            </a:r>
          </a:p>
        </p:txBody>
      </p:sp>
    </p:spTree>
    <p:extLst>
      <p:ext uri="{BB962C8B-B14F-4D97-AF65-F5344CB8AC3E}">
        <p14:creationId xmlns:p14="http://schemas.microsoft.com/office/powerpoint/2010/main" val="26354965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13E5C1-DFB2-1A32-C582-6CEA3F1F8B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Overriding class variables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8DABD9-A4BF-43E1-36EA-01730B5D67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Subclasses can override existing class variables and assign new class variables: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0DDBC43-C857-437D-4164-120A612912BA}"/>
              </a:ext>
            </a:extLst>
          </p:cNvPr>
          <p:cNvSpPr txBox="1"/>
          <p:nvPr/>
        </p:nvSpPr>
        <p:spPr>
          <a:xfrm>
            <a:off x="1000542" y="2647576"/>
            <a:ext cx="8273460" cy="387798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class Rabbit(Animal):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species_name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"European rabbit"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scientific_name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"Oryctolagus cuniculus"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calories_needed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200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play_multiplier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8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interact_increment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4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num_in_litter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12</a:t>
            </a:r>
          </a:p>
          <a:p>
            <a:endParaRPr lang="en-US" sz="16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class Elephant(Animal):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species_name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"African Savanna Elephant"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scientific_name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"Loxodonta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africana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calories_needed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8000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play_multiplier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4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interact_increment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2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num_tusks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2</a:t>
            </a:r>
          </a:p>
        </p:txBody>
      </p:sp>
    </p:spTree>
    <p:extLst>
      <p:ext uri="{BB962C8B-B14F-4D97-AF65-F5344CB8AC3E}">
        <p14:creationId xmlns:p14="http://schemas.microsoft.com/office/powerpoint/2010/main" val="25496137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FCDA1C-112A-4385-26A1-C71A19E422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Overriding methods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A8338E-29C7-C282-4F1D-2FDEFEFB6C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If a subclass overrides a method, Python will use that definition instead of the superclass definition. 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sz="2800" dirty="0"/>
          </a:p>
          <a:p>
            <a:r>
              <a:rPr lang="en-US" dirty="0"/>
              <a:t>How would we call that method?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A13E02B-8B6C-ABB4-A399-5277ADAF859E}"/>
              </a:ext>
            </a:extLst>
          </p:cNvPr>
          <p:cNvSpPr txBox="1"/>
          <p:nvPr/>
        </p:nvSpPr>
        <p:spPr>
          <a:xfrm>
            <a:off x="1000541" y="2647576"/>
            <a:ext cx="10339811" cy="224676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class Panda(Animal):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species_name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"Giant Panda"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scientific_name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"Ailuropoda melanoleuca"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calories_needed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6000</a:t>
            </a:r>
          </a:p>
          <a:p>
            <a:endParaRPr lang="en-US" sz="2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def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interact_with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(self, other):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print(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f"I'm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a Panda, I'm solitary, go away {other.name}!")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6A33C8F-9A29-1381-7A37-ED4FC8D8D835}"/>
              </a:ext>
            </a:extLst>
          </p:cNvPr>
          <p:cNvSpPr txBox="1"/>
          <p:nvPr/>
        </p:nvSpPr>
        <p:spPr>
          <a:xfrm>
            <a:off x="1000542" y="5306284"/>
            <a:ext cx="8273460" cy="1015663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panda1 = Panda("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Pandeybear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", 6)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panda2 = Panda("Spot", 3)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panda1.interact_with(panda2)</a:t>
            </a:r>
          </a:p>
        </p:txBody>
      </p:sp>
    </p:spTree>
    <p:extLst>
      <p:ext uri="{BB962C8B-B14F-4D97-AF65-F5344CB8AC3E}">
        <p14:creationId xmlns:p14="http://schemas.microsoft.com/office/powerpoint/2010/main" val="37068655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5E3956-007B-29C3-8EE3-486DE55A35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Using methods from the base class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6FB60D-D05C-9469-A792-E802A6FC5C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To refer to a superclass method, we can use </a:t>
            </a:r>
            <a:r>
              <a:rPr lang="en-US" b="1" i="1" dirty="0"/>
              <a:t>super()</a:t>
            </a:r>
            <a:r>
              <a:rPr lang="en-US" dirty="0"/>
              <a:t>: 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How would we call that method?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B593DB4-1B19-6412-8B1B-8511643D8E91}"/>
              </a:ext>
            </a:extLst>
          </p:cNvPr>
          <p:cNvSpPr txBox="1"/>
          <p:nvPr/>
        </p:nvSpPr>
        <p:spPr>
          <a:xfrm>
            <a:off x="1039906" y="2305615"/>
            <a:ext cx="8234096" cy="255454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class Lion(Animal):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species_name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"Lion"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scientific_name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"Panthera"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calories_needed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3000</a:t>
            </a:r>
          </a:p>
          <a:p>
            <a:endParaRPr lang="en-US" sz="2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def eat(self, food):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if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food.type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== "meat":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super().eat(food)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ED4C83A-59CA-8474-329C-01AA93CC1E9F}"/>
              </a:ext>
            </a:extLst>
          </p:cNvPr>
          <p:cNvSpPr txBox="1"/>
          <p:nvPr/>
        </p:nvSpPr>
        <p:spPr>
          <a:xfrm>
            <a:off x="1039906" y="5356378"/>
            <a:ext cx="8234096" cy="1015663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bones = Food("Bones", "meat")</a:t>
            </a:r>
          </a:p>
          <a:p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mufasa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Lion("Mufasa", 10)</a:t>
            </a:r>
          </a:p>
          <a:p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mufasa.eat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(bones)</a:t>
            </a:r>
          </a:p>
        </p:txBody>
      </p:sp>
    </p:spTree>
    <p:extLst>
      <p:ext uri="{BB962C8B-B14F-4D97-AF65-F5344CB8AC3E}">
        <p14:creationId xmlns:p14="http://schemas.microsoft.com/office/powerpoint/2010/main" val="6841722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6E079C-91EE-66AF-E2CB-40DCD44A80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More on super()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E94381-059C-9D35-5930-C1EFE2E12C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i="1" dirty="0"/>
              <a:t>super().attribute </a:t>
            </a:r>
            <a:r>
              <a:rPr lang="en-US" dirty="0"/>
              <a:t>refers to the definition of </a:t>
            </a:r>
            <a:r>
              <a:rPr lang="en-US" i="1" dirty="0"/>
              <a:t>attribute</a:t>
            </a:r>
            <a:r>
              <a:rPr lang="en-US" dirty="0"/>
              <a:t> in the superclass of the first parameter to the method.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is the same as:</a:t>
            </a:r>
          </a:p>
          <a:p>
            <a:endParaRPr lang="en-US" dirty="0"/>
          </a:p>
          <a:p>
            <a:endParaRPr lang="en-US" dirty="0"/>
          </a:p>
          <a:p>
            <a:r>
              <a:rPr lang="en-US" i="1" dirty="0"/>
              <a:t>super() </a:t>
            </a:r>
            <a:r>
              <a:rPr lang="en-US" dirty="0"/>
              <a:t>is better style than </a:t>
            </a:r>
            <a:r>
              <a:rPr lang="en-US" i="1" dirty="0" err="1"/>
              <a:t>BaseClassName</a:t>
            </a:r>
            <a:r>
              <a:rPr lang="en-US" dirty="0"/>
              <a:t>, though slightly slower.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54ACC40-4CA4-926B-39CA-BE570384EA4C}"/>
              </a:ext>
            </a:extLst>
          </p:cNvPr>
          <p:cNvSpPr txBox="1"/>
          <p:nvPr/>
        </p:nvSpPr>
        <p:spPr>
          <a:xfrm>
            <a:off x="1039906" y="2592486"/>
            <a:ext cx="8234096" cy="92333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eat(self, food):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if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food.type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== "meat":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super().eat(food)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F0BB06A-B9D2-23E3-6A32-BD22AF26F6D9}"/>
              </a:ext>
            </a:extLst>
          </p:cNvPr>
          <p:cNvSpPr txBox="1"/>
          <p:nvPr/>
        </p:nvSpPr>
        <p:spPr>
          <a:xfrm>
            <a:off x="1039906" y="3914162"/>
            <a:ext cx="8234096" cy="92333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eat(self, food):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if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food.type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== "meat":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Animal.eat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(self, food)</a:t>
            </a:r>
          </a:p>
        </p:txBody>
      </p:sp>
    </p:spTree>
    <p:extLst>
      <p:ext uri="{BB962C8B-B14F-4D97-AF65-F5344CB8AC3E}">
        <p14:creationId xmlns:p14="http://schemas.microsoft.com/office/powerpoint/2010/main" val="20005405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D41242-FDBF-463F-92E6-BEDDCD3745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Overriding __</a:t>
            </a:r>
            <a:r>
              <a:rPr lang="en-US" dirty="0" err="1"/>
              <a:t>init</a:t>
            </a:r>
            <a:r>
              <a:rPr lang="en-US" dirty="0"/>
              <a:t>__()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70AC34-D421-E3A7-2290-E9BDC69972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Similarly, if we override </a:t>
            </a:r>
            <a:r>
              <a:rPr lang="en-US" i="1" dirty="0"/>
              <a:t>__</a:t>
            </a:r>
            <a:r>
              <a:rPr lang="en-US" i="1" dirty="0" err="1"/>
              <a:t>init</a:t>
            </a:r>
            <a:r>
              <a:rPr lang="en-US" i="1" dirty="0"/>
              <a:t>__() </a:t>
            </a:r>
            <a:r>
              <a:rPr lang="en-US" dirty="0"/>
              <a:t>in our </a:t>
            </a:r>
            <a:r>
              <a:rPr lang="en-US" dirty="0" err="1"/>
              <a:t>subclasss</a:t>
            </a:r>
            <a:r>
              <a:rPr lang="en-US" dirty="0"/>
              <a:t>, we need to explicitly call </a:t>
            </a:r>
            <a:r>
              <a:rPr lang="en-US" i="1" dirty="0"/>
              <a:t>super().__</a:t>
            </a:r>
            <a:r>
              <a:rPr lang="en-US" i="1" dirty="0" err="1"/>
              <a:t>init</a:t>
            </a:r>
            <a:r>
              <a:rPr lang="en-US" i="1" dirty="0"/>
              <a:t>__() </a:t>
            </a:r>
            <a:r>
              <a:rPr lang="en-US" dirty="0"/>
              <a:t>if we want to call the </a:t>
            </a:r>
            <a:r>
              <a:rPr lang="en-US" i="1" dirty="0"/>
              <a:t>__</a:t>
            </a:r>
            <a:r>
              <a:rPr lang="en-US" i="1" dirty="0" err="1"/>
              <a:t>init</a:t>
            </a:r>
            <a:r>
              <a:rPr lang="en-US" i="1" dirty="0"/>
              <a:t>__ </a:t>
            </a:r>
            <a:r>
              <a:rPr lang="en-US" dirty="0"/>
              <a:t>functionality of the base class.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sz="1600" dirty="0"/>
          </a:p>
          <a:p>
            <a:endParaRPr lang="en-US" sz="1400" dirty="0"/>
          </a:p>
          <a:p>
            <a:r>
              <a:rPr lang="en-US" dirty="0"/>
              <a:t>What would this display?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C367C0B-11FC-2760-6120-47FF809121D4}"/>
              </a:ext>
            </a:extLst>
          </p:cNvPr>
          <p:cNvSpPr txBox="1"/>
          <p:nvPr/>
        </p:nvSpPr>
        <p:spPr>
          <a:xfrm>
            <a:off x="1000542" y="2925482"/>
            <a:ext cx="8273460" cy="2462213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class Elephant(Animal):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species_name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"Elephant"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scientific_name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"Loxodonta"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calories_needed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8000</a:t>
            </a:r>
          </a:p>
          <a:p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def __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init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__(self, name, age=0):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super().__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init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__(name, age)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if age &lt; 1: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self.calories_needed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1000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elif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age &lt; 5: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self.calories_needed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3000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3E2355A-7F7D-4C03-1DD2-EB1621BF3502}"/>
              </a:ext>
            </a:extLst>
          </p:cNvPr>
          <p:cNvSpPr txBox="1"/>
          <p:nvPr/>
        </p:nvSpPr>
        <p:spPr>
          <a:xfrm>
            <a:off x="1000542" y="5784257"/>
            <a:ext cx="8273460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elly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= Elephant("Ellie", 3)</a:t>
            </a: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elly.calories_needed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2B76F55-BAF6-D4E0-8434-41ADC3318A62}"/>
              </a:ext>
            </a:extLst>
          </p:cNvPr>
          <p:cNvSpPr txBox="1"/>
          <p:nvPr/>
        </p:nvSpPr>
        <p:spPr>
          <a:xfrm>
            <a:off x="4855366" y="5791594"/>
            <a:ext cx="3365269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3000</a:t>
            </a:r>
          </a:p>
        </p:txBody>
      </p:sp>
    </p:spTree>
    <p:extLst>
      <p:ext uri="{BB962C8B-B14F-4D97-AF65-F5344CB8AC3E}">
        <p14:creationId xmlns:p14="http://schemas.microsoft.com/office/powerpoint/2010/main" val="24851601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34957E-2647-D055-E9D6-80EF4BA224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Object base class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5A1FBD-9DD5-35A8-D6B0-27556091CF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Every Python 3 class implicitly extends the object class.</a:t>
            </a:r>
          </a:p>
        </p:txBody>
      </p:sp>
      <p:pic>
        <p:nvPicPr>
          <p:cNvPr id="5" name="Picture 4" descr="A picture containing screenshot, text, line, font&#10;&#10;Description automatically generated">
            <a:extLst>
              <a:ext uri="{FF2B5EF4-FFF2-40B4-BE49-F238E27FC236}">
                <a16:creationId xmlns:a16="http://schemas.microsoft.com/office/drawing/2014/main" id="{DF0F7C30-4FCE-0215-2960-5BE9A6A5626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7618" y="2438255"/>
            <a:ext cx="6896100" cy="41243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233060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0E30CB-8353-DC88-5370-3C50DCAEDE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Adding layers of inheritance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6E05C9-B32B-2CAC-A95D-B086B26D84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But we can also add in more levels ourselves.</a:t>
            </a:r>
          </a:p>
        </p:txBody>
      </p:sp>
      <p:pic>
        <p:nvPicPr>
          <p:cNvPr id="5" name="Picture 4" descr="A picture containing text, screenshot, font, line&#10;&#10;Description automatically generated">
            <a:extLst>
              <a:ext uri="{FF2B5EF4-FFF2-40B4-BE49-F238E27FC236}">
                <a16:creationId xmlns:a16="http://schemas.microsoft.com/office/drawing/2014/main" id="{A343AD8E-F6A5-0945-95B2-99923BA7D68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51418" y="2370034"/>
            <a:ext cx="7048500" cy="41433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507665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5E37CC-8E87-863C-3B13-C05B489E97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Multiple </a:t>
            </a:r>
            <a:r>
              <a:rPr lang="en-US" dirty="0" err="1"/>
              <a:t>inhteritance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4103F7-15E2-FEF5-E600-A59C4AEC04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class may inherit from multiple base classes in Python.</a:t>
            </a:r>
          </a:p>
        </p:txBody>
      </p:sp>
      <p:pic>
        <p:nvPicPr>
          <p:cNvPr id="5" name="Picture 4" descr="A picture containing text, screenshot, font, line&#10;&#10;Description automatically generated">
            <a:extLst>
              <a:ext uri="{FF2B5EF4-FFF2-40B4-BE49-F238E27FC236}">
                <a16:creationId xmlns:a16="http://schemas.microsoft.com/office/drawing/2014/main" id="{0B33D261-7F9B-9253-EAB5-EAF2981E841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0316" y="2358580"/>
            <a:ext cx="7210704" cy="42387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69401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0BE6C1-B12E-2E98-C861-AF7D1F5CBD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Inheritance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4447544-BA1B-3FEA-29DA-6775AA87E73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87926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46B414-DAA0-C31D-72DB-5C35D76F2F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Inheriting from multiple base classes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AA9DE7-B9E6-2DC8-896C-81C2548251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Then we inherit from them by putting both names in the parentheses: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15B5C23-A297-7583-1B96-48C77E5CDD25}"/>
              </a:ext>
            </a:extLst>
          </p:cNvPr>
          <p:cNvSpPr txBox="1"/>
          <p:nvPr/>
        </p:nvSpPr>
        <p:spPr>
          <a:xfrm>
            <a:off x="1000542" y="2449930"/>
            <a:ext cx="8273460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class Rabbit(Prey, Herbivore):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class Lion(Predator, Carnivore):</a:t>
            </a:r>
          </a:p>
        </p:txBody>
      </p:sp>
    </p:spTree>
    <p:extLst>
      <p:ext uri="{BB962C8B-B14F-4D97-AF65-F5344CB8AC3E}">
        <p14:creationId xmlns:p14="http://schemas.microsoft.com/office/powerpoint/2010/main" val="329038606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4DB241-7CFA-0170-0A36-E60B43D59E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Interfaces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1FE991-E836-67EC-37C7-108F6DAAAB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930400"/>
            <a:ext cx="8596668" cy="4775199"/>
          </a:xfrm>
        </p:spPr>
        <p:txBody>
          <a:bodyPr>
            <a:normAutofit/>
          </a:bodyPr>
          <a:lstStyle/>
          <a:p>
            <a:r>
              <a:rPr lang="en-US" dirty="0"/>
              <a:t>A common use of inheritance (single or multiple) is to provide a common interface to a group of classes.</a:t>
            </a:r>
          </a:p>
          <a:p>
            <a:pPr lvl="1"/>
            <a:r>
              <a:rPr lang="en-US" dirty="0"/>
              <a:t>the Animal class provides the  </a:t>
            </a:r>
            <a:r>
              <a:rPr lang="en-US" i="1" dirty="0"/>
              <a:t>eat()</a:t>
            </a:r>
            <a:r>
              <a:rPr lang="en-US" dirty="0"/>
              <a:t>, </a:t>
            </a:r>
            <a:r>
              <a:rPr lang="en-US" i="1" dirty="0"/>
              <a:t>play()</a:t>
            </a:r>
            <a:r>
              <a:rPr lang="en-US" dirty="0"/>
              <a:t>, and </a:t>
            </a:r>
            <a:r>
              <a:rPr lang="en-US" i="1" dirty="0" err="1"/>
              <a:t>interact_with</a:t>
            </a:r>
            <a:r>
              <a:rPr lang="en-US" i="1" dirty="0"/>
              <a:t>() </a:t>
            </a:r>
            <a:r>
              <a:rPr lang="en-US" dirty="0"/>
              <a:t>methods</a:t>
            </a:r>
          </a:p>
          <a:p>
            <a:pPr lvl="1"/>
            <a:r>
              <a:rPr lang="en-US" dirty="0"/>
              <a:t>the Predator class might provide a </a:t>
            </a:r>
            <a:r>
              <a:rPr lang="en-US" i="1" dirty="0"/>
              <a:t>hunt() </a:t>
            </a:r>
            <a:r>
              <a:rPr lang="en-US" dirty="0"/>
              <a:t>method</a:t>
            </a:r>
          </a:p>
          <a:p>
            <a:pPr lvl="1"/>
            <a:r>
              <a:rPr lang="en-US" dirty="0"/>
              <a:t>the Prey class might provide an </a:t>
            </a:r>
            <a:r>
              <a:rPr lang="en-US" i="1" dirty="0"/>
              <a:t>evade() </a:t>
            </a:r>
            <a:r>
              <a:rPr lang="en-US" dirty="0"/>
              <a:t>and/or </a:t>
            </a:r>
            <a:r>
              <a:rPr lang="en-US" i="1" dirty="0"/>
              <a:t>hide()</a:t>
            </a:r>
            <a:r>
              <a:rPr lang="en-US" dirty="0"/>
              <a:t> method</a:t>
            </a:r>
          </a:p>
          <a:p>
            <a:r>
              <a:rPr lang="en-US" dirty="0"/>
              <a:t>The base class may not (and often doesn't) provide an implementation of the provided methods</a:t>
            </a:r>
          </a:p>
          <a:p>
            <a:r>
              <a:rPr lang="en-US" dirty="0"/>
              <a:t>Rather it just defines the methods' signatures, and then any function using an object of a class derived from the base class knows that it can expect that function to be there.</a:t>
            </a:r>
          </a:p>
          <a:p>
            <a:pPr lvl="1"/>
            <a:r>
              <a:rPr lang="en-US" dirty="0"/>
              <a:t>Python is a little loose on this, but many other languages strictly enforce it.  If a method doesn't have a definition, you can't create objects of that class.</a:t>
            </a:r>
          </a:p>
        </p:txBody>
      </p:sp>
    </p:spTree>
    <p:extLst>
      <p:ext uri="{BB962C8B-B14F-4D97-AF65-F5344CB8AC3E}">
        <p14:creationId xmlns:p14="http://schemas.microsoft.com/office/powerpoint/2010/main" val="85918543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1754BE-441E-C543-FF27-56A3B608DC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Relying on a common interface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51DDE4-1BC8-4AA9-07E9-371C5723220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If all a group of objects implement a method with the same function signature, a program can rely on that method across instances of different subclasses.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How would we call that function?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DCDD4B7-D97F-DB2A-BC77-12CC9A351312}"/>
              </a:ext>
            </a:extLst>
          </p:cNvPr>
          <p:cNvSpPr txBox="1"/>
          <p:nvPr/>
        </p:nvSpPr>
        <p:spPr>
          <a:xfrm>
            <a:off x="1000542" y="2951700"/>
            <a:ext cx="8273460" cy="175432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partytime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(animals):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"""Assuming ANIMALS is a list of Animals, cause each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to interact with all the others exactly once."""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for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in range(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len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(animals)):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for j in range(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+ 1,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len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(animals)):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animals[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].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interact_with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(animals[j])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67F93ED-73B8-FF89-2D7C-3943CC0AC0FE}"/>
              </a:ext>
            </a:extLst>
          </p:cNvPr>
          <p:cNvSpPr txBox="1"/>
          <p:nvPr/>
        </p:nvSpPr>
        <p:spPr>
          <a:xfrm>
            <a:off x="1000542" y="5103674"/>
            <a:ext cx="8273460" cy="147732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elly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= Elephant("Elly", 5)</a:t>
            </a: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pandy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= Panda("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PandeyBear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", 4)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scar = Lion("Scar", 12)</a:t>
            </a: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jane_doe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= Rabbit("Jane Doe", 2)</a:t>
            </a: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partytime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([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elly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pandy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, scar,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jane_doe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])</a:t>
            </a:r>
          </a:p>
        </p:txBody>
      </p:sp>
    </p:spTree>
    <p:extLst>
      <p:ext uri="{BB962C8B-B14F-4D97-AF65-F5344CB8AC3E}">
        <p14:creationId xmlns:p14="http://schemas.microsoft.com/office/powerpoint/2010/main" val="116388705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14FAEA-0BDF-1443-CFFA-01E52C90F3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Checking identity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425A4E-FC16-D972-8EB4-2FEF6E4F1E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2299731"/>
            <a:ext cx="8596668" cy="3741631"/>
          </a:xfrm>
        </p:spPr>
        <p:txBody>
          <a:bodyPr/>
          <a:lstStyle/>
          <a:p>
            <a:r>
              <a:rPr lang="en-US" dirty="0"/>
              <a:t>evaluates to True if both exp0 and exp1 evaluate to the same object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4BEA8E1-47DC-6E55-21DD-C98D57293AAD}"/>
              </a:ext>
            </a:extLst>
          </p:cNvPr>
          <p:cNvSpPr txBox="1"/>
          <p:nvPr/>
        </p:nvSpPr>
        <p:spPr>
          <a:xfrm>
            <a:off x="1000542" y="1930400"/>
            <a:ext cx="8273460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exp0 is exp1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4F9C8A6-30F9-F1EB-86AD-1D90CC7BF99F}"/>
              </a:ext>
            </a:extLst>
          </p:cNvPr>
          <p:cNvSpPr txBox="1"/>
          <p:nvPr/>
        </p:nvSpPr>
        <p:spPr>
          <a:xfrm>
            <a:off x="1000542" y="2757054"/>
            <a:ext cx="8273460" cy="203132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mufasa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= Lion("Mufasa", 15)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nala = Lion("Nala", 8)</a:t>
            </a:r>
          </a:p>
          <a:p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mufasa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is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mufasa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mufasa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is nala</a:t>
            </a: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mufasa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is not nala   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nala is not None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20BE3A7-8299-C9E6-07DF-C2B9C4CCAFB1}"/>
              </a:ext>
            </a:extLst>
          </p:cNvPr>
          <p:cNvSpPr txBox="1"/>
          <p:nvPr/>
        </p:nvSpPr>
        <p:spPr>
          <a:xfrm>
            <a:off x="3923851" y="3593788"/>
            <a:ext cx="1387058" cy="120032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True</a:t>
            </a:r>
          </a:p>
          <a:p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False</a:t>
            </a:r>
          </a:p>
          <a:p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True</a:t>
            </a:r>
          </a:p>
          <a:p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True</a:t>
            </a:r>
          </a:p>
        </p:txBody>
      </p:sp>
    </p:spTree>
    <p:extLst>
      <p:ext uri="{BB962C8B-B14F-4D97-AF65-F5344CB8AC3E}">
        <p14:creationId xmlns:p14="http://schemas.microsoft.com/office/powerpoint/2010/main" val="11420779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55EBED-920C-9721-797D-AA41DC5EBB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Composition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406E02-3520-093C-63D8-E887AB3DD1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An object can contain references to objects of other classes.</a:t>
            </a:r>
          </a:p>
          <a:p>
            <a:r>
              <a:rPr lang="en-US" dirty="0"/>
              <a:t>What examples of composition are in an animal conservatory?</a:t>
            </a:r>
          </a:p>
          <a:p>
            <a:pPr lvl="1"/>
            <a:r>
              <a:rPr lang="en-US" dirty="0"/>
              <a:t>An animal has a mate.</a:t>
            </a:r>
          </a:p>
          <a:p>
            <a:pPr lvl="1"/>
            <a:r>
              <a:rPr lang="en-US" dirty="0"/>
              <a:t>An animal has a mother.</a:t>
            </a:r>
          </a:p>
          <a:p>
            <a:pPr lvl="1"/>
            <a:r>
              <a:rPr lang="en-US" dirty="0"/>
              <a:t>An animal has children.</a:t>
            </a:r>
          </a:p>
          <a:p>
            <a:pPr lvl="1"/>
            <a:r>
              <a:rPr lang="en-US" dirty="0"/>
              <a:t>A conservatory has animals.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027501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8E8E29-21F7-3462-D2AB-716037A125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Referencing other instances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4F273C-1192-B4EB-25DA-3FE4898E5B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An instance variable can refer to another instance: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sz="2400" dirty="0"/>
          </a:p>
          <a:p>
            <a:r>
              <a:rPr lang="en-US" dirty="0"/>
              <a:t>How would we call that method?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3FD5280-B7FA-BFF2-BC95-49E862A0C9A3}"/>
              </a:ext>
            </a:extLst>
          </p:cNvPr>
          <p:cNvSpPr txBox="1"/>
          <p:nvPr/>
        </p:nvSpPr>
        <p:spPr>
          <a:xfrm>
            <a:off x="1000541" y="2369802"/>
            <a:ext cx="10249349" cy="175432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class Animal:</a:t>
            </a:r>
          </a:p>
          <a:p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def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mate_with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(self, other):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if other is not self and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other.species_name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==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self.species_name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self.mate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= other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other.mate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= self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A40B969-F9BC-213A-2419-AEC039A4AE64}"/>
              </a:ext>
            </a:extLst>
          </p:cNvPr>
          <p:cNvSpPr txBox="1"/>
          <p:nvPr/>
        </p:nvSpPr>
        <p:spPr>
          <a:xfrm>
            <a:off x="971325" y="4540254"/>
            <a:ext cx="8302677" cy="92333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mr_wabbit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= Rabbit("Mister Wabbit", 3)</a:t>
            </a: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jane_doe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= Rabbit("Jane Doe", 2)</a:t>
            </a: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mr_wabbit.mate_with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jane_doe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10066143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1634D2-3BCD-6293-36EC-7CA84A9B35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Referencing a list of instances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6A5807-B99B-A539-912A-F95763F488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An instance variable can also refer to a list of instances: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How would we call that function?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D63D9C5-9F48-B557-7CE5-FD98343D092E}"/>
              </a:ext>
            </a:extLst>
          </p:cNvPr>
          <p:cNvSpPr txBox="1"/>
          <p:nvPr/>
        </p:nvSpPr>
        <p:spPr>
          <a:xfrm>
            <a:off x="1000541" y="2369802"/>
            <a:ext cx="8273461" cy="2585323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class Rabbit(Animal):</a:t>
            </a:r>
          </a:p>
          <a:p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def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reproduce_like_rabbits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(self):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if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self.mate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is None: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print("oh no! better go on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ZoOkCupid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")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return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self.babies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= []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for _ in range(0,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self.num_in_litter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):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self.babies.append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(Rabbit("bunny", 0))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7356F01-C923-5E6F-D055-46F63331D5EC}"/>
              </a:ext>
            </a:extLst>
          </p:cNvPr>
          <p:cNvSpPr txBox="1"/>
          <p:nvPr/>
        </p:nvSpPr>
        <p:spPr>
          <a:xfrm>
            <a:off x="1000541" y="5394526"/>
            <a:ext cx="8273461" cy="120032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mr_wabbit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= Rabbit("Mister Wabbit", 3)</a:t>
            </a: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jane_doe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= Rabbit("Jane Doe", 2)</a:t>
            </a: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mr_wabbit.mate_with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jane_doe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jane_doe.reproduce_like_rabbits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</a:p>
        </p:txBody>
      </p:sp>
    </p:spTree>
    <p:extLst>
      <p:ext uri="{BB962C8B-B14F-4D97-AF65-F5344CB8AC3E}">
        <p14:creationId xmlns:p14="http://schemas.microsoft.com/office/powerpoint/2010/main" val="253439648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67F101-DCB7-ECC8-E2DB-EA90E3DAA9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Composition vs. Inheritance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8FBA31-3FDD-DE7F-93CA-1A8EEE8FA2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Inheritance is best for representing </a:t>
            </a:r>
            <a:r>
              <a:rPr lang="en-US" b="1" dirty="0"/>
              <a:t>"is-a" </a:t>
            </a:r>
            <a:r>
              <a:rPr lang="en-US" dirty="0"/>
              <a:t>relationships</a:t>
            </a:r>
          </a:p>
          <a:p>
            <a:pPr lvl="1"/>
            <a:r>
              <a:rPr lang="en-US" dirty="0"/>
              <a:t>Rabbit is a specific type of Animal</a:t>
            </a:r>
          </a:p>
          <a:p>
            <a:pPr lvl="1"/>
            <a:r>
              <a:rPr lang="en-US" dirty="0"/>
              <a:t>So, Rabbit inherits from Animal</a:t>
            </a:r>
          </a:p>
          <a:p>
            <a:r>
              <a:rPr lang="en-US" dirty="0"/>
              <a:t>Composition is best for representing </a:t>
            </a:r>
            <a:r>
              <a:rPr lang="en-US" b="1" dirty="0"/>
              <a:t>"has-a" </a:t>
            </a:r>
            <a:r>
              <a:rPr lang="en-US" dirty="0"/>
              <a:t>relationships</a:t>
            </a:r>
          </a:p>
          <a:p>
            <a:pPr lvl="1"/>
            <a:r>
              <a:rPr lang="en-US" dirty="0"/>
              <a:t>A conservatory has a collection of animals it cares for</a:t>
            </a:r>
          </a:p>
          <a:p>
            <a:pPr lvl="1"/>
            <a:r>
              <a:rPr lang="en-US" dirty="0"/>
              <a:t>So, a conservatory has a list of animals as an instance variable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985072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A55637E1-CB51-984C-B904-4BF6C0CA41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Representation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29CA5C0-A15F-34E3-6726-6091EBAE61B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448533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E45C9935-AE5B-16DD-38B9-CBFFB4E579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It's all objects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41ABD49F-7142-7FF1-0F16-8F189B5225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All the built-in types inherit from </a:t>
            </a:r>
            <a:r>
              <a:rPr lang="en-US" i="1" dirty="0"/>
              <a:t>object</a:t>
            </a:r>
            <a:r>
              <a:rPr lang="en-US" dirty="0"/>
              <a:t>:</a:t>
            </a:r>
          </a:p>
        </p:txBody>
      </p:sp>
      <p:pic>
        <p:nvPicPr>
          <p:cNvPr id="9" name="Picture 8" descr="A picture containing screenshot, text, line, font&#10;&#10;Description automatically generated">
            <a:extLst>
              <a:ext uri="{FF2B5EF4-FFF2-40B4-BE49-F238E27FC236}">
                <a16:creationId xmlns:a16="http://schemas.microsoft.com/office/drawing/2014/main" id="{A81E5589-5AA2-CC7E-63B8-697BB21B898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7618" y="2428721"/>
            <a:ext cx="6896100" cy="41243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11777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2E67B6-0E2A-1C2E-283D-533FB6EE2B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Building "Animal Conserving"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51D220-07A0-E1B2-8B12-CE9B2060A2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930401"/>
            <a:ext cx="8596668" cy="4632324"/>
          </a:xfrm>
        </p:spPr>
        <p:txBody>
          <a:bodyPr>
            <a:normAutofit/>
          </a:bodyPr>
          <a:lstStyle/>
          <a:p>
            <a:r>
              <a:rPr lang="en-US" dirty="0"/>
              <a:t>Imagine we're building a game where we take care of cute furry/ferocious animals: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What would be the classes in this program? </a:t>
            </a:r>
          </a:p>
        </p:txBody>
      </p:sp>
      <p:pic>
        <p:nvPicPr>
          <p:cNvPr id="5" name="Picture 4" descr="A group of animals on a black background&#10;&#10;Description automatically generated with low confidence">
            <a:extLst>
              <a:ext uri="{FF2B5EF4-FFF2-40B4-BE49-F238E27FC236}">
                <a16:creationId xmlns:a16="http://schemas.microsoft.com/office/drawing/2014/main" id="{BDF6E44C-7CE7-9C38-E200-E8C1601DDC9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5009" y="2670688"/>
            <a:ext cx="5115766" cy="30072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24455416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642648-BEB6-20B8-24DC-4A073D75C2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Built-in object attributes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03798D-A35A-DF25-1780-DAE405A2F7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930400"/>
            <a:ext cx="8596668" cy="4756727"/>
          </a:xfrm>
        </p:spPr>
        <p:txBody>
          <a:bodyPr>
            <a:normAutofit/>
          </a:bodyPr>
          <a:lstStyle/>
          <a:p>
            <a:r>
              <a:rPr lang="en-US" dirty="0"/>
              <a:t>If all the built-in types and user classes inherit from object, what are they inheriting?</a:t>
            </a:r>
          </a:p>
          <a:p>
            <a:r>
              <a:rPr lang="en-US" dirty="0"/>
              <a:t>Just ask </a:t>
            </a:r>
            <a:r>
              <a:rPr lang="en-US" dirty="0" err="1"/>
              <a:t>dir</a:t>
            </a:r>
            <a:r>
              <a:rPr lang="en-US" dirty="0"/>
              <a:t>(), a built-in function that returns a list of all the attributes on an object.</a:t>
            </a:r>
          </a:p>
          <a:p>
            <a:endParaRPr lang="en-US" dirty="0"/>
          </a:p>
          <a:p>
            <a:pPr lvl="1"/>
            <a:r>
              <a:rPr lang="en-US" sz="1500" dirty="0"/>
              <a:t>For string representation: </a:t>
            </a:r>
            <a:r>
              <a:rPr lang="en-US" sz="1500" i="1" dirty="0"/>
              <a:t>__</a:t>
            </a:r>
            <a:r>
              <a:rPr lang="en-US" sz="1500" i="1" dirty="0" err="1"/>
              <a:t>repr</a:t>
            </a:r>
            <a:r>
              <a:rPr lang="en-US" sz="1500" i="1" dirty="0"/>
              <a:t>__, __str__, __format__</a:t>
            </a:r>
          </a:p>
          <a:p>
            <a:pPr lvl="1"/>
            <a:r>
              <a:rPr lang="en-US" sz="1500" dirty="0"/>
              <a:t>For comparisons: </a:t>
            </a:r>
            <a:r>
              <a:rPr lang="en-US" sz="1500" i="1" dirty="0"/>
              <a:t>__eq__, __</a:t>
            </a:r>
            <a:r>
              <a:rPr lang="en-US" sz="1500" i="1" dirty="0" err="1"/>
              <a:t>ge</a:t>
            </a:r>
            <a:r>
              <a:rPr lang="en-US" sz="1500" i="1" dirty="0"/>
              <a:t>__, __</a:t>
            </a:r>
            <a:r>
              <a:rPr lang="en-US" sz="1500" i="1" dirty="0" err="1"/>
              <a:t>gt</a:t>
            </a:r>
            <a:r>
              <a:rPr lang="en-US" sz="1500" i="1" dirty="0"/>
              <a:t>__, __le__, __</a:t>
            </a:r>
            <a:r>
              <a:rPr lang="en-US" sz="1500" i="1" dirty="0" err="1"/>
              <a:t>lt</a:t>
            </a:r>
            <a:r>
              <a:rPr lang="en-US" sz="1500" i="1" dirty="0"/>
              <a:t>__, __ne__</a:t>
            </a:r>
          </a:p>
          <a:p>
            <a:pPr lvl="1"/>
            <a:r>
              <a:rPr lang="en-US" sz="1500" dirty="0"/>
              <a:t>Related to classes: </a:t>
            </a:r>
            <a:r>
              <a:rPr lang="en-US" sz="1500" i="1" dirty="0"/>
              <a:t>__bases__, __class__, __new__, __</a:t>
            </a:r>
            <a:r>
              <a:rPr lang="en-US" sz="1500" i="1" dirty="0" err="1"/>
              <a:t>init</a:t>
            </a:r>
            <a:r>
              <a:rPr lang="en-US" sz="1500" i="1" dirty="0"/>
              <a:t>__, __</a:t>
            </a:r>
            <a:r>
              <a:rPr lang="en-US" sz="1500" i="1" dirty="0" err="1"/>
              <a:t>init_subclass</a:t>
            </a:r>
            <a:r>
              <a:rPr lang="en-US" sz="1500" i="1" dirty="0"/>
              <a:t>__, __</a:t>
            </a:r>
            <a:r>
              <a:rPr lang="en-US" sz="1500" i="1" dirty="0" err="1"/>
              <a:t>subclasshook</a:t>
            </a:r>
            <a:r>
              <a:rPr lang="en-US" sz="1500" i="1" dirty="0"/>
              <a:t>__, __</a:t>
            </a:r>
            <a:r>
              <a:rPr lang="en-US" sz="1500" i="1" dirty="0" err="1"/>
              <a:t>setattr</a:t>
            </a:r>
            <a:r>
              <a:rPr lang="en-US" sz="1500" i="1" dirty="0"/>
              <a:t>__, __</a:t>
            </a:r>
            <a:r>
              <a:rPr lang="en-US" sz="1500" i="1" dirty="0" err="1"/>
              <a:t>delattr</a:t>
            </a:r>
            <a:r>
              <a:rPr lang="en-US" sz="1500" i="1" dirty="0"/>
              <a:t>__, __</a:t>
            </a:r>
            <a:r>
              <a:rPr lang="en-US" sz="1500" i="1" dirty="0" err="1"/>
              <a:t>getattribute</a:t>
            </a:r>
            <a:r>
              <a:rPr lang="en-US" sz="1500" i="1" dirty="0"/>
              <a:t>__</a:t>
            </a:r>
          </a:p>
          <a:p>
            <a:pPr lvl="1"/>
            <a:r>
              <a:rPr lang="en-US" sz="1500" dirty="0"/>
              <a:t>Others: </a:t>
            </a:r>
            <a:r>
              <a:rPr lang="en-US" sz="1500" i="1" dirty="0"/>
              <a:t>__</a:t>
            </a:r>
            <a:r>
              <a:rPr lang="en-US" sz="1500" i="1" dirty="0" err="1"/>
              <a:t>dir</a:t>
            </a:r>
            <a:r>
              <a:rPr lang="en-US" sz="1500" i="1" dirty="0"/>
              <a:t>__, __hash__, __module__, __reduce__, __</a:t>
            </a:r>
            <a:r>
              <a:rPr lang="en-US" sz="1500" i="1" dirty="0" err="1"/>
              <a:t>reduce_ex</a:t>
            </a:r>
            <a:r>
              <a:rPr lang="en-US" sz="1500" i="1" dirty="0"/>
              <a:t>__</a:t>
            </a:r>
          </a:p>
          <a:p>
            <a:r>
              <a:rPr lang="en-US" dirty="0"/>
              <a:t>Python calls these methods behind these scenes, so we are often not aware when the "</a:t>
            </a:r>
            <a:r>
              <a:rPr lang="en-US" dirty="0" err="1"/>
              <a:t>dunder</a:t>
            </a:r>
            <a:r>
              <a:rPr lang="en-US" dirty="0"/>
              <a:t>" methods are being called.</a:t>
            </a:r>
          </a:p>
          <a:p>
            <a:r>
              <a:rPr lang="en-US" dirty="0"/>
              <a:t>💡 Let us become enlightened! 💡 (next time)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96AF130-EEDF-4898-0FDD-718E40D4F340}"/>
              </a:ext>
            </a:extLst>
          </p:cNvPr>
          <p:cNvSpPr txBox="1"/>
          <p:nvPr/>
        </p:nvSpPr>
        <p:spPr>
          <a:xfrm>
            <a:off x="1000542" y="3401291"/>
            <a:ext cx="8273460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dir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(object)</a:t>
            </a:r>
          </a:p>
        </p:txBody>
      </p:sp>
    </p:spTree>
    <p:extLst>
      <p:ext uri="{BB962C8B-B14F-4D97-AF65-F5344CB8AC3E}">
        <p14:creationId xmlns:p14="http://schemas.microsoft.com/office/powerpoint/2010/main" val="3586633779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EFA92E-76E1-90CB-ACB3-473B54AB0B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Project 2 – Falling Sand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12C2C5-D877-1D70-3C7D-15DA67B304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For this project you'll build an interactive simulation of sand falling through a region with possible obstacles</a:t>
            </a:r>
          </a:p>
          <a:p>
            <a:r>
              <a:rPr lang="en-US" dirty="0"/>
              <a:t>You'll develop</a:t>
            </a:r>
          </a:p>
          <a:p>
            <a:pPr lvl="1"/>
            <a:r>
              <a:rPr lang="en-US" dirty="0"/>
              <a:t>a Grid class to represent the "board" where the sand is falling</a:t>
            </a:r>
          </a:p>
          <a:p>
            <a:pPr lvl="1"/>
            <a:r>
              <a:rPr lang="en-US" dirty="0"/>
              <a:t>functions to calculate the "physics" of the falling sand – if it can move and where it can move to</a:t>
            </a:r>
          </a:p>
          <a:p>
            <a:pPr lvl="1"/>
            <a:r>
              <a:rPr lang="en-US" dirty="0"/>
              <a:t>a Sand class to represent the falling particles</a:t>
            </a:r>
          </a:p>
          <a:p>
            <a:r>
              <a:rPr lang="en-US" dirty="0"/>
              <a:t>This project is in two parts.  The first will have you write the program using a functional programming style (which we'll discuss in a </a:t>
            </a:r>
            <a:r>
              <a:rPr lang="en-US"/>
              <a:t>few lectures), </a:t>
            </a:r>
            <a:r>
              <a:rPr lang="en-US" dirty="0"/>
              <a:t>and the second will have you write the same program using a more </a:t>
            </a:r>
            <a:r>
              <a:rPr lang="en-US"/>
              <a:t>Object-oriented style</a:t>
            </a:r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28428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A183EC-54B7-C488-74D8-2C709F1245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Food Class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6238A2-7F52-5733-A424-69B07810B6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Let's start simple: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How would we use that class?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3E9A5CF-99A3-6413-5E07-A4F238C6E282}"/>
              </a:ext>
            </a:extLst>
          </p:cNvPr>
          <p:cNvSpPr txBox="1"/>
          <p:nvPr/>
        </p:nvSpPr>
        <p:spPr>
          <a:xfrm>
            <a:off x="1000542" y="2297953"/>
            <a:ext cx="8273460" cy="175432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class Food:</a:t>
            </a:r>
          </a:p>
          <a:p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def __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init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__(self, name, type, calories):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self.name = name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self.type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= type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self.calories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= calories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38FDBED-C51C-99DA-217A-AA169BB4B0EE}"/>
              </a:ext>
            </a:extLst>
          </p:cNvPr>
          <p:cNvSpPr txBox="1"/>
          <p:nvPr/>
        </p:nvSpPr>
        <p:spPr>
          <a:xfrm>
            <a:off x="1000542" y="4494074"/>
            <a:ext cx="8273460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broccoli = Food("Broccoli Rabe", "veggies", 20)</a:t>
            </a: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bone_marrow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= Food("Bone Marrow", "meat", 100)</a:t>
            </a:r>
          </a:p>
        </p:txBody>
      </p:sp>
    </p:spTree>
    <p:extLst>
      <p:ext uri="{BB962C8B-B14F-4D97-AF65-F5344CB8AC3E}">
        <p14:creationId xmlns:p14="http://schemas.microsoft.com/office/powerpoint/2010/main" val="42473249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9CDB39-45D9-2641-5B36-9FC191F84E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 Elephant class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FB5F2D-9360-5541-A249-932CC22FFD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4608055"/>
            <a:ext cx="8596668" cy="1433307"/>
          </a:xfrm>
        </p:spPr>
        <p:txBody>
          <a:bodyPr/>
          <a:lstStyle/>
          <a:p>
            <a:r>
              <a:rPr lang="en-US" dirty="0"/>
              <a:t>How would we use this class?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A7699F4-8E12-A19F-0963-E1C3B3A03EB0}"/>
              </a:ext>
            </a:extLst>
          </p:cNvPr>
          <p:cNvSpPr txBox="1"/>
          <p:nvPr/>
        </p:nvSpPr>
        <p:spPr>
          <a:xfrm>
            <a:off x="677334" y="1930400"/>
            <a:ext cx="4889748" cy="267765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class Elephant: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species_name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"African Savanna Elephant"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scientific_name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"Loxodonta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africana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calories_needed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8000</a:t>
            </a:r>
          </a:p>
          <a:p>
            <a:endParaRPr lang="en-US" sz="12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def __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init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__(self, name, age=0):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self.name = name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self.age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age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self.calories_eaten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0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self.happiness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0</a:t>
            </a:r>
          </a:p>
          <a:p>
            <a:endParaRPr lang="en-US" sz="12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def play(self,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num_hours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):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self.happiness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+= (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num_hours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* 4)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print("WHEEE PLAY TIME!")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8B2B213-D098-1466-66D7-4C788DFB6FCE}"/>
              </a:ext>
            </a:extLst>
          </p:cNvPr>
          <p:cNvSpPr txBox="1"/>
          <p:nvPr/>
        </p:nvSpPr>
        <p:spPr>
          <a:xfrm>
            <a:off x="5702031" y="1930400"/>
            <a:ext cx="5342487" cy="267765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endParaRPr lang="en-US" sz="12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def eat(self, food):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self.calories_eaten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+=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food.calories</a:t>
            </a:r>
            <a:endParaRPr lang="en-US" sz="12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print(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f"Om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nom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nom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yummy {food.name}")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if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self.calories_eaten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&gt;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self.calories_needed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self.happiness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-= 1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print("Ugh so full")</a:t>
            </a:r>
          </a:p>
          <a:p>
            <a:endParaRPr lang="en-US" sz="12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def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interact_with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(self, animal2):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self.happiness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+= 1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print(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f"Yay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happy fun time with {animal2.name}")</a:t>
            </a:r>
          </a:p>
          <a:p>
            <a:endParaRPr lang="en-US" sz="12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sz="12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sz="12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94369CE-D2D0-5100-D01D-4989CD31F3F7}"/>
              </a:ext>
            </a:extLst>
          </p:cNvPr>
          <p:cNvSpPr txBox="1"/>
          <p:nvPr/>
        </p:nvSpPr>
        <p:spPr>
          <a:xfrm>
            <a:off x="1000542" y="5001543"/>
            <a:ext cx="8273460" cy="120032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el1 = Elephant("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Willaby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", 5)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el2 = Elephant("Wallaby", 3)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el1.play(2)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el1.interact_with(el2)</a:t>
            </a:r>
          </a:p>
        </p:txBody>
      </p:sp>
    </p:spTree>
    <p:extLst>
      <p:ext uri="{BB962C8B-B14F-4D97-AF65-F5344CB8AC3E}">
        <p14:creationId xmlns:p14="http://schemas.microsoft.com/office/powerpoint/2010/main" val="17460162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  <p:bldP spid="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9CDB39-45D9-2641-5B36-9FC191F84E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Rabbit class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FB5F2D-9360-5541-A249-932CC22FFD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4608055"/>
            <a:ext cx="8596668" cy="1433307"/>
          </a:xfrm>
        </p:spPr>
        <p:txBody>
          <a:bodyPr/>
          <a:lstStyle/>
          <a:p>
            <a:r>
              <a:rPr lang="en-US" dirty="0"/>
              <a:t>How would we use this class?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A7699F4-8E12-A19F-0963-E1C3B3A03EB0}"/>
              </a:ext>
            </a:extLst>
          </p:cNvPr>
          <p:cNvSpPr txBox="1"/>
          <p:nvPr/>
        </p:nvSpPr>
        <p:spPr>
          <a:xfrm>
            <a:off x="677334" y="1930400"/>
            <a:ext cx="4889748" cy="267765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class Rabbit: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species_name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"European rabbit"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scientific_name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"Oryctolagus cuniculus"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calories_needed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200</a:t>
            </a:r>
          </a:p>
          <a:p>
            <a:endParaRPr lang="en-US" sz="12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def __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init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__(self, name, age=0):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self.name = name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self.age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age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self.calories_eaten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0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self.happiness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0</a:t>
            </a:r>
          </a:p>
          <a:p>
            <a:endParaRPr lang="en-US" sz="12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def play(self,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num_hours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):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self.happiness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+= (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num_hours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* 10)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print("WHEEE PLAY TIME!")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8B2B213-D098-1466-66D7-4C788DFB6FCE}"/>
              </a:ext>
            </a:extLst>
          </p:cNvPr>
          <p:cNvSpPr txBox="1"/>
          <p:nvPr/>
        </p:nvSpPr>
        <p:spPr>
          <a:xfrm>
            <a:off x="5702031" y="1930400"/>
            <a:ext cx="5342487" cy="267765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endParaRPr lang="en-US" sz="12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def eat(self, food):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self.calories_eaten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+=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food.calories</a:t>
            </a:r>
            <a:endParaRPr lang="en-US" sz="12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print(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f"Om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nom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nom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yummy {food.name}")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if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self.calories_eaten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&gt;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self.calories_needed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self.happiness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-= 1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print("Ugh so full")</a:t>
            </a:r>
          </a:p>
          <a:p>
            <a:endParaRPr lang="en-US" sz="12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def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interact_with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(self, animal2):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self.happiness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+= 4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print(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f"Yay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happy fun time with {animal2.name}")</a:t>
            </a:r>
          </a:p>
          <a:p>
            <a:endParaRPr lang="en-US" sz="12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sz="12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sz="12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94369CE-D2D0-5100-D01D-4989CD31F3F7}"/>
              </a:ext>
            </a:extLst>
          </p:cNvPr>
          <p:cNvSpPr txBox="1"/>
          <p:nvPr/>
        </p:nvSpPr>
        <p:spPr>
          <a:xfrm>
            <a:off x="1000542" y="5001543"/>
            <a:ext cx="8273460" cy="120032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rabbit1 = Rabbit("Mister Wabbit", 3)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rabbit2 = Rabbit("Bugs Bunny", 2)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rabbit1.eat(broccoli)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rabbit2.interact_with(rabbit1)</a:t>
            </a:r>
          </a:p>
        </p:txBody>
      </p:sp>
    </p:spTree>
    <p:extLst>
      <p:ext uri="{BB962C8B-B14F-4D97-AF65-F5344CB8AC3E}">
        <p14:creationId xmlns:p14="http://schemas.microsoft.com/office/powerpoint/2010/main" val="385908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  <p:bldP spid="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A3FA61-3AF1-8AB7-CC37-AFFBF8C1A1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Notice similarities?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57E1EF-892D-5051-8981-D8672ADD7D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5485139"/>
            <a:ext cx="8596668" cy="678592"/>
          </a:xfrm>
        </p:spPr>
        <p:txBody>
          <a:bodyPr>
            <a:normAutofit lnSpcReduction="10000"/>
          </a:bodyPr>
          <a:lstStyle/>
          <a:p>
            <a:r>
              <a:rPr lang="en-US" dirty="0"/>
              <a:t>Elephant and Rabbit are both animals, so they have similar attributes. Instead of repeating code, we can </a:t>
            </a:r>
            <a:r>
              <a:rPr lang="en-US" b="1" dirty="0"/>
              <a:t>inherit</a:t>
            </a:r>
            <a:r>
              <a:rPr lang="en-US" dirty="0"/>
              <a:t> the code.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24A4837-5206-411E-62B7-0E52818C2E9E}"/>
              </a:ext>
            </a:extLst>
          </p:cNvPr>
          <p:cNvSpPr txBox="1"/>
          <p:nvPr/>
        </p:nvSpPr>
        <p:spPr>
          <a:xfrm>
            <a:off x="2084793" y="2153738"/>
            <a:ext cx="2603748" cy="3108543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# Class variables</a:t>
            </a:r>
          </a:p>
          <a:p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species_name</a:t>
            </a:r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scientific_name</a:t>
            </a:r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calories_needed</a:t>
            </a:r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# Instance variables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name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age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happiness</a:t>
            </a:r>
          </a:p>
          <a:p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# Methods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eat(food)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play()</a:t>
            </a:r>
          </a:p>
          <a:p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interact_with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(other)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CF5F9C3-95FF-932F-218C-5AB3F8141588}"/>
              </a:ext>
            </a:extLst>
          </p:cNvPr>
          <p:cNvSpPr txBox="1"/>
          <p:nvPr/>
        </p:nvSpPr>
        <p:spPr>
          <a:xfrm>
            <a:off x="4935570" y="2153738"/>
            <a:ext cx="2603748" cy="3108543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# Class variables</a:t>
            </a:r>
          </a:p>
          <a:p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species_name</a:t>
            </a:r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scientific_name</a:t>
            </a:r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calories_needed</a:t>
            </a:r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# Instance variables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name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age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happiness</a:t>
            </a:r>
          </a:p>
          <a:p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# Methods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eat(food)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play()</a:t>
            </a:r>
          </a:p>
          <a:p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interact_with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(other)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D2E98D4-5B41-0098-CC59-38D756E2EDE0}"/>
              </a:ext>
            </a:extLst>
          </p:cNvPr>
          <p:cNvSpPr txBox="1"/>
          <p:nvPr/>
        </p:nvSpPr>
        <p:spPr>
          <a:xfrm>
            <a:off x="2084793" y="1600548"/>
            <a:ext cx="405271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/>
              <a:t>Elephant                 Rabbit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FA1AEDB5-159A-E888-7F9C-89BE1C066E02}"/>
              </a:ext>
            </a:extLst>
          </p:cNvPr>
          <p:cNvCxnSpPr/>
          <p:nvPr/>
        </p:nvCxnSpPr>
        <p:spPr>
          <a:xfrm>
            <a:off x="1891553" y="2053248"/>
            <a:ext cx="5800165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495402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11C6AF-F03E-88DB-1154-3BB0C6A486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Inheritance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2881F3-9687-DF8D-D841-43BB323FCF7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 object-oriented programming, inheritance is where one class is derived from another class.</a:t>
            </a:r>
          </a:p>
          <a:p>
            <a:r>
              <a:rPr lang="en-US" dirty="0"/>
              <a:t>The derived (child, or sub-) class has all the attributes and methods of the base (parent or super-) class.</a:t>
            </a:r>
          </a:p>
          <a:p>
            <a:r>
              <a:rPr lang="en-US" dirty="0"/>
              <a:t>It can then add new attributes and methods and also </a:t>
            </a:r>
            <a:r>
              <a:rPr lang="en-US" b="1" dirty="0"/>
              <a:t>override</a:t>
            </a:r>
            <a:r>
              <a:rPr lang="en-US" dirty="0"/>
              <a:t> methods from the parent.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784184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59D69B-F6F4-64F0-808B-3A3DC04801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Base classes and subclasses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D8AE4F-BB6D-E611-B03A-471C41C9FC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When multiple classes share similar attributes, you can reduce redundant code by defining a base class and then subclasses can inherit from the base class.</a:t>
            </a:r>
          </a:p>
        </p:txBody>
      </p:sp>
      <p:pic>
        <p:nvPicPr>
          <p:cNvPr id="5" name="Picture 4" descr="A picture containing screenshot, line, text, design&#10;&#10;Description automatically generated">
            <a:extLst>
              <a:ext uri="{FF2B5EF4-FFF2-40B4-BE49-F238E27FC236}">
                <a16:creationId xmlns:a16="http://schemas.microsoft.com/office/drawing/2014/main" id="{D2A75597-97F5-CB9C-9906-DC2E5A8C692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2855" y="2950509"/>
            <a:ext cx="6905625" cy="2552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8712301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S111-Template.potx" id="{1E66F11C-A0E4-44E4-A623-DB2458591B38}" vid="{4951662D-0F24-4DA5-9818-8BA1C4EF181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CS111-Template</Template>
  <TotalTime>320</TotalTime>
  <Words>2630</Words>
  <Application>Microsoft Office PowerPoint</Application>
  <PresentationFormat>Widescreen</PresentationFormat>
  <Paragraphs>385</Paragraphs>
  <Slides>31</Slides>
  <Notes>0</Notes>
  <HiddenSlides>1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6" baseType="lpstr">
      <vt:lpstr>Arial</vt:lpstr>
      <vt:lpstr>Courier New</vt:lpstr>
      <vt:lpstr>Trebuchet MS</vt:lpstr>
      <vt:lpstr>Wingdings 3</vt:lpstr>
      <vt:lpstr>Facet</vt:lpstr>
      <vt:lpstr>Classes – Inheritance &amp; Interfaces</vt:lpstr>
      <vt:lpstr>Inheritance</vt:lpstr>
      <vt:lpstr>Building "Animal Conserving"</vt:lpstr>
      <vt:lpstr>A Food Class</vt:lpstr>
      <vt:lpstr>An Elephant class</vt:lpstr>
      <vt:lpstr>A Rabbit class</vt:lpstr>
      <vt:lpstr>Notice similarities?</vt:lpstr>
      <vt:lpstr>Inheritance</vt:lpstr>
      <vt:lpstr>Base classes and subclasses</vt:lpstr>
      <vt:lpstr>The base class</vt:lpstr>
      <vt:lpstr>The subclasses</vt:lpstr>
      <vt:lpstr>Overriding class variables</vt:lpstr>
      <vt:lpstr>Overriding methods</vt:lpstr>
      <vt:lpstr>Using methods from the base class</vt:lpstr>
      <vt:lpstr>More on super()</vt:lpstr>
      <vt:lpstr>Overriding __init__()</vt:lpstr>
      <vt:lpstr>Object base class</vt:lpstr>
      <vt:lpstr>Adding layers of inheritance</vt:lpstr>
      <vt:lpstr>Multiple inhteritance</vt:lpstr>
      <vt:lpstr>Inheriting from multiple base classes</vt:lpstr>
      <vt:lpstr>Interfaces</vt:lpstr>
      <vt:lpstr>Relying on a common interface</vt:lpstr>
      <vt:lpstr>Checking identity</vt:lpstr>
      <vt:lpstr>Composition</vt:lpstr>
      <vt:lpstr>Referencing other instances</vt:lpstr>
      <vt:lpstr>Referencing a list of instances</vt:lpstr>
      <vt:lpstr>Composition vs. Inheritance</vt:lpstr>
      <vt:lpstr>Representation</vt:lpstr>
      <vt:lpstr>It's all objects</vt:lpstr>
      <vt:lpstr>Built-in object attributes</vt:lpstr>
      <vt:lpstr>Project 2 – Falling Sand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Tom Stephens</dc:creator>
  <cp:lastModifiedBy>Tom Stephens</cp:lastModifiedBy>
  <cp:revision>5</cp:revision>
  <dcterms:created xsi:type="dcterms:W3CDTF">2023-07-01T19:12:41Z</dcterms:created>
  <dcterms:modified xsi:type="dcterms:W3CDTF">2023-07-07T18:24:35Z</dcterms:modified>
</cp:coreProperties>
</file>