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6" r:id="rId2"/>
    <p:sldId id="257" r:id="rId3"/>
    <p:sldId id="286" r:id="rId4"/>
    <p:sldId id="287" r:id="rId5"/>
    <p:sldId id="288" r:id="rId6"/>
    <p:sldId id="289" r:id="rId7"/>
    <p:sldId id="290" r:id="rId8"/>
    <p:sldId id="291" r:id="rId9"/>
    <p:sldId id="258" r:id="rId10"/>
    <p:sldId id="292" r:id="rId11"/>
    <p:sldId id="293" r:id="rId12"/>
    <p:sldId id="294" r:id="rId13"/>
    <p:sldId id="295" r:id="rId14"/>
    <p:sldId id="296" r:id="rId15"/>
    <p:sldId id="297" r:id="rId16"/>
    <p:sldId id="298" r:id="rId17"/>
    <p:sldId id="299" r:id="rId18"/>
    <p:sldId id="300" r:id="rId19"/>
    <p:sldId id="301" r:id="rId20"/>
    <p:sldId id="302" r:id="rId21"/>
    <p:sldId id="303" r:id="rId22"/>
    <p:sldId id="304" r:id="rId23"/>
    <p:sldId id="305" r:id="rId24"/>
    <p:sldId id="306" r:id="rId2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84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79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7/7/2023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87471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7/7/2023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3970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7/7/2023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8451183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7/7/2023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774868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7/7/2023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0747027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7/7/2023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357900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7/7/2023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920613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7/7/2023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05037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930401"/>
            <a:ext cx="8596668" cy="4110962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7/7/2023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44745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7/7/2023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05349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7/7/2023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36959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7/7/2023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55117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7/7/2023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70451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7/7/2023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44831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7/7/2023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55100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7/7/2023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62035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1930401"/>
            <a:ext cx="8596668" cy="4110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04101E-AF47-432D-AFD7-8E25F071F894}" type="datetimeFigureOut">
              <a:rPr lang="en-US" smtClean="0"/>
              <a:t>7/7/2023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23887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s://docs.python.org/3/reference/datamodel.html#special-method-names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43CB0C-B1F0-84C2-69C4-5E14111E358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/>
              <a:t>Dunder</a:t>
            </a:r>
            <a:r>
              <a:rPr lang="en-US" dirty="0"/>
              <a:t> Functions &amp; Random Numbers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EFD59BC-C82B-9350-7716-F96F9C6993A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380387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8B5F07-053A-F761-9776-3B9FA7EE72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Special methods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ACF4D7-7A28-6E74-4C1C-6465A1F95F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930401"/>
            <a:ext cx="8596668" cy="4840050"/>
          </a:xfrm>
        </p:spPr>
        <p:txBody>
          <a:bodyPr/>
          <a:lstStyle/>
          <a:p>
            <a:r>
              <a:rPr lang="en-US" dirty="0"/>
              <a:t>Certain names are special because they have built-in behavior. Those method names always start and end with double underscores.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>
                <a:hlinkClick r:id="rId2"/>
              </a:rPr>
              <a:t>See all special method names</a:t>
            </a:r>
            <a:r>
              <a:rPr lang="en-US" dirty="0"/>
              <a:t>.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830C38C5-BC0E-D27F-6589-DDCB06D3C72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92329880"/>
              </p:ext>
            </p:extLst>
          </p:nvPr>
        </p:nvGraphicFramePr>
        <p:xfrm>
          <a:off x="677333" y="2705484"/>
          <a:ext cx="8596668" cy="32308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594812">
                  <a:extLst>
                    <a:ext uri="{9D8B030D-6E8A-4147-A177-3AD203B41FA5}">
                      <a16:colId xmlns:a16="http://schemas.microsoft.com/office/drawing/2014/main" val="3449967080"/>
                    </a:ext>
                  </a:extLst>
                </a:gridCol>
                <a:gridCol w="7001856">
                  <a:extLst>
                    <a:ext uri="{9D8B030D-6E8A-4147-A177-3AD203B41FA5}">
                      <a16:colId xmlns:a16="http://schemas.microsoft.com/office/drawing/2014/main" val="48682245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000" b="1" dirty="0"/>
                        <a:t>Name</a:t>
                      </a:r>
                    </a:p>
                  </a:txBody>
                  <a:tcPr marT="91440" marB="9144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b="1" dirty="0"/>
                        <a:t>Behavior</a:t>
                      </a:r>
                    </a:p>
                  </a:txBody>
                  <a:tcPr marT="91440" marB="9144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1130713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__</a:t>
                      </a:r>
                      <a:r>
                        <a:rPr lang="en-US" b="1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init</a:t>
                      </a:r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__</a:t>
                      </a:r>
                    </a:p>
                  </a:txBody>
                  <a:tcPr marT="91440" marB="9144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Method invoked automatically when an object is constructed </a:t>
                      </a:r>
                    </a:p>
                  </a:txBody>
                  <a:tcPr marT="91440" marB="9144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4746947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__</a:t>
                      </a:r>
                      <a:r>
                        <a:rPr lang="en-US" b="1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repr</a:t>
                      </a:r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__</a:t>
                      </a:r>
                    </a:p>
                  </a:txBody>
                  <a:tcPr marT="91440" marB="9144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Method invoked to display an object as a Python expression </a:t>
                      </a:r>
                    </a:p>
                  </a:txBody>
                  <a:tcPr marT="91440" marB="9144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3107179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__str__</a:t>
                      </a:r>
                    </a:p>
                  </a:txBody>
                  <a:tcPr marT="91440" marB="9144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Method invoked to </a:t>
                      </a:r>
                      <a:r>
                        <a:rPr lang="en-US" dirty="0" err="1"/>
                        <a:t>stringify</a:t>
                      </a:r>
                      <a:r>
                        <a:rPr lang="en-US" dirty="0"/>
                        <a:t> an object </a:t>
                      </a:r>
                    </a:p>
                  </a:txBody>
                  <a:tcPr marT="91440" marB="9144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1466448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__add__</a:t>
                      </a:r>
                    </a:p>
                  </a:txBody>
                  <a:tcPr marT="91440" marB="9144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Method invoked to add one object to another </a:t>
                      </a:r>
                    </a:p>
                  </a:txBody>
                  <a:tcPr marT="91440" marB="9144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105457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__bool__</a:t>
                      </a:r>
                    </a:p>
                  </a:txBody>
                  <a:tcPr marT="91440" marB="9144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Method invoked to convert an object to True or False</a:t>
                      </a:r>
                    </a:p>
                  </a:txBody>
                  <a:tcPr marT="91440" marB="9144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7878866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__float__</a:t>
                      </a:r>
                    </a:p>
                  </a:txBody>
                  <a:tcPr marT="91440" marB="9144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Method invoked to convert an object to a float (real number) </a:t>
                      </a:r>
                    </a:p>
                  </a:txBody>
                  <a:tcPr marT="91440" marB="9144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264303062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7626021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08AA36-CDB7-A6CE-DBA2-86004FC1FB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Special method examples</a:t>
            </a:r>
          </a:p>
        </p:txBody>
      </p:sp>
      <p:graphicFrame>
        <p:nvGraphicFramePr>
          <p:cNvPr id="5" name="Table 5">
            <a:extLst>
              <a:ext uri="{FF2B5EF4-FFF2-40B4-BE49-F238E27FC236}">
                <a16:creationId xmlns:a16="http://schemas.microsoft.com/office/drawing/2014/main" id="{783650F3-6099-6C9B-A307-175CB5D825C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10696252"/>
              </p:ext>
            </p:extLst>
          </p:nvPr>
        </p:nvGraphicFramePr>
        <p:xfrm>
          <a:off x="1000184" y="3010170"/>
          <a:ext cx="8273462" cy="23774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136731">
                  <a:extLst>
                    <a:ext uri="{9D8B030D-6E8A-4147-A177-3AD203B41FA5}">
                      <a16:colId xmlns:a16="http://schemas.microsoft.com/office/drawing/2014/main" val="90229336"/>
                    </a:ext>
                  </a:extLst>
                </a:gridCol>
                <a:gridCol w="4136731">
                  <a:extLst>
                    <a:ext uri="{9D8B030D-6E8A-4147-A177-3AD203B41FA5}">
                      <a16:colId xmlns:a16="http://schemas.microsoft.com/office/drawing/2014/main" val="358965754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400" b="1" dirty="0"/>
                        <a:t>🍭 Syntactic sugar 🍩 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 dirty="0" err="1"/>
                        <a:t>Dunder</a:t>
                      </a:r>
                      <a:r>
                        <a:rPr lang="en-US" sz="2400" b="1" dirty="0"/>
                        <a:t> equivalent 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21075828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one + two  </a:t>
                      </a:r>
                      <a:r>
                        <a:rPr lang="en-US" b="1" dirty="0">
                          <a:solidFill>
                            <a:schemeClr val="accent2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# 3</a:t>
                      </a:r>
                    </a:p>
                  </a:txBody>
                  <a:tcPr marT="182880" marB="18288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one.__add</a:t>
                      </a:r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__(two)  </a:t>
                      </a:r>
                      <a:r>
                        <a:rPr lang="en-US" b="1" dirty="0">
                          <a:solidFill>
                            <a:schemeClr val="accent2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# 3</a:t>
                      </a:r>
                    </a:p>
                  </a:txBody>
                  <a:tcPr marT="182880" marB="18288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69257500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bool(zero) </a:t>
                      </a:r>
                      <a:r>
                        <a:rPr lang="en-US" b="1" dirty="0">
                          <a:solidFill>
                            <a:schemeClr val="accent2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# False</a:t>
                      </a:r>
                    </a:p>
                  </a:txBody>
                  <a:tcPr marT="182880" marB="18288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zero.__bool</a:t>
                      </a:r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__()   </a:t>
                      </a:r>
                      <a:r>
                        <a:rPr lang="en-US" b="1" dirty="0">
                          <a:solidFill>
                            <a:schemeClr val="accent2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# False</a:t>
                      </a:r>
                    </a:p>
                  </a:txBody>
                  <a:tcPr marT="182880" marB="18288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97253916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bool(one)  </a:t>
                      </a:r>
                      <a:r>
                        <a:rPr lang="en-US" b="1" dirty="0">
                          <a:solidFill>
                            <a:schemeClr val="accent2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# True</a:t>
                      </a:r>
                    </a:p>
                  </a:txBody>
                  <a:tcPr marT="182880" marB="18288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one.__bool</a:t>
                      </a:r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__()    </a:t>
                      </a:r>
                      <a:r>
                        <a:rPr lang="en-US" b="1" dirty="0">
                          <a:solidFill>
                            <a:schemeClr val="accent2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# True</a:t>
                      </a:r>
                    </a:p>
                  </a:txBody>
                  <a:tcPr marT="182880" marB="18288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55894921"/>
                  </a:ext>
                </a:extLst>
              </a:tr>
            </a:tbl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9A3AB51B-4C33-DEA9-95E9-ADF733BB91B6}"/>
              </a:ext>
            </a:extLst>
          </p:cNvPr>
          <p:cNvSpPr txBox="1"/>
          <p:nvPr/>
        </p:nvSpPr>
        <p:spPr>
          <a:xfrm>
            <a:off x="1000542" y="1930400"/>
            <a:ext cx="8273460" cy="92333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zero = 0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one = 1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two = 2</a:t>
            </a:r>
          </a:p>
        </p:txBody>
      </p:sp>
    </p:spTree>
    <p:extLst>
      <p:ext uri="{BB962C8B-B14F-4D97-AF65-F5344CB8AC3E}">
        <p14:creationId xmlns:p14="http://schemas.microsoft.com/office/powerpoint/2010/main" val="150679600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F02592-532A-2713-EB4C-25D71BBC20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Adding together custom objects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EF1418-1112-5BA0-92CA-938C564F6F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3" y="1930401"/>
            <a:ext cx="9410249" cy="4830322"/>
          </a:xfrm>
        </p:spPr>
        <p:txBody>
          <a:bodyPr>
            <a:normAutofit/>
          </a:bodyPr>
          <a:lstStyle/>
          <a:p>
            <a:r>
              <a:rPr lang="en-US" dirty="0"/>
              <a:t>Consider the following class: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Will this work?</a:t>
            </a:r>
          </a:p>
          <a:p>
            <a:endParaRPr lang="en-US" dirty="0"/>
          </a:p>
          <a:p>
            <a:r>
              <a:rPr lang="en-US" dirty="0"/>
              <a:t>🚫 </a:t>
            </a:r>
            <a:r>
              <a:rPr lang="en-US" dirty="0" err="1"/>
              <a:t>TypeError</a:t>
            </a:r>
            <a:r>
              <a:rPr lang="en-US" dirty="0"/>
              <a:t>: unsupported operand type(s) for +: 'Rational' and 'Rational'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83C7954-868E-8686-406F-F2463BB6164E}"/>
              </a:ext>
            </a:extLst>
          </p:cNvPr>
          <p:cNvSpPr txBox="1"/>
          <p:nvPr/>
        </p:nvSpPr>
        <p:spPr>
          <a:xfrm>
            <a:off x="1000542" y="2339039"/>
            <a:ext cx="8273460" cy="28931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from math import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gcd</a:t>
            </a:r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class Rational: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def __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init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__(self, numerator, denominator):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g =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gcd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(numerator, denominator)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self.numer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numerator // g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self.denom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denominator // g</a:t>
            </a:r>
          </a:p>
          <a:p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def __str__(self):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return f"{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self.numer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}/{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self.denom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}"</a:t>
            </a:r>
          </a:p>
          <a:p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def __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repr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__(self):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return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f"Rational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({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self.numer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}, {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self.denom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})"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AC9EE40-BE85-229A-8BB1-E6D25AC1B79C}"/>
              </a:ext>
            </a:extLst>
          </p:cNvPr>
          <p:cNvSpPr txBox="1"/>
          <p:nvPr/>
        </p:nvSpPr>
        <p:spPr>
          <a:xfrm>
            <a:off x="1000542" y="5811765"/>
            <a:ext cx="8273460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Rational(1, 2) + Rational(3, 4)</a:t>
            </a:r>
          </a:p>
        </p:txBody>
      </p:sp>
    </p:spTree>
    <p:extLst>
      <p:ext uri="{BB962C8B-B14F-4D97-AF65-F5344CB8AC3E}">
        <p14:creationId xmlns:p14="http://schemas.microsoft.com/office/powerpoint/2010/main" val="3420765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073591-1DDE-5FDE-C6D1-A1FAE5E76A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Implementing </a:t>
            </a:r>
            <a:r>
              <a:rPr lang="en-US" dirty="0" err="1"/>
              <a:t>dunder</a:t>
            </a:r>
            <a:r>
              <a:rPr lang="en-US" dirty="0"/>
              <a:t> methods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5A4916-3059-9B93-6767-A66FE32095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930401"/>
            <a:ext cx="8596668" cy="4840050"/>
          </a:xfrm>
        </p:spPr>
        <p:txBody>
          <a:bodyPr/>
          <a:lstStyle/>
          <a:p>
            <a:r>
              <a:rPr lang="en-US" dirty="0"/>
              <a:t>We can make instances of custom classes addable by defining the </a:t>
            </a:r>
            <a:r>
              <a:rPr lang="en-US" i="1" dirty="0"/>
              <a:t>__add__() </a:t>
            </a:r>
            <a:r>
              <a:rPr lang="en-US" dirty="0"/>
              <a:t>method: 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sz="2800" dirty="0"/>
          </a:p>
          <a:p>
            <a:r>
              <a:rPr lang="en-US" dirty="0"/>
              <a:t>Now try …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03E46E1-871D-C21B-67C4-3CD22CA49BD8}"/>
              </a:ext>
            </a:extLst>
          </p:cNvPr>
          <p:cNvSpPr txBox="1"/>
          <p:nvPr/>
        </p:nvSpPr>
        <p:spPr>
          <a:xfrm>
            <a:off x="1000542" y="2669779"/>
            <a:ext cx="8273460" cy="267765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class Rational: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def __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init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__(self, numerator, denominator):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g =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gcd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(numerator, denominator)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self.numer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numerator // g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self.denom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denominator // g</a:t>
            </a:r>
          </a:p>
          <a:p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def __add__(self, other):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new_numer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self.numer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*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other.denom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+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other.numer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*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self.denom</a:t>
            </a:r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new_denom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self.denom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*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other.denom</a:t>
            </a:r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return Rational(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new_numer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new_denom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# The rest...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FB708D8-C2C5-6C54-C53C-802EA2CA2D7F}"/>
              </a:ext>
            </a:extLst>
          </p:cNvPr>
          <p:cNvSpPr txBox="1"/>
          <p:nvPr/>
        </p:nvSpPr>
        <p:spPr>
          <a:xfrm>
            <a:off x="1000542" y="5802037"/>
            <a:ext cx="8273460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Rational(1, 2) + Rational(3, 4)</a:t>
            </a:r>
          </a:p>
        </p:txBody>
      </p:sp>
    </p:spTree>
    <p:extLst>
      <p:ext uri="{BB962C8B-B14F-4D97-AF65-F5344CB8AC3E}">
        <p14:creationId xmlns:p14="http://schemas.microsoft.com/office/powerpoint/2010/main" val="10273978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A3FBF550-B7E8-679B-CBF4-335FFDE879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Polymorphism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24D2C0A-06EB-3537-D60C-8CF2FD44EB3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355457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6C1012-D974-A2C7-B590-3C7CF3B007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Polymorphic functions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475116-22CA-E4BD-3359-341C8AC330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Polymorphic function: A function that applies to many (poly) different forms (morph) of data</a:t>
            </a:r>
          </a:p>
          <a:p>
            <a:r>
              <a:rPr lang="en-US" i="1" dirty="0"/>
              <a:t>str() </a:t>
            </a:r>
            <a:r>
              <a:rPr lang="en-US" dirty="0"/>
              <a:t>and </a:t>
            </a:r>
            <a:r>
              <a:rPr lang="en-US" i="1" dirty="0" err="1"/>
              <a:t>repr</a:t>
            </a:r>
            <a:r>
              <a:rPr lang="en-US" i="1" dirty="0"/>
              <a:t>() </a:t>
            </a:r>
            <a:r>
              <a:rPr lang="en-US" dirty="0"/>
              <a:t>are both polymorphic; they apply to any object</a:t>
            </a:r>
          </a:p>
          <a:p>
            <a:r>
              <a:rPr lang="en-US" i="1" dirty="0" err="1"/>
              <a:t>repr</a:t>
            </a:r>
            <a:r>
              <a:rPr lang="en-US" i="1" dirty="0"/>
              <a:t>() </a:t>
            </a:r>
            <a:r>
              <a:rPr lang="en-US" dirty="0"/>
              <a:t>invokes a zero-argument method </a:t>
            </a:r>
            <a:r>
              <a:rPr lang="en-US" i="1" dirty="0"/>
              <a:t>__</a:t>
            </a:r>
            <a:r>
              <a:rPr lang="en-US" i="1" dirty="0" err="1"/>
              <a:t>repr</a:t>
            </a:r>
            <a:r>
              <a:rPr lang="en-US" i="1" dirty="0"/>
              <a:t>__() </a:t>
            </a:r>
            <a:r>
              <a:rPr lang="en-US" dirty="0"/>
              <a:t>on its argument:</a:t>
            </a:r>
          </a:p>
          <a:p>
            <a:endParaRPr lang="en-US" dirty="0"/>
          </a:p>
          <a:p>
            <a:endParaRPr lang="en-US" dirty="0"/>
          </a:p>
          <a:p>
            <a:r>
              <a:rPr lang="en-US" i="1" dirty="0"/>
              <a:t>str() </a:t>
            </a:r>
            <a:r>
              <a:rPr lang="en-US" dirty="0"/>
              <a:t>invokes a zero-argument method </a:t>
            </a:r>
            <a:r>
              <a:rPr lang="en-US" i="1" dirty="0"/>
              <a:t>__str__() </a:t>
            </a:r>
            <a:r>
              <a:rPr lang="en-US" dirty="0"/>
              <a:t>on its argument: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3E6EFCB-BE68-DAC7-0BAC-BA87DD77CD0A}"/>
              </a:ext>
            </a:extLst>
          </p:cNvPr>
          <p:cNvSpPr txBox="1"/>
          <p:nvPr/>
        </p:nvSpPr>
        <p:spPr>
          <a:xfrm>
            <a:off x="1000542" y="3525765"/>
            <a:ext cx="8273460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one_half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= Rational(1, 2)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one_half.__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repr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__() # 'Rational(1, 2)'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C88D1D3-81FB-818C-89CD-CBB746C2E91F}"/>
              </a:ext>
            </a:extLst>
          </p:cNvPr>
          <p:cNvSpPr txBox="1"/>
          <p:nvPr/>
        </p:nvSpPr>
        <p:spPr>
          <a:xfrm>
            <a:off x="1000542" y="4803020"/>
            <a:ext cx="8273460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one_half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= Rational(1, 2)</a:t>
            </a: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one_half.__str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__() # '1/2'</a:t>
            </a:r>
          </a:p>
        </p:txBody>
      </p:sp>
    </p:spTree>
    <p:extLst>
      <p:ext uri="{BB962C8B-B14F-4D97-AF65-F5344CB8AC3E}">
        <p14:creationId xmlns:p14="http://schemas.microsoft.com/office/powerpoint/2010/main" val="170878281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A645E8-CC27-20E5-E5F9-FC34D70EC2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Generic functions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99795D-EBA9-12B0-ED45-711785007E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</a:t>
            </a:r>
            <a:r>
              <a:rPr lang="en-US" b="1" dirty="0"/>
              <a:t>generic function </a:t>
            </a:r>
            <a:r>
              <a:rPr lang="en-US" dirty="0"/>
              <a:t>can apply to arguments of different types.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What could </a:t>
            </a:r>
            <a:r>
              <a:rPr lang="en-US" b="1" i="1" dirty="0"/>
              <a:t>a</a:t>
            </a:r>
            <a:r>
              <a:rPr lang="en-US" dirty="0"/>
              <a:t> and </a:t>
            </a:r>
            <a:r>
              <a:rPr lang="en-US" b="1" i="1" dirty="0"/>
              <a:t>b</a:t>
            </a:r>
            <a:r>
              <a:rPr lang="en-US" dirty="0"/>
              <a:t> be?</a:t>
            </a:r>
          </a:p>
          <a:p>
            <a:pPr lvl="1"/>
            <a:r>
              <a:rPr lang="en-US" dirty="0"/>
              <a:t>Anything summable!</a:t>
            </a:r>
          </a:p>
          <a:p>
            <a:r>
              <a:rPr lang="en-US" dirty="0"/>
              <a:t>The function </a:t>
            </a:r>
            <a:r>
              <a:rPr lang="en-US" i="1" dirty="0" err="1"/>
              <a:t>sum_two</a:t>
            </a:r>
            <a:r>
              <a:rPr lang="en-US" i="1" dirty="0"/>
              <a:t>() </a:t>
            </a:r>
            <a:r>
              <a:rPr lang="en-US" dirty="0"/>
              <a:t>is </a:t>
            </a:r>
            <a:r>
              <a:rPr lang="en-US" b="1" dirty="0"/>
              <a:t>generic</a:t>
            </a:r>
            <a:r>
              <a:rPr lang="en-US" dirty="0"/>
              <a:t> in the type of </a:t>
            </a:r>
            <a:r>
              <a:rPr lang="en-US" b="1" i="1" dirty="0"/>
              <a:t>a</a:t>
            </a:r>
            <a:r>
              <a:rPr lang="en-US" dirty="0"/>
              <a:t> and </a:t>
            </a:r>
            <a:r>
              <a:rPr lang="en-US" b="1" i="1" dirty="0"/>
              <a:t>b</a:t>
            </a:r>
            <a:r>
              <a:rPr lang="en-US" dirty="0"/>
              <a:t>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16A19A5-C207-8286-EC6C-99E680D82575}"/>
              </a:ext>
            </a:extLst>
          </p:cNvPr>
          <p:cNvSpPr txBox="1"/>
          <p:nvPr/>
        </p:nvSpPr>
        <p:spPr>
          <a:xfrm>
            <a:off x="1000542" y="2351651"/>
            <a:ext cx="8273460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>
                <a:latin typeface="Courier New" panose="02070309020205020404" pitchFamily="49" charset="0"/>
                <a:cs typeface="Courier New" panose="02070309020205020404" pitchFamily="49" charset="0"/>
              </a:rPr>
              <a:t>def sum_two(a, b):</a:t>
            </a:r>
          </a:p>
          <a:p>
            <a:r>
              <a:rPr lang="en-US" b="1">
                <a:latin typeface="Courier New" panose="02070309020205020404" pitchFamily="49" charset="0"/>
                <a:cs typeface="Courier New" panose="02070309020205020404" pitchFamily="49" charset="0"/>
              </a:rPr>
              <a:t>    return a + b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04945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3437A9-DB36-7AA0-643B-6F26706F95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Generic function #2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B5D926-FBF4-95CB-E440-C803E06FEC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3961725"/>
            <a:ext cx="8596668" cy="2684172"/>
          </a:xfrm>
        </p:spPr>
        <p:txBody>
          <a:bodyPr>
            <a:normAutofit/>
          </a:bodyPr>
          <a:lstStyle/>
          <a:p>
            <a:r>
              <a:rPr lang="en-US" dirty="0"/>
              <a:t>What could </a:t>
            </a:r>
            <a:r>
              <a:rPr lang="en-US" i="1" dirty="0"/>
              <a:t>items</a:t>
            </a:r>
            <a:r>
              <a:rPr lang="en-US" dirty="0"/>
              <a:t> be? </a:t>
            </a:r>
          </a:p>
          <a:p>
            <a:pPr lvl="1"/>
            <a:r>
              <a:rPr lang="en-US" dirty="0"/>
              <a:t>Any </a:t>
            </a:r>
            <a:r>
              <a:rPr lang="en-US" dirty="0" err="1"/>
              <a:t>iterable</a:t>
            </a:r>
            <a:r>
              <a:rPr lang="en-US" dirty="0"/>
              <a:t> with summable values.</a:t>
            </a:r>
          </a:p>
          <a:p>
            <a:r>
              <a:rPr lang="en-US" dirty="0"/>
              <a:t>What could </a:t>
            </a:r>
            <a:r>
              <a:rPr lang="en-US" i="1" dirty="0" err="1"/>
              <a:t>initial_value</a:t>
            </a:r>
            <a:r>
              <a:rPr lang="en-US" i="1" dirty="0"/>
              <a:t> </a:t>
            </a:r>
            <a:r>
              <a:rPr lang="en-US" dirty="0"/>
              <a:t>be? </a:t>
            </a:r>
          </a:p>
          <a:p>
            <a:pPr lvl="1"/>
            <a:r>
              <a:rPr lang="en-US" dirty="0"/>
              <a:t>Any value that can be summed with the values in </a:t>
            </a:r>
            <a:r>
              <a:rPr lang="en-US" dirty="0" err="1"/>
              <a:t>iterable</a:t>
            </a:r>
            <a:r>
              <a:rPr lang="en-US" dirty="0"/>
              <a:t>.</a:t>
            </a:r>
          </a:p>
          <a:p>
            <a:r>
              <a:rPr lang="en-US" dirty="0"/>
              <a:t>The function </a:t>
            </a:r>
            <a:r>
              <a:rPr lang="en-US" i="1" dirty="0" err="1"/>
              <a:t>sum_em</a:t>
            </a:r>
            <a:r>
              <a:rPr lang="en-US" i="1" dirty="0"/>
              <a:t>() </a:t>
            </a:r>
            <a:r>
              <a:rPr lang="en-US" dirty="0"/>
              <a:t>is </a:t>
            </a:r>
            <a:r>
              <a:rPr lang="en-US" b="1" dirty="0"/>
              <a:t>generic</a:t>
            </a:r>
            <a:r>
              <a:rPr lang="en-US" dirty="0"/>
              <a:t> in the type of </a:t>
            </a:r>
            <a:r>
              <a:rPr lang="en-US" i="1" dirty="0"/>
              <a:t>items</a:t>
            </a:r>
            <a:r>
              <a:rPr lang="en-US" dirty="0"/>
              <a:t> and the type of </a:t>
            </a:r>
            <a:r>
              <a:rPr lang="en-US" i="1" dirty="0" err="1"/>
              <a:t>initial_value</a:t>
            </a:r>
            <a:r>
              <a:rPr lang="en-US" dirty="0"/>
              <a:t>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7D4DC58-CE33-A760-8299-09AD9A590A0C}"/>
              </a:ext>
            </a:extLst>
          </p:cNvPr>
          <p:cNvSpPr txBox="1"/>
          <p:nvPr/>
        </p:nvSpPr>
        <p:spPr>
          <a:xfrm>
            <a:off x="1000542" y="1930400"/>
            <a:ext cx="8273460" cy="203132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sum_em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(items,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initial_value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):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"""Returns the sum of ITEMS,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starting with a value of INITIAL_VALUE."""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sum =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initial_value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for item in items: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sum += item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return sum</a:t>
            </a:r>
          </a:p>
        </p:txBody>
      </p:sp>
    </p:spTree>
    <p:extLst>
      <p:ext uri="{BB962C8B-B14F-4D97-AF65-F5344CB8AC3E}">
        <p14:creationId xmlns:p14="http://schemas.microsoft.com/office/powerpoint/2010/main" val="10196811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C0A0EC-6B9D-0843-E643-51C823001B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Type dispatching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18C48A-F5D0-1C26-417A-CA405158F3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930400"/>
            <a:ext cx="8596668" cy="4856899"/>
          </a:xfrm>
        </p:spPr>
        <p:txBody>
          <a:bodyPr>
            <a:normAutofit lnSpcReduction="10000"/>
          </a:bodyPr>
          <a:lstStyle/>
          <a:p>
            <a:r>
              <a:rPr lang="en-US" dirty="0"/>
              <a:t>Another way to make generic functions is to select a behavior based on the type of the argument.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What could </a:t>
            </a:r>
            <a:r>
              <a:rPr lang="en-US" i="1" dirty="0"/>
              <a:t>month</a:t>
            </a:r>
            <a:r>
              <a:rPr lang="en-US" dirty="0"/>
              <a:t> be?</a:t>
            </a:r>
          </a:p>
          <a:p>
            <a:pPr lvl="1"/>
            <a:r>
              <a:rPr lang="en-US" dirty="0"/>
              <a:t>Either an int or string.</a:t>
            </a:r>
          </a:p>
          <a:p>
            <a:r>
              <a:rPr lang="en-US" dirty="0"/>
              <a:t>The function </a:t>
            </a:r>
            <a:r>
              <a:rPr lang="en-US" i="1" dirty="0" err="1"/>
              <a:t>is_valid_month</a:t>
            </a:r>
            <a:r>
              <a:rPr lang="en-US" i="1" dirty="0"/>
              <a:t>() </a:t>
            </a:r>
            <a:r>
              <a:rPr lang="en-US" dirty="0"/>
              <a:t>is </a:t>
            </a:r>
            <a:r>
              <a:rPr lang="en-US" b="1" dirty="0"/>
              <a:t>generic</a:t>
            </a:r>
            <a:r>
              <a:rPr lang="en-US" dirty="0"/>
              <a:t> in the type of month.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E9DCF5F-D62D-4084-47DC-BED60BDB82FE}"/>
              </a:ext>
            </a:extLst>
          </p:cNvPr>
          <p:cNvSpPr txBox="1"/>
          <p:nvPr/>
        </p:nvSpPr>
        <p:spPr>
          <a:xfrm>
            <a:off x="1000541" y="2552569"/>
            <a:ext cx="9821429" cy="286232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is_valid_month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(month):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if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isinstance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(month, str) and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len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(month) == 1: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return month in ["J", "F", "M", "A", "S", "O", "N", "D"]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if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isinstance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(month, int):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return month &gt;= 1 and month &lt;= 12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elif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isinstance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(month, str):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return month in ["January", "February", "March", "April",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            "May", "June", "July", "August", "September",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            "October", "November", "December"]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return False</a:t>
            </a:r>
          </a:p>
        </p:txBody>
      </p:sp>
    </p:spTree>
    <p:extLst>
      <p:ext uri="{BB962C8B-B14F-4D97-AF65-F5344CB8AC3E}">
        <p14:creationId xmlns:p14="http://schemas.microsoft.com/office/powerpoint/2010/main" val="23948602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673C2C-3088-66D0-EFAA-193721DFAA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Type coercion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EC742E-F62A-4EBA-9133-A57979D41A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930401"/>
            <a:ext cx="8596668" cy="4838044"/>
          </a:xfrm>
        </p:spPr>
        <p:txBody>
          <a:bodyPr/>
          <a:lstStyle/>
          <a:p>
            <a:r>
              <a:rPr lang="en-US" dirty="0"/>
              <a:t>Another way to make generic functions is to coerce an argument into the desired type.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What could </a:t>
            </a:r>
            <a:r>
              <a:rPr lang="en-US" i="1" dirty="0" err="1"/>
              <a:t>nums</a:t>
            </a:r>
            <a:r>
              <a:rPr lang="en-US" dirty="0"/>
              <a:t> be? </a:t>
            </a:r>
          </a:p>
          <a:p>
            <a:pPr lvl="1"/>
            <a:r>
              <a:rPr lang="en-US" dirty="0"/>
              <a:t>Any </a:t>
            </a:r>
            <a:r>
              <a:rPr lang="en-US" dirty="0" err="1"/>
              <a:t>iterable</a:t>
            </a:r>
            <a:r>
              <a:rPr lang="en-US" dirty="0"/>
              <a:t> with </a:t>
            </a:r>
            <a:r>
              <a:rPr lang="en-US" dirty="0" err="1"/>
              <a:t>ints</a:t>
            </a:r>
            <a:r>
              <a:rPr lang="en-US" dirty="0"/>
              <a:t> or </a:t>
            </a:r>
            <a:r>
              <a:rPr lang="en-US" dirty="0" err="1"/>
              <a:t>Rationals</a:t>
            </a:r>
            <a:r>
              <a:rPr lang="en-US" dirty="0"/>
              <a:t>.</a:t>
            </a:r>
          </a:p>
          <a:p>
            <a:r>
              <a:rPr lang="en-US" dirty="0"/>
              <a:t>The function </a:t>
            </a:r>
            <a:r>
              <a:rPr lang="en-US" i="1" dirty="0" err="1"/>
              <a:t>sum_numbers</a:t>
            </a:r>
            <a:r>
              <a:rPr lang="en-US" i="1" dirty="0"/>
              <a:t>() </a:t>
            </a:r>
            <a:r>
              <a:rPr lang="en-US" dirty="0"/>
              <a:t>is </a:t>
            </a:r>
            <a:r>
              <a:rPr lang="en-US" b="1" dirty="0"/>
              <a:t>generic</a:t>
            </a:r>
            <a:r>
              <a:rPr lang="en-US" dirty="0"/>
              <a:t> in the type of </a:t>
            </a:r>
            <a:r>
              <a:rPr lang="en-US" i="1" dirty="0" err="1"/>
              <a:t>nums</a:t>
            </a:r>
            <a:r>
              <a:rPr lang="en-US" dirty="0"/>
              <a:t>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7A8A1BA-372F-60BA-E900-3C87850285EE}"/>
              </a:ext>
            </a:extLst>
          </p:cNvPr>
          <p:cNvSpPr txBox="1"/>
          <p:nvPr/>
        </p:nvSpPr>
        <p:spPr>
          <a:xfrm>
            <a:off x="1000542" y="2618557"/>
            <a:ext cx="8273460" cy="230832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sum_numbers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nums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):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"""Returns the sum of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nums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"""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sum = Rational(0, 1)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for num in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nums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if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isinstance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(num, int):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num = Rational(num, 1)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sum += num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return sum</a:t>
            </a:r>
          </a:p>
        </p:txBody>
      </p:sp>
    </p:spTree>
    <p:extLst>
      <p:ext uri="{BB962C8B-B14F-4D97-AF65-F5344CB8AC3E}">
        <p14:creationId xmlns:p14="http://schemas.microsoft.com/office/powerpoint/2010/main" val="25865949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99318255-91BB-F39C-D721-352BC824BA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Dunder</a:t>
            </a:r>
            <a:r>
              <a:rPr lang="en-US" dirty="0"/>
              <a:t> Functions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353A854-656A-DEE4-CCB7-99C993B22CA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964807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EFA60055-D313-BDE1-B5E0-65F1D051CB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Random Numbers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6398135-BA29-7BF9-BB32-F3691480B12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346554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2B5B2CD2-9454-C9B9-9052-DEE120671D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Random numbers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FADBC66D-111E-D5AC-29A9-9E726934B1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There are many cases where we might need to generate a random number in a program</a:t>
            </a:r>
          </a:p>
          <a:p>
            <a:pPr lvl="1"/>
            <a:r>
              <a:rPr lang="en-US" dirty="0"/>
              <a:t>Games</a:t>
            </a:r>
          </a:p>
          <a:p>
            <a:pPr lvl="1"/>
            <a:r>
              <a:rPr lang="en-US" dirty="0"/>
              <a:t>Simulations</a:t>
            </a:r>
          </a:p>
          <a:p>
            <a:pPr lvl="1"/>
            <a:r>
              <a:rPr lang="en-US" dirty="0"/>
              <a:t>Cryptography</a:t>
            </a:r>
          </a:p>
          <a:p>
            <a:pPr lvl="1"/>
            <a:r>
              <a:rPr lang="en-US" dirty="0"/>
              <a:t>…</a:t>
            </a:r>
          </a:p>
          <a:p>
            <a:r>
              <a:rPr lang="en-US" dirty="0"/>
              <a:t>If you think about it, program are deterministic</a:t>
            </a:r>
          </a:p>
          <a:p>
            <a:r>
              <a:rPr lang="en-US" dirty="0"/>
              <a:t>So how does a computer generate a random number?</a:t>
            </a:r>
          </a:p>
        </p:txBody>
      </p:sp>
    </p:spTree>
    <p:extLst>
      <p:ext uri="{BB962C8B-B14F-4D97-AF65-F5344CB8AC3E}">
        <p14:creationId xmlns:p14="http://schemas.microsoft.com/office/powerpoint/2010/main" val="25407997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5E378A-249B-5A4A-2C40-B60B19FF09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Pseudo-random numbers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1360D2-8E44-870A-6530-55CD4759A5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930400"/>
            <a:ext cx="8596668" cy="4784435"/>
          </a:xfrm>
        </p:spPr>
        <p:txBody>
          <a:bodyPr/>
          <a:lstStyle/>
          <a:p>
            <a:r>
              <a:rPr lang="en-US" dirty="0"/>
              <a:t>Except in special cases with special hardware, computers don't generate truly random numbers</a:t>
            </a:r>
          </a:p>
          <a:p>
            <a:r>
              <a:rPr lang="en-US" dirty="0"/>
              <a:t>Instead, they generate what we call pseudo-random numbers</a:t>
            </a:r>
          </a:p>
          <a:p>
            <a:pPr lvl="1"/>
            <a:r>
              <a:rPr lang="en-US" dirty="0"/>
              <a:t>Determined algorithmically</a:t>
            </a:r>
          </a:p>
          <a:p>
            <a:pPr lvl="1"/>
            <a:r>
              <a:rPr lang="en-US" dirty="0"/>
              <a:t>Appear to be random</a:t>
            </a:r>
          </a:p>
          <a:p>
            <a:r>
              <a:rPr lang="en-US" dirty="0"/>
              <a:t>How?</a:t>
            </a:r>
          </a:p>
          <a:p>
            <a:pPr lvl="1"/>
            <a:r>
              <a:rPr lang="en-US" dirty="0"/>
              <a:t>Start with a "seed" value</a:t>
            </a:r>
          </a:p>
          <a:p>
            <a:pPr lvl="1"/>
            <a:r>
              <a:rPr lang="en-US" dirty="0"/>
              <a:t>Perform some mathematical computation on the seed</a:t>
            </a:r>
          </a:p>
          <a:p>
            <a:pPr lvl="2"/>
            <a:r>
              <a:rPr lang="en-US" dirty="0"/>
              <a:t>This relies on "overflow" with the computer's representation of numbers</a:t>
            </a:r>
          </a:p>
          <a:p>
            <a:pPr lvl="1"/>
            <a:r>
              <a:rPr lang="en-US" dirty="0"/>
              <a:t>Store the seed for the next random number request</a:t>
            </a:r>
          </a:p>
          <a:p>
            <a:pPr lvl="1"/>
            <a:r>
              <a:rPr lang="en-US" dirty="0"/>
              <a:t>Convert the seed value to a number in the range requested and return that value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43009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5802B4-E43B-A98C-A5C6-9DFAC01B82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Simple random numbers in Python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D7836F-4D4F-1174-1445-B7634FDF9C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930401"/>
            <a:ext cx="8596668" cy="4812144"/>
          </a:xfrm>
        </p:spPr>
        <p:txBody>
          <a:bodyPr/>
          <a:lstStyle/>
          <a:p>
            <a:r>
              <a:rPr lang="en-US" dirty="0"/>
              <a:t>Basic random numbers in Python are provided by the </a:t>
            </a:r>
            <a:r>
              <a:rPr lang="en-US" b="1" i="1" dirty="0"/>
              <a:t>random</a:t>
            </a:r>
            <a:r>
              <a:rPr lang="en-US" dirty="0"/>
              <a:t> library</a:t>
            </a:r>
          </a:p>
          <a:p>
            <a:endParaRPr lang="en-US" dirty="0"/>
          </a:p>
          <a:p>
            <a:r>
              <a:rPr lang="en-US" dirty="0"/>
              <a:t>Commonly used functions:</a:t>
            </a:r>
          </a:p>
          <a:p>
            <a:pPr lvl="1"/>
            <a:r>
              <a:rPr lang="en-US" b="1" i="1" dirty="0"/>
              <a:t>seed(n)</a:t>
            </a:r>
            <a:r>
              <a:rPr lang="en-US" dirty="0"/>
              <a:t> – sets the initial seed value. If no argument given or </a:t>
            </a:r>
            <a:r>
              <a:rPr lang="en-US" i="1" dirty="0"/>
              <a:t>n</a:t>
            </a:r>
            <a:r>
              <a:rPr lang="en-US" dirty="0"/>
              <a:t>=None, uses the system time</a:t>
            </a:r>
          </a:p>
          <a:p>
            <a:pPr lvl="1"/>
            <a:r>
              <a:rPr lang="en-US" b="1" i="1" dirty="0" err="1"/>
              <a:t>randrange</a:t>
            </a:r>
            <a:r>
              <a:rPr lang="en-US" b="1" i="1" dirty="0"/>
              <a:t>(stop) </a:t>
            </a:r>
            <a:r>
              <a:rPr lang="en-US" dirty="0"/>
              <a:t>– generate a random number from 0 to </a:t>
            </a:r>
            <a:r>
              <a:rPr lang="en-US" i="1" dirty="0"/>
              <a:t>stop-1</a:t>
            </a:r>
          </a:p>
          <a:p>
            <a:pPr lvl="1"/>
            <a:r>
              <a:rPr lang="en-US" b="1" i="1" dirty="0" err="1"/>
              <a:t>randrange</a:t>
            </a:r>
            <a:r>
              <a:rPr lang="en-US" b="1" i="1" dirty="0"/>
              <a:t>(</a:t>
            </a:r>
            <a:r>
              <a:rPr lang="en-US" b="1" i="1" dirty="0" err="1"/>
              <a:t>start,stop</a:t>
            </a:r>
            <a:r>
              <a:rPr lang="en-US" b="1" i="1" dirty="0"/>
              <a:t>) </a:t>
            </a:r>
            <a:r>
              <a:rPr lang="en-US" dirty="0"/>
              <a:t>– generate a random number from </a:t>
            </a:r>
            <a:r>
              <a:rPr lang="en-US" i="1" dirty="0"/>
              <a:t>start</a:t>
            </a:r>
            <a:r>
              <a:rPr lang="en-US" dirty="0"/>
              <a:t> to </a:t>
            </a:r>
            <a:r>
              <a:rPr lang="en-US" i="1" dirty="0"/>
              <a:t>stop-1</a:t>
            </a:r>
          </a:p>
          <a:p>
            <a:pPr lvl="1"/>
            <a:r>
              <a:rPr lang="en-US" b="1" i="1" dirty="0" err="1"/>
              <a:t>randint</a:t>
            </a:r>
            <a:r>
              <a:rPr lang="en-US" b="1" i="1" dirty="0"/>
              <a:t>(</a:t>
            </a:r>
            <a:r>
              <a:rPr lang="en-US" b="1" i="1" dirty="0" err="1"/>
              <a:t>a,b</a:t>
            </a:r>
            <a:r>
              <a:rPr lang="en-US" b="1" i="1" dirty="0"/>
              <a:t>) </a:t>
            </a:r>
            <a:r>
              <a:rPr lang="en-US" dirty="0"/>
              <a:t>– generate a random number from </a:t>
            </a:r>
            <a:r>
              <a:rPr lang="en-US" i="1" dirty="0"/>
              <a:t>a</a:t>
            </a:r>
            <a:r>
              <a:rPr lang="en-US" dirty="0"/>
              <a:t> to </a:t>
            </a:r>
            <a:r>
              <a:rPr lang="en-US" i="1" dirty="0"/>
              <a:t>b</a:t>
            </a:r>
            <a:r>
              <a:rPr lang="en-US" dirty="0"/>
              <a:t> (inclusive)</a:t>
            </a:r>
          </a:p>
          <a:p>
            <a:pPr lvl="1"/>
            <a:r>
              <a:rPr lang="en-US" b="1" i="1" dirty="0"/>
              <a:t>random() </a:t>
            </a:r>
            <a:r>
              <a:rPr lang="en-US" dirty="0"/>
              <a:t>– generate a floating-point number between 0.0 and 1.0</a:t>
            </a:r>
          </a:p>
          <a:p>
            <a:pPr lvl="1"/>
            <a:r>
              <a:rPr lang="en-US" b="1" i="1" dirty="0"/>
              <a:t>uniform(a, b) </a:t>
            </a:r>
            <a:r>
              <a:rPr lang="en-US" dirty="0"/>
              <a:t>– generate a floating-point number between </a:t>
            </a:r>
            <a:r>
              <a:rPr lang="en-US" i="1" dirty="0"/>
              <a:t>a</a:t>
            </a:r>
            <a:r>
              <a:rPr lang="en-US" dirty="0"/>
              <a:t> and </a:t>
            </a:r>
            <a:r>
              <a:rPr lang="en-US" i="1" dirty="0"/>
              <a:t>b</a:t>
            </a:r>
          </a:p>
          <a:p>
            <a:pPr lvl="1"/>
            <a:r>
              <a:rPr lang="en-US" b="1" i="1" dirty="0"/>
              <a:t>choice(seq) </a:t>
            </a:r>
            <a:r>
              <a:rPr lang="en-US" dirty="0"/>
              <a:t>– randomly select an item from the sequence </a:t>
            </a:r>
            <a:r>
              <a:rPr lang="en-US" i="1" dirty="0"/>
              <a:t>seq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0D0ED02-2326-A90F-1934-C49B35CB966D}"/>
              </a:ext>
            </a:extLst>
          </p:cNvPr>
          <p:cNvSpPr txBox="1"/>
          <p:nvPr/>
        </p:nvSpPr>
        <p:spPr>
          <a:xfrm>
            <a:off x="1000542" y="2341466"/>
            <a:ext cx="8273460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import random</a:t>
            </a:r>
          </a:p>
        </p:txBody>
      </p:sp>
    </p:spTree>
    <p:extLst>
      <p:ext uri="{BB962C8B-B14F-4D97-AF65-F5344CB8AC3E}">
        <p14:creationId xmlns:p14="http://schemas.microsoft.com/office/powerpoint/2010/main" val="50865629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BF83EE-FB91-3311-4F3C-7C8DD84418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Random number demo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A0129F-324C-CC9E-07D2-C9D2CBD091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CE5C612-AB5F-02FA-2FA8-F3F3DB30A8CC}"/>
              </a:ext>
            </a:extLst>
          </p:cNvPr>
          <p:cNvSpPr txBox="1"/>
          <p:nvPr/>
        </p:nvSpPr>
        <p:spPr>
          <a:xfrm>
            <a:off x="677334" y="1644073"/>
            <a:ext cx="8273460" cy="504753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from random import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randrange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seed, random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from math import sqrt</a:t>
            </a:r>
          </a:p>
          <a:p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calc_pi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(n):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count = 0;</a:t>
            </a:r>
          </a:p>
          <a:p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for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in range(n):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x = random()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y = random()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if sqrt(x * x + y * y) &lt;= 1.0: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count += 1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print(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f"With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n={n:9}, pi = {4 * count / n}")</a:t>
            </a:r>
          </a:p>
          <a:p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if __name__ == "__main__":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for s in [1,1,2,3]: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seed(s)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print(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f"seed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{s}:", end=" ")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for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in range(10):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print(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randrange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(1, 100), end=" ")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print()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print()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for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in range(1, 9):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calc_pi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(10 **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6E3D044-297C-C96C-63FA-F79735B1A9F7}"/>
              </a:ext>
            </a:extLst>
          </p:cNvPr>
          <p:cNvSpPr txBox="1"/>
          <p:nvPr/>
        </p:nvSpPr>
        <p:spPr>
          <a:xfrm>
            <a:off x="6934970" y="2647054"/>
            <a:ext cx="4841393" cy="28931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seed = 1: 18 73 98 9 33 16 64 98 58 61 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seed = 1: 18 73 98 9 33 16 64 98 58 61 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seed = 2: 8 12 11 47 22 95 86 40 33 78 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seed = 3: 31 76 70 17 48 78 61 81 75 9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With n=       10, pi = 3.2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With n=      100, pi = 3.16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With n=     1000, pi = 3.248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With n=    10000, pi = 3.1488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With n=   100000, pi = 3.14748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With n=  1000000, pi = 3.14196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With n= 10000000, pi = 3.1410592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With n=100000000, pi = 3.14151612</a:t>
            </a:r>
          </a:p>
        </p:txBody>
      </p:sp>
      <p:sp>
        <p:nvSpPr>
          <p:cNvPr id="11" name="Arrow: Right 10">
            <a:extLst>
              <a:ext uri="{FF2B5EF4-FFF2-40B4-BE49-F238E27FC236}">
                <a16:creationId xmlns:a16="http://schemas.microsoft.com/office/drawing/2014/main" id="{4C33442A-EED9-8D00-4CE1-B1F5BA3D5175}"/>
              </a:ext>
            </a:extLst>
          </p:cNvPr>
          <p:cNvSpPr/>
          <p:nvPr/>
        </p:nvSpPr>
        <p:spPr>
          <a:xfrm>
            <a:off x="6096000" y="3833091"/>
            <a:ext cx="757382" cy="452582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81207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642648-BEB6-20B8-24DC-4A073D75C2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Built-in object attributes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03798D-A35A-DF25-1780-DAE405A2F7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930400"/>
            <a:ext cx="8596668" cy="4756727"/>
          </a:xfrm>
        </p:spPr>
        <p:txBody>
          <a:bodyPr>
            <a:normAutofit/>
          </a:bodyPr>
          <a:lstStyle/>
          <a:p>
            <a:r>
              <a:rPr lang="en-US" dirty="0"/>
              <a:t>If all the built-in types and user classes inherit from object, what are they inheriting?</a:t>
            </a:r>
          </a:p>
          <a:p>
            <a:r>
              <a:rPr lang="en-US" dirty="0"/>
              <a:t>Just ask </a:t>
            </a:r>
            <a:r>
              <a:rPr lang="en-US" dirty="0" err="1"/>
              <a:t>dir</a:t>
            </a:r>
            <a:r>
              <a:rPr lang="en-US" dirty="0"/>
              <a:t>(), a built-in function that returns a list of all the attributes on an object.</a:t>
            </a:r>
          </a:p>
          <a:p>
            <a:endParaRPr lang="en-US" dirty="0"/>
          </a:p>
          <a:p>
            <a:pPr lvl="1"/>
            <a:r>
              <a:rPr lang="en-US" sz="1500" dirty="0"/>
              <a:t>For string representation: </a:t>
            </a:r>
            <a:r>
              <a:rPr lang="en-US" sz="1500" i="1" dirty="0"/>
              <a:t>__</a:t>
            </a:r>
            <a:r>
              <a:rPr lang="en-US" sz="1500" i="1" dirty="0" err="1"/>
              <a:t>repr</a:t>
            </a:r>
            <a:r>
              <a:rPr lang="en-US" sz="1500" i="1" dirty="0"/>
              <a:t>__, __str__, __format__</a:t>
            </a:r>
          </a:p>
          <a:p>
            <a:pPr lvl="1"/>
            <a:r>
              <a:rPr lang="en-US" sz="1500" dirty="0"/>
              <a:t>For comparisons: </a:t>
            </a:r>
            <a:r>
              <a:rPr lang="en-US" sz="1500" i="1" dirty="0"/>
              <a:t>__eq__, __</a:t>
            </a:r>
            <a:r>
              <a:rPr lang="en-US" sz="1500" i="1" dirty="0" err="1"/>
              <a:t>ge</a:t>
            </a:r>
            <a:r>
              <a:rPr lang="en-US" sz="1500" i="1" dirty="0"/>
              <a:t>__, __</a:t>
            </a:r>
            <a:r>
              <a:rPr lang="en-US" sz="1500" i="1" dirty="0" err="1"/>
              <a:t>gt</a:t>
            </a:r>
            <a:r>
              <a:rPr lang="en-US" sz="1500" i="1" dirty="0"/>
              <a:t>__, __le__, __</a:t>
            </a:r>
            <a:r>
              <a:rPr lang="en-US" sz="1500" i="1" dirty="0" err="1"/>
              <a:t>lt</a:t>
            </a:r>
            <a:r>
              <a:rPr lang="en-US" sz="1500" i="1" dirty="0"/>
              <a:t>__, __ne__</a:t>
            </a:r>
          </a:p>
          <a:p>
            <a:pPr lvl="1"/>
            <a:r>
              <a:rPr lang="en-US" sz="1500" dirty="0"/>
              <a:t>Related to classes: </a:t>
            </a:r>
            <a:r>
              <a:rPr lang="en-US" sz="1500" i="1" dirty="0"/>
              <a:t>__bases__, __class__, __new__, __</a:t>
            </a:r>
            <a:r>
              <a:rPr lang="en-US" sz="1500" i="1" dirty="0" err="1"/>
              <a:t>init</a:t>
            </a:r>
            <a:r>
              <a:rPr lang="en-US" sz="1500" i="1" dirty="0"/>
              <a:t>__, __</a:t>
            </a:r>
            <a:r>
              <a:rPr lang="en-US" sz="1500" i="1" dirty="0" err="1"/>
              <a:t>init_subclass</a:t>
            </a:r>
            <a:r>
              <a:rPr lang="en-US" sz="1500" i="1" dirty="0"/>
              <a:t>__, __</a:t>
            </a:r>
            <a:r>
              <a:rPr lang="en-US" sz="1500" i="1" dirty="0" err="1"/>
              <a:t>subclasshook</a:t>
            </a:r>
            <a:r>
              <a:rPr lang="en-US" sz="1500" i="1" dirty="0"/>
              <a:t>__, __</a:t>
            </a:r>
            <a:r>
              <a:rPr lang="en-US" sz="1500" i="1" dirty="0" err="1"/>
              <a:t>setattr</a:t>
            </a:r>
            <a:r>
              <a:rPr lang="en-US" sz="1500" i="1" dirty="0"/>
              <a:t>__, __</a:t>
            </a:r>
            <a:r>
              <a:rPr lang="en-US" sz="1500" i="1" dirty="0" err="1"/>
              <a:t>delattr</a:t>
            </a:r>
            <a:r>
              <a:rPr lang="en-US" sz="1500" i="1" dirty="0"/>
              <a:t>__, __</a:t>
            </a:r>
            <a:r>
              <a:rPr lang="en-US" sz="1500" i="1" dirty="0" err="1"/>
              <a:t>getattribute</a:t>
            </a:r>
            <a:r>
              <a:rPr lang="en-US" sz="1500" i="1" dirty="0"/>
              <a:t>__</a:t>
            </a:r>
          </a:p>
          <a:p>
            <a:pPr lvl="1"/>
            <a:r>
              <a:rPr lang="en-US" sz="1500" dirty="0"/>
              <a:t>Others: </a:t>
            </a:r>
            <a:r>
              <a:rPr lang="en-US" sz="1500" i="1" dirty="0"/>
              <a:t>__</a:t>
            </a:r>
            <a:r>
              <a:rPr lang="en-US" sz="1500" i="1" dirty="0" err="1"/>
              <a:t>dir</a:t>
            </a:r>
            <a:r>
              <a:rPr lang="en-US" sz="1500" i="1" dirty="0"/>
              <a:t>__, __hash__, __module__, __reduce__, __</a:t>
            </a:r>
            <a:r>
              <a:rPr lang="en-US" sz="1500" i="1" dirty="0" err="1"/>
              <a:t>reduce_ex</a:t>
            </a:r>
            <a:r>
              <a:rPr lang="en-US" sz="1500" i="1" dirty="0"/>
              <a:t>__</a:t>
            </a:r>
          </a:p>
          <a:p>
            <a:r>
              <a:rPr lang="en-US" dirty="0"/>
              <a:t>Python calls these methods behind these scenes, so we are often not aware when the "</a:t>
            </a:r>
            <a:r>
              <a:rPr lang="en-US" dirty="0" err="1"/>
              <a:t>dunder</a:t>
            </a:r>
            <a:r>
              <a:rPr lang="en-US" dirty="0"/>
              <a:t>" methods are being called.</a:t>
            </a:r>
          </a:p>
          <a:p>
            <a:r>
              <a:rPr lang="en-US" dirty="0"/>
              <a:t>💡 Let us become enlightened! 💡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96AF130-EEDF-4898-0FDD-718E40D4F340}"/>
              </a:ext>
            </a:extLst>
          </p:cNvPr>
          <p:cNvSpPr txBox="1"/>
          <p:nvPr/>
        </p:nvSpPr>
        <p:spPr>
          <a:xfrm>
            <a:off x="1000542" y="3401291"/>
            <a:ext cx="8273460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dir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(object)</a:t>
            </a:r>
          </a:p>
        </p:txBody>
      </p:sp>
    </p:spTree>
    <p:extLst>
      <p:ext uri="{BB962C8B-B14F-4D97-AF65-F5344CB8AC3E}">
        <p14:creationId xmlns:p14="http://schemas.microsoft.com/office/powerpoint/2010/main" val="35866337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F474B3-F591-F63E-6B25-510A64DB49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__str__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4D7F8A-E79E-1768-5273-F3E0E819D0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</a:t>
            </a:r>
            <a:r>
              <a:rPr lang="en-US" i="1" dirty="0"/>
              <a:t>__str__() </a:t>
            </a:r>
            <a:r>
              <a:rPr lang="en-US" dirty="0"/>
              <a:t>method returns a human readable string representation of an object.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DCFB766-C7D0-A766-6E01-5B52DFBA638B}"/>
              </a:ext>
            </a:extLst>
          </p:cNvPr>
          <p:cNvSpPr txBox="1"/>
          <p:nvPr/>
        </p:nvSpPr>
        <p:spPr>
          <a:xfrm>
            <a:off x="1000542" y="2612396"/>
            <a:ext cx="8273460" cy="120032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from fractions import Fraction</a:t>
            </a:r>
          </a:p>
          <a:p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one_third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= 1/3</a:t>
            </a: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one_half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= Fraction(1, 2)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1189E86-0EB7-3872-E389-56809679B5DC}"/>
              </a:ext>
            </a:extLst>
          </p:cNvPr>
          <p:cNvSpPr txBox="1"/>
          <p:nvPr/>
        </p:nvSpPr>
        <p:spPr>
          <a:xfrm>
            <a:off x="1000542" y="3985882"/>
            <a:ext cx="8273460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float.__str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__(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one_third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Fraction.__str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__(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one_half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FF778C3-138B-8999-7182-D64CE66A0D97}"/>
              </a:ext>
            </a:extLst>
          </p:cNvPr>
          <p:cNvSpPr txBox="1"/>
          <p:nvPr/>
        </p:nvSpPr>
        <p:spPr>
          <a:xfrm>
            <a:off x="4975668" y="3985882"/>
            <a:ext cx="3194940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'0.3333333333333333'</a:t>
            </a:r>
          </a:p>
          <a:p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'1/2'</a:t>
            </a:r>
          </a:p>
        </p:txBody>
      </p:sp>
    </p:spTree>
    <p:extLst>
      <p:ext uri="{BB962C8B-B14F-4D97-AF65-F5344CB8AC3E}">
        <p14:creationId xmlns:p14="http://schemas.microsoft.com/office/powerpoint/2010/main" val="11092759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6C9933-FD72-4B10-152A-EEC41BAB75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__str__ usage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01AE8F-74BD-9659-956D-5444C7B800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_</a:t>
            </a:r>
            <a:r>
              <a:rPr lang="en-US" i="1" dirty="0"/>
              <a:t>_str__() </a:t>
            </a:r>
            <a:r>
              <a:rPr lang="en-US" dirty="0"/>
              <a:t>method is used in multiple places by Python: </a:t>
            </a:r>
            <a:r>
              <a:rPr lang="en-US" i="1" dirty="0"/>
              <a:t>print() </a:t>
            </a:r>
            <a:r>
              <a:rPr lang="en-US" dirty="0"/>
              <a:t>function, </a:t>
            </a:r>
            <a:r>
              <a:rPr lang="en-US" i="1" dirty="0"/>
              <a:t>str() </a:t>
            </a:r>
            <a:r>
              <a:rPr lang="en-US" dirty="0"/>
              <a:t>constructor, f-strings, and more.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12D9179-18C8-BFA5-EA5E-A35298E543AB}"/>
              </a:ext>
            </a:extLst>
          </p:cNvPr>
          <p:cNvSpPr txBox="1"/>
          <p:nvPr/>
        </p:nvSpPr>
        <p:spPr>
          <a:xfrm>
            <a:off x="1000542" y="2612396"/>
            <a:ext cx="8273460" cy="120032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from fractions import Fraction</a:t>
            </a:r>
          </a:p>
          <a:p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one_third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= 1/3</a:t>
            </a: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one_half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= Fraction(1, 2)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8C201E0-0BDC-685E-097F-35C964C05AE1}"/>
              </a:ext>
            </a:extLst>
          </p:cNvPr>
          <p:cNvSpPr txBox="1"/>
          <p:nvPr/>
        </p:nvSpPr>
        <p:spPr>
          <a:xfrm>
            <a:off x="1000542" y="3985882"/>
            <a:ext cx="8273460" cy="203132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print(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one_third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print(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one_half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str(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one_third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) 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str(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one_half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f"{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one_half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} &gt; {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one_third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}"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D2BD286-1729-E581-E54D-9376CA715AD6}"/>
              </a:ext>
            </a:extLst>
          </p:cNvPr>
          <p:cNvSpPr txBox="1"/>
          <p:nvPr/>
        </p:nvSpPr>
        <p:spPr>
          <a:xfrm>
            <a:off x="4975668" y="3985882"/>
            <a:ext cx="4154164" cy="203132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0.3333333333333333</a:t>
            </a:r>
          </a:p>
          <a:p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1/2</a:t>
            </a:r>
          </a:p>
          <a:p>
            <a:endParaRPr lang="en-US" b="1" dirty="0">
              <a:solidFill>
                <a:schemeClr val="accent2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'0.3333333333333333'</a:t>
            </a:r>
          </a:p>
          <a:p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'1/2'</a:t>
            </a:r>
          </a:p>
          <a:p>
            <a:endParaRPr lang="en-US" b="1" dirty="0">
              <a:solidFill>
                <a:schemeClr val="accent2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'1/2 &gt; 0.3333333333333333'</a:t>
            </a:r>
          </a:p>
        </p:txBody>
      </p:sp>
    </p:spTree>
    <p:extLst>
      <p:ext uri="{BB962C8B-B14F-4D97-AF65-F5344CB8AC3E}">
        <p14:creationId xmlns:p14="http://schemas.microsoft.com/office/powerpoint/2010/main" val="29073616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4856AF-B0C4-953C-A1DE-C95264A871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Custom __str__ behavior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B6D1D8-7C71-8584-D086-80D8479805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When making custom classes, we can override </a:t>
            </a:r>
            <a:r>
              <a:rPr lang="en-US" i="1" dirty="0"/>
              <a:t>__str__()</a:t>
            </a:r>
            <a:r>
              <a:rPr lang="en-US" dirty="0"/>
              <a:t> to define our human readable string representation.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FACA064-CAC2-4DF6-1B72-EE3A1D8BF511}"/>
              </a:ext>
            </a:extLst>
          </p:cNvPr>
          <p:cNvSpPr txBox="1"/>
          <p:nvPr/>
        </p:nvSpPr>
        <p:spPr>
          <a:xfrm>
            <a:off x="1000542" y="2612396"/>
            <a:ext cx="8273460" cy="2585323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class Lamb: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species_name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= "Lamb"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scientific_name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= "Ovis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aries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</a:p>
          <a:p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def __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init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__(self, name):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self.name = name</a:t>
            </a:r>
          </a:p>
          <a:p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def __str__(self):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return "Lamb named " + self.name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DAF970C-CEAF-9A56-074B-1F6EC94A099C}"/>
              </a:ext>
            </a:extLst>
          </p:cNvPr>
          <p:cNvSpPr txBox="1"/>
          <p:nvPr/>
        </p:nvSpPr>
        <p:spPr>
          <a:xfrm>
            <a:off x="1000542" y="5328702"/>
            <a:ext cx="8273460" cy="120032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lil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= Lamb("Lil lamb")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str(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lil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print(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lil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lil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40A41C5-970E-7A8A-DE49-D31B273779EB}"/>
              </a:ext>
            </a:extLst>
          </p:cNvPr>
          <p:cNvSpPr txBox="1"/>
          <p:nvPr/>
        </p:nvSpPr>
        <p:spPr>
          <a:xfrm>
            <a:off x="3241206" y="5606011"/>
            <a:ext cx="5956582" cy="92333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'Lamb named Lil lamb'</a:t>
            </a:r>
          </a:p>
          <a:p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Lamb named Lil lamb</a:t>
            </a:r>
          </a:p>
          <a:p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⟨__</a:t>
            </a:r>
            <a:r>
              <a:rPr lang="en-US" b="1" dirty="0" err="1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main__.Lamb</a:t>
            </a:r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object at 0x7fc1489b82d0⟩</a:t>
            </a:r>
          </a:p>
        </p:txBody>
      </p:sp>
    </p:spTree>
    <p:extLst>
      <p:ext uri="{BB962C8B-B14F-4D97-AF65-F5344CB8AC3E}">
        <p14:creationId xmlns:p14="http://schemas.microsoft.com/office/powerpoint/2010/main" val="23885252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B20F12-981F-97D8-A5AA-8453D3C6EB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__</a:t>
            </a:r>
            <a:r>
              <a:rPr lang="en-US" dirty="0" err="1"/>
              <a:t>repr</a:t>
            </a:r>
            <a:r>
              <a:rPr lang="en-US" dirty="0"/>
              <a:t>__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D08593-FC57-4571-D1F1-495A5B91CE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</a:t>
            </a:r>
            <a:r>
              <a:rPr lang="en-US" i="1" dirty="0"/>
              <a:t>__</a:t>
            </a:r>
            <a:r>
              <a:rPr lang="en-US" i="1" dirty="0" err="1"/>
              <a:t>repr</a:t>
            </a:r>
            <a:r>
              <a:rPr lang="en-US" i="1" dirty="0"/>
              <a:t>__() </a:t>
            </a:r>
            <a:r>
              <a:rPr lang="en-US" dirty="0"/>
              <a:t>method returns a string that would evaluate to an object with the same values. 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If implemented correctly, calling </a:t>
            </a:r>
            <a:r>
              <a:rPr lang="en-US" i="1" dirty="0"/>
              <a:t>eval()</a:t>
            </a:r>
            <a:r>
              <a:rPr lang="en-US" dirty="0"/>
              <a:t> on the result should return back that same-valued object.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C3D1F4F-51E6-48D8-73C8-6AD0E4CDEB85}"/>
              </a:ext>
            </a:extLst>
          </p:cNvPr>
          <p:cNvSpPr txBox="1"/>
          <p:nvPr/>
        </p:nvSpPr>
        <p:spPr>
          <a:xfrm>
            <a:off x="1000542" y="2612396"/>
            <a:ext cx="8273460" cy="120032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from fractions import Fraction</a:t>
            </a:r>
          </a:p>
          <a:p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one_half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= Fraction(1, 2)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Fraction.__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repr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__(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one_half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31AA50D-85EB-ECC3-17C7-3B5E56668AE1}"/>
              </a:ext>
            </a:extLst>
          </p:cNvPr>
          <p:cNvSpPr txBox="1"/>
          <p:nvPr/>
        </p:nvSpPr>
        <p:spPr>
          <a:xfrm>
            <a:off x="6223705" y="3446516"/>
            <a:ext cx="2929531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'Fraction(1, 2)'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01F7BD0-5F6E-2BBD-94B8-29BD30CDB72F}"/>
              </a:ext>
            </a:extLst>
          </p:cNvPr>
          <p:cNvSpPr txBox="1"/>
          <p:nvPr/>
        </p:nvSpPr>
        <p:spPr>
          <a:xfrm>
            <a:off x="1000542" y="4695198"/>
            <a:ext cx="8273460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another_half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= eval(Fraction.__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repr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__(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one_half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))</a:t>
            </a:r>
          </a:p>
        </p:txBody>
      </p:sp>
    </p:spTree>
    <p:extLst>
      <p:ext uri="{BB962C8B-B14F-4D97-AF65-F5344CB8AC3E}">
        <p14:creationId xmlns:p14="http://schemas.microsoft.com/office/powerpoint/2010/main" val="35079725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22B145-05FC-F2CD-2FAB-EA6A8C6C3B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__</a:t>
            </a:r>
            <a:r>
              <a:rPr lang="en-US" dirty="0" err="1"/>
              <a:t>repr</a:t>
            </a:r>
            <a:r>
              <a:rPr lang="en-US" dirty="0"/>
              <a:t>__ usage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125A9E-74DA-23BB-F5FE-B29DB9DFD78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</a:t>
            </a:r>
            <a:r>
              <a:rPr lang="en-US" i="1" dirty="0"/>
              <a:t>__</a:t>
            </a:r>
            <a:r>
              <a:rPr lang="en-US" i="1" dirty="0" err="1"/>
              <a:t>repr</a:t>
            </a:r>
            <a:r>
              <a:rPr lang="en-US" i="1" dirty="0"/>
              <a:t>__() </a:t>
            </a:r>
            <a:r>
              <a:rPr lang="en-US" dirty="0"/>
              <a:t>method is used multiple places by Python: when </a:t>
            </a:r>
            <a:r>
              <a:rPr lang="en-US" i="1" dirty="0" err="1"/>
              <a:t>repr</a:t>
            </a:r>
            <a:r>
              <a:rPr lang="en-US" i="1" dirty="0"/>
              <a:t>(object) </a:t>
            </a:r>
            <a:r>
              <a:rPr lang="en-US" dirty="0"/>
              <a:t>is called and when displaying an object in an interactive Python session.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9D69E2F-10CD-CE2C-941F-ECBBF1163067}"/>
              </a:ext>
            </a:extLst>
          </p:cNvPr>
          <p:cNvSpPr txBox="1"/>
          <p:nvPr/>
        </p:nvSpPr>
        <p:spPr>
          <a:xfrm>
            <a:off x="1000542" y="2954142"/>
            <a:ext cx="8273460" cy="120032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from fractions import Fraction</a:t>
            </a:r>
          </a:p>
          <a:p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one_third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= 1/3</a:t>
            </a: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one_half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= Fraction(1, 2)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B413516-62AD-9900-5E66-86E0B26F49DD}"/>
              </a:ext>
            </a:extLst>
          </p:cNvPr>
          <p:cNvSpPr txBox="1"/>
          <p:nvPr/>
        </p:nvSpPr>
        <p:spPr>
          <a:xfrm>
            <a:off x="1000542" y="4316506"/>
            <a:ext cx="8273460" cy="120032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one_third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one_half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repr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one_third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repr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one_half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590237A-184A-814A-9E1F-87C807117F05}"/>
              </a:ext>
            </a:extLst>
          </p:cNvPr>
          <p:cNvSpPr txBox="1"/>
          <p:nvPr/>
        </p:nvSpPr>
        <p:spPr>
          <a:xfrm>
            <a:off x="3748360" y="4316506"/>
            <a:ext cx="3400585" cy="120032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0.3333333333333333</a:t>
            </a:r>
          </a:p>
          <a:p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Fraction(1, 2)</a:t>
            </a:r>
          </a:p>
          <a:p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'0.3333333333333333'</a:t>
            </a:r>
          </a:p>
          <a:p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'Fraction(1, 2)'</a:t>
            </a:r>
          </a:p>
        </p:txBody>
      </p:sp>
    </p:spTree>
    <p:extLst>
      <p:ext uri="{BB962C8B-B14F-4D97-AF65-F5344CB8AC3E}">
        <p14:creationId xmlns:p14="http://schemas.microsoft.com/office/powerpoint/2010/main" val="34397096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9D472F-62F0-E90A-0F34-565485E306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Custom __</a:t>
            </a:r>
            <a:r>
              <a:rPr lang="en-US" dirty="0" err="1"/>
              <a:t>repr</a:t>
            </a:r>
            <a:r>
              <a:rPr lang="en-US" dirty="0"/>
              <a:t>__ behavior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F33661-A9CA-E92F-D75A-B577831CC8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When making custom classes, we can override </a:t>
            </a:r>
            <a:r>
              <a:rPr lang="en-US" i="1" dirty="0"/>
              <a:t>__</a:t>
            </a:r>
            <a:r>
              <a:rPr lang="en-US" i="1" dirty="0" err="1"/>
              <a:t>repr</a:t>
            </a:r>
            <a:r>
              <a:rPr lang="en-US" i="1" dirty="0"/>
              <a:t>__() </a:t>
            </a:r>
            <a:r>
              <a:rPr lang="en-US" dirty="0"/>
              <a:t>to return a more appropriate Python representation.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CBA44C1-AEFE-67C2-9AC6-793B7B5CF768}"/>
              </a:ext>
            </a:extLst>
          </p:cNvPr>
          <p:cNvSpPr txBox="1"/>
          <p:nvPr/>
        </p:nvSpPr>
        <p:spPr>
          <a:xfrm>
            <a:off x="1000542" y="2630869"/>
            <a:ext cx="8273460" cy="267765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class Lamb: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species_name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"Lamb"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scientific_name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"Ovis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aries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</a:p>
          <a:p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def __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init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__(self, name):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self.name = name</a:t>
            </a:r>
          </a:p>
          <a:p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def __str__(self):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return "Lamb named " + self.name</a:t>
            </a:r>
          </a:p>
          <a:p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def __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repr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__(self):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return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f"Lamb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({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repr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(self.name)})"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52665B3-C44A-8F9B-207D-DD4CE49FA439}"/>
              </a:ext>
            </a:extLst>
          </p:cNvPr>
          <p:cNvSpPr txBox="1"/>
          <p:nvPr/>
        </p:nvSpPr>
        <p:spPr>
          <a:xfrm>
            <a:off x="1000542" y="5441198"/>
            <a:ext cx="8273460" cy="92333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lil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= Lamb("Lil lamb")</a:t>
            </a: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repr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lil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lil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DEC1C07-CA6C-FE51-3868-F6D900624A8B}"/>
              </a:ext>
            </a:extLst>
          </p:cNvPr>
          <p:cNvSpPr txBox="1"/>
          <p:nvPr/>
        </p:nvSpPr>
        <p:spPr>
          <a:xfrm>
            <a:off x="4598107" y="5718197"/>
            <a:ext cx="3483712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"Lamb('Lil lamb')"</a:t>
            </a:r>
          </a:p>
          <a:p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Lamb('Lil lamb')</a:t>
            </a:r>
          </a:p>
        </p:txBody>
      </p:sp>
    </p:spTree>
    <p:extLst>
      <p:ext uri="{BB962C8B-B14F-4D97-AF65-F5344CB8AC3E}">
        <p14:creationId xmlns:p14="http://schemas.microsoft.com/office/powerpoint/2010/main" val="25725585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S111-Template.potx" id="{1E66F11C-A0E4-44E4-A623-DB2458591B38}" vid="{4951662D-0F24-4DA5-9818-8BA1C4EF181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CS111-Template</Template>
  <TotalTime>296</TotalTime>
  <Words>2216</Words>
  <Application>Microsoft Office PowerPoint</Application>
  <PresentationFormat>Widescreen</PresentationFormat>
  <Paragraphs>335</Paragraphs>
  <Slides>24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9" baseType="lpstr">
      <vt:lpstr>Arial</vt:lpstr>
      <vt:lpstr>Courier New</vt:lpstr>
      <vt:lpstr>Trebuchet MS</vt:lpstr>
      <vt:lpstr>Wingdings 3</vt:lpstr>
      <vt:lpstr>Facet</vt:lpstr>
      <vt:lpstr>Dunder Functions &amp; Random Numbers</vt:lpstr>
      <vt:lpstr>Dunder Functions</vt:lpstr>
      <vt:lpstr>Built-in object attributes</vt:lpstr>
      <vt:lpstr>__str__</vt:lpstr>
      <vt:lpstr>__str__ usage</vt:lpstr>
      <vt:lpstr>Custom __str__ behavior</vt:lpstr>
      <vt:lpstr>__repr__</vt:lpstr>
      <vt:lpstr>__repr__ usage</vt:lpstr>
      <vt:lpstr>Custom __repr__ behavior</vt:lpstr>
      <vt:lpstr>Special methods</vt:lpstr>
      <vt:lpstr>Special method examples</vt:lpstr>
      <vt:lpstr>Adding together custom objects</vt:lpstr>
      <vt:lpstr>Implementing dunder methods</vt:lpstr>
      <vt:lpstr>Polymorphism</vt:lpstr>
      <vt:lpstr>Polymorphic functions</vt:lpstr>
      <vt:lpstr>Generic functions</vt:lpstr>
      <vt:lpstr>Generic function #2</vt:lpstr>
      <vt:lpstr>Type dispatching</vt:lpstr>
      <vt:lpstr>Type coercion</vt:lpstr>
      <vt:lpstr>Random Numbers</vt:lpstr>
      <vt:lpstr>Random numbers</vt:lpstr>
      <vt:lpstr>Pseudo-random numbers</vt:lpstr>
      <vt:lpstr>Simple random numbers in Python</vt:lpstr>
      <vt:lpstr>Random number demo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Tom Stephens</dc:creator>
  <cp:lastModifiedBy>Tom Stephens</cp:lastModifiedBy>
  <cp:revision>4</cp:revision>
  <dcterms:created xsi:type="dcterms:W3CDTF">2023-07-04T19:35:12Z</dcterms:created>
  <dcterms:modified xsi:type="dcterms:W3CDTF">2023-07-07T18:24:47Z</dcterms:modified>
</cp:coreProperties>
</file>