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2"/>
  </p:notesMasterIdLst>
  <p:sldIdLst>
    <p:sldId id="256" r:id="rId2"/>
    <p:sldId id="261" r:id="rId3"/>
    <p:sldId id="278" r:id="rId4"/>
    <p:sldId id="279" r:id="rId5"/>
    <p:sldId id="286" r:id="rId6"/>
    <p:sldId id="262" r:id="rId7"/>
    <p:sldId id="280" r:id="rId8"/>
    <p:sldId id="285" r:id="rId9"/>
    <p:sldId id="257" r:id="rId10"/>
    <p:sldId id="258" r:id="rId11"/>
    <p:sldId id="260" r:id="rId12"/>
    <p:sldId id="259" r:id="rId13"/>
    <p:sldId id="281" r:id="rId14"/>
    <p:sldId id="283" r:id="rId15"/>
    <p:sldId id="284" r:id="rId16"/>
    <p:sldId id="282" r:id="rId17"/>
    <p:sldId id="287" r:id="rId18"/>
    <p:sldId id="290" r:id="rId19"/>
    <p:sldId id="288" r:id="rId20"/>
    <p:sldId id="28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9533" autoAdjust="0"/>
  </p:normalViewPr>
  <p:slideViewPr>
    <p:cSldViewPr snapToGrid="0">
      <p:cViewPr varScale="1">
        <p:scale>
          <a:sx n="91" d="100"/>
          <a:sy n="91" d="100"/>
        </p:scale>
        <p:origin x="6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FA5B6-4CC1-4A55-978A-3D371E346330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42B7-64A5-4AFE-A8C7-D28F1B02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33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going to just move the side effects slides here from lecture 1 for next version of the class.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A42B7-64A5-4AFE-A8C7-D28F1B027B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64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A42B7-64A5-4AFE-A8C7-D28F1B027B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432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def%20happy%28text%29%3A%0A%20%20%20%20return%20%22%E2%98%BB%22%20%2B%20text%20%2B%20%22%E2%98%BB%22%0A%0Adef%20sad%28text%29%3A%0A%20%20%20%20return%20%22%E2%98%B9%22%20%2B%20text%20%2B%20%22%E2%98%B9%22%0A%0Adef%20composer%28f,%20g%29%3A%0A%20%20%20%20def%20composed%28x%29%3A%0A%20%20%20%20%20%20%20%20return%20f%28g%28x%29%29%0A%20%20%20%20return%20composed%0A%0Amsg1%20%3D%20composer%28sad,%20happy%29%28%22CS%20111!%22%29%0Amsg2%20%3D%20composer%28happy,%20sad%29%28%22CS%20240!%22%29%0A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happy%28text%29%3A%0A%20%20%20%20return%20%22%E2%98%BA%22%20%2B%20text%20%2B%20%22%E2%98%BA%22%0A%20%20%20%20%0Adef%20sad%28text%29%3A%0A%20%20%20%20return%20%22%E2%98%B9%22%20%2B%20text%20%2B%20%22%E2%98%B9%22%0A%0Adef%20make_texter%28emoji%29%3A%0A%20%20%20%20def%20texter%28text%29%3A%0A%20%20%20%20%20%20%20%20return%20emoji%20%2B%20text%20%2B%20emoji%0A%20%20%20%20return%20texter%0A%20%20%20%20%0Adef%20composer%28f,%20g%29%3A%0A%20%20%20%20def%20composed%28x%29%3A%0A%20%20%20%20%20%20%20%20return%20f%28g%28x%29%29%0A%20%20%20%20return%20composed%0A%0Acomposer%28happy,%20make_texter%28%22%E2%98%83%EF%B8%8E%22%29%29%28'snow%20day!'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D035-A9B4-6D25-5EA4-EF2D9B09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functional programming?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73EB9-C63B-82C1-78F7-77065DFF4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much easier to test and validate</a:t>
            </a:r>
          </a:p>
          <a:p>
            <a:r>
              <a:rPr lang="en-US" dirty="0"/>
              <a:t>Code is often simpler and more modular</a:t>
            </a:r>
          </a:p>
          <a:p>
            <a:r>
              <a:rPr lang="en-US" dirty="0"/>
              <a:t>Code written in a functional programming (FP) style is easier to parallelize</a:t>
            </a:r>
          </a:p>
          <a:p>
            <a:r>
              <a:rPr lang="en-US" dirty="0"/>
              <a:t>FP style is heavily used in the machine learning and big data fields</a:t>
            </a:r>
          </a:p>
          <a:p>
            <a:r>
              <a:rPr lang="en-US" dirty="0"/>
              <a:t>Many modern development frameworks are written in a functional style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25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CCB7A-D94E-4E23-CF82-C4D3F25E3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 downsides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9FB56-7BD7-67D3-51C5-140EC7EF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mathematically based and the vocabulary can be intimidating</a:t>
            </a:r>
          </a:p>
          <a:p>
            <a:r>
              <a:rPr lang="en-US" dirty="0"/>
              <a:t>Programs can sometimes be harder to read and understand</a:t>
            </a:r>
          </a:p>
          <a:p>
            <a:r>
              <a:rPr lang="en-US" dirty="0"/>
              <a:t>Can potentially require more time and/or memory space to execute</a:t>
            </a:r>
          </a:p>
          <a:p>
            <a:r>
              <a:rPr lang="en-US" dirty="0"/>
              <a:t>Can't be used everywhere (database connections, servers, etc.)</a:t>
            </a:r>
          </a:p>
          <a:p>
            <a:r>
              <a:rPr lang="en-US" dirty="0"/>
              <a:t>You really need to understand recursion</a:t>
            </a:r>
          </a:p>
        </p:txBody>
      </p:sp>
    </p:spTree>
    <p:extLst>
      <p:ext uri="{BB962C8B-B14F-4D97-AF65-F5344CB8AC3E}">
        <p14:creationId xmlns:p14="http://schemas.microsoft.com/office/powerpoint/2010/main" val="1916351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55911-39F0-C3B4-0220-817CD5934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274EE-6A1E-9C08-BE95-B5E646B2F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Let's look at some of the characteristics of functional programming.</a:t>
            </a:r>
          </a:p>
          <a:p>
            <a:r>
              <a:rPr lang="en-US" dirty="0"/>
              <a:t>We've already seen some of them in this class</a:t>
            </a:r>
          </a:p>
          <a:p>
            <a:pPr lvl="1"/>
            <a:r>
              <a:rPr lang="en-US" dirty="0"/>
              <a:t>Functions as first-order objects</a:t>
            </a:r>
          </a:p>
          <a:p>
            <a:pPr lvl="1"/>
            <a:r>
              <a:rPr lang="en-US" dirty="0"/>
              <a:t>Higher-order functions</a:t>
            </a:r>
          </a:p>
          <a:p>
            <a:pPr lvl="1"/>
            <a:r>
              <a:rPr lang="en-US" dirty="0"/>
              <a:t>Side effects  and  pure vs. impure functions (today)</a:t>
            </a:r>
          </a:p>
          <a:p>
            <a:r>
              <a:rPr lang="en-US" dirty="0"/>
              <a:t>The new topics include:</a:t>
            </a:r>
          </a:p>
          <a:p>
            <a:pPr lvl="1"/>
            <a:r>
              <a:rPr lang="en-US" dirty="0"/>
              <a:t>Declarative vs imperative programming (today)</a:t>
            </a:r>
          </a:p>
          <a:p>
            <a:pPr lvl="1"/>
            <a:r>
              <a:rPr lang="en-US" dirty="0"/>
              <a:t>Function composition (today)</a:t>
            </a:r>
          </a:p>
          <a:p>
            <a:pPr lvl="1"/>
            <a:r>
              <a:rPr lang="en-US" dirty="0"/>
              <a:t>Immutability of objects (next lecture)</a:t>
            </a:r>
          </a:p>
          <a:p>
            <a:pPr lvl="1"/>
            <a:r>
              <a:rPr lang="en-US" dirty="0"/>
              <a:t>Recursion (after the midterm)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332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F3C55F-79D0-6419-C5A7-4C97CF8E4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vs. Imperative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61459-9A38-0B7E-026D-5FE5245034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46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D68FC1-C38A-2BFF-8F5C-5EBC709D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programming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222013-1CB8-F300-7756-0C012C4BA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imperative languages:</a:t>
            </a:r>
          </a:p>
          <a:p>
            <a:pPr lvl="1"/>
            <a:r>
              <a:rPr lang="en-US" dirty="0"/>
              <a:t>A "program" is a description of computational processes</a:t>
            </a:r>
          </a:p>
          <a:p>
            <a:pPr lvl="1"/>
            <a:r>
              <a:rPr lang="en-US" dirty="0"/>
              <a:t>The interpreter carries out execution/evaluation rules </a:t>
            </a:r>
          </a:p>
          <a:p>
            <a:endParaRPr lang="en-US" dirty="0"/>
          </a:p>
          <a:p>
            <a:r>
              <a:rPr lang="en-US" dirty="0"/>
              <a:t>In declarative languages:</a:t>
            </a:r>
          </a:p>
          <a:p>
            <a:pPr lvl="1"/>
            <a:r>
              <a:rPr lang="en-US" dirty="0"/>
              <a:t>A "program" is a description of the desired result</a:t>
            </a:r>
          </a:p>
          <a:p>
            <a:pPr lvl="1"/>
            <a:r>
              <a:rPr lang="en-US" dirty="0"/>
              <a:t>The interpreter figures out how to generate the result </a:t>
            </a:r>
          </a:p>
        </p:txBody>
      </p:sp>
    </p:spTree>
    <p:extLst>
      <p:ext uri="{BB962C8B-B14F-4D97-AF65-F5344CB8AC3E}">
        <p14:creationId xmlns:p14="http://schemas.microsoft.com/office/powerpoint/2010/main" val="3918350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FE77A-7FB3-C42E-A28C-518554DAB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Domain-specific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B0DF-B803-706F-3710-7F278A9B9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declarative languages are </a:t>
            </a:r>
            <a:r>
              <a:rPr lang="en-US" b="1" dirty="0"/>
              <a:t>domain-specific</a:t>
            </a:r>
            <a:r>
              <a:rPr lang="en-US" dirty="0"/>
              <a:t>: they are designed to tackle problems in a particular domain, instead of being general purpose multi-domain programming languages.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961DC47-72C9-DA55-FF9F-7D79D8A58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021023"/>
              </p:ext>
            </p:extLst>
          </p:nvPr>
        </p:nvGraphicFramePr>
        <p:xfrm>
          <a:off x="1033517" y="3108960"/>
          <a:ext cx="8240485" cy="3139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6938">
                  <a:extLst>
                    <a:ext uri="{9D8B030D-6E8A-4147-A177-3AD203B41FA5}">
                      <a16:colId xmlns:a16="http://schemas.microsoft.com/office/drawing/2014/main" val="3941771546"/>
                    </a:ext>
                  </a:extLst>
                </a:gridCol>
                <a:gridCol w="5763547">
                  <a:extLst>
                    <a:ext uri="{9D8B030D-6E8A-4147-A177-3AD203B41FA5}">
                      <a16:colId xmlns:a16="http://schemas.microsoft.com/office/drawing/2014/main" val="2283660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Language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Domain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33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Regular expressions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Pattern-matching strings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74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Backus-Naur Form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Parsing strings into parse trees 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823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SQL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Querying and modifying database tables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515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HTML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Describing the semantic structure of webpage content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32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CSS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Styling webpages based on selectors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23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Prolog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Describes and queries logical relations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9234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612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4DAED-5F58-083E-8FDA-507A7074A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an image – Declarative vs. Imperative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6FAA225-C6D7-48FA-4946-524CB54B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3" y="1930400"/>
            <a:ext cx="4185623" cy="576262"/>
          </a:xfrm>
        </p:spPr>
        <p:txBody>
          <a:bodyPr/>
          <a:lstStyle/>
          <a:p>
            <a:r>
              <a:rPr lang="en-US" dirty="0"/>
              <a:t>Python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42EA140-D533-A9FB-718B-045B5C47D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4130566"/>
            <a:ext cx="8596668" cy="2554012"/>
          </a:xfrm>
        </p:spPr>
        <p:txBody>
          <a:bodyPr>
            <a:normAutofit/>
          </a:bodyPr>
          <a:lstStyle/>
          <a:p>
            <a:r>
              <a:rPr lang="en-US" sz="2000" dirty="0"/>
              <a:t>The imperative language (Python) tells the computer what to do at each step to print a message and display an image.</a:t>
            </a:r>
          </a:p>
          <a:p>
            <a:pPr lvl="1"/>
            <a:r>
              <a:rPr lang="en-US" sz="1800" dirty="0"/>
              <a:t>Import the image library, print the message, load the image, display it</a:t>
            </a:r>
          </a:p>
          <a:p>
            <a:r>
              <a:rPr lang="en-US" sz="2000" dirty="0"/>
              <a:t>The declarative language (HTML) just tells that compute that it wants the message displayed and then an image.  The language worries about how that is done.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EEB3F9-43F8-F4F3-D526-48BE01F1A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576262"/>
          </a:xfrm>
        </p:spPr>
        <p:txBody>
          <a:bodyPr/>
          <a:lstStyle/>
          <a:p>
            <a:r>
              <a:rPr lang="en-US" dirty="0"/>
              <a:t>HTML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4E120-0349-E1BD-4D13-780C37A7C70F}"/>
              </a:ext>
            </a:extLst>
          </p:cNvPr>
          <p:cNvSpPr txBox="1"/>
          <p:nvPr/>
        </p:nvSpPr>
        <p:spPr>
          <a:xfrm>
            <a:off x="675743" y="2506662"/>
            <a:ext cx="418561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byuimage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Image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print("Hello")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Image("profile.jpg")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69EBA4-DFFE-EA06-FAAC-A42A1F2CC004}"/>
              </a:ext>
            </a:extLst>
          </p:cNvPr>
          <p:cNvSpPr txBox="1"/>
          <p:nvPr/>
        </p:nvSpPr>
        <p:spPr>
          <a:xfrm>
            <a:off x="5088383" y="2506662"/>
            <a:ext cx="418561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&lt;p&gt;Hello&lt;/p&gt;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="profile.jpg"&gt;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</p:txBody>
      </p:sp>
    </p:spTree>
    <p:extLst>
      <p:ext uri="{BB962C8B-B14F-4D97-AF65-F5344CB8AC3E}">
        <p14:creationId xmlns:p14="http://schemas.microsoft.com/office/powerpoint/2010/main" val="1442722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3BBE43-A3F8-9289-8159-E6B34BA7A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4708FE9-DF21-C7E7-5BCD-D865C3F3C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12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3C466-BEA2-2CAD-851F-142F3FE41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04D2E-4FF4-DF1A-7611-DF5164C04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Functional composition </a:t>
            </a:r>
            <a:r>
              <a:rPr lang="en-US" dirty="0"/>
              <a:t>is the process of combining simpler, pure functions into a more complex function.</a:t>
            </a:r>
          </a:p>
          <a:p>
            <a:pPr lvl="1"/>
            <a:r>
              <a:rPr lang="en-US" dirty="0"/>
              <a:t>The results of the first function becomes the input to the second and the results of the last function is the result of the whole.</a:t>
            </a:r>
          </a:p>
          <a:p>
            <a:pPr lvl="1"/>
            <a:r>
              <a:rPr lang="en-US" dirty="0"/>
              <a:t>Mathematically this looks like </a:t>
            </a:r>
            <a:r>
              <a:rPr lang="en-US" b="1" i="1" dirty="0"/>
              <a:t>result = f(g(x))</a:t>
            </a:r>
          </a:p>
          <a:p>
            <a:r>
              <a:rPr lang="en-US" dirty="0"/>
              <a:t>Functions can be combined as needed to do more complex tasks</a:t>
            </a:r>
          </a:p>
          <a:p>
            <a:r>
              <a:rPr lang="en-US" dirty="0"/>
              <a:t>It's easy to test the simple base functions and therefore verify that the complex task is performed correctly.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49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00B135-94A5-F7FD-588D-323F870A4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23010B-81FD-6D0E-65BA-F98CC3551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23719"/>
            <a:ext cx="8596668" cy="798102"/>
          </a:xfrm>
        </p:spPr>
        <p:txBody>
          <a:bodyPr/>
          <a:lstStyle/>
          <a:p>
            <a:r>
              <a:rPr lang="en-US" dirty="0"/>
              <a:t>What do you think will happen?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8092A5-6428-B55C-80C5-1D091453AE0E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happy(text):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"☻" + text + "☻"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sad(text):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"☹" + text + "☹"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composer(f, g):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composed(x):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f(g(x))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composed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msg1 = composer(sad, happy)("CS 111!")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msg2 = composer(happy, sad)("CS 240!")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FED64ED-C066-02D2-88E4-09A2449F7418}"/>
              </a:ext>
            </a:extLst>
          </p:cNvPr>
          <p:cNvGrpSpPr/>
          <p:nvPr/>
        </p:nvGrpSpPr>
        <p:grpSpPr>
          <a:xfrm>
            <a:off x="6395616" y="574088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24CA9CF5-A5D0-A490-3A42-63066EF21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2D1022-956B-1300-CE5D-F8EB0380352A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29632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0B671-BB22-5380-69F2-A645CE9C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3D359-9BD8-D3C9-9A99-08F304108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0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193FB-295F-5FE3-BB0C-ED5FF661B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 (part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698C6-BAEF-F723-9B77-96DF48DFE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composed functions could itself be an HOF...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D52C42-F490-7457-DD47-986411E5DA81}"/>
              </a:ext>
            </a:extLst>
          </p:cNvPr>
          <p:cNvSpPr txBox="1"/>
          <p:nvPr/>
        </p:nvSpPr>
        <p:spPr>
          <a:xfrm>
            <a:off x="1000542" y="2361325"/>
            <a:ext cx="8273460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happy(text):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"☻" + text + "☻"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make_texter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(emoji):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texter(text):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emoji + text + emoji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texter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composer(f, g):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composed(x):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f(g(x))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composed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composer(happy,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make_texter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("☃︎"))('snow day!')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F33464C-66CA-7344-673D-D2F21FCF52F2}"/>
              </a:ext>
            </a:extLst>
          </p:cNvPr>
          <p:cNvGrpSpPr/>
          <p:nvPr/>
        </p:nvGrpSpPr>
        <p:grpSpPr>
          <a:xfrm>
            <a:off x="6395616" y="4655363"/>
            <a:ext cx="2912433" cy="680936"/>
            <a:chOff x="797434" y="5567464"/>
            <a:chExt cx="2912433" cy="680936"/>
          </a:xfrm>
        </p:grpSpPr>
        <p:pic>
          <p:nvPicPr>
            <p:cNvPr id="9" name="Picture 8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5C64AC67-E306-AE0D-574D-815525DF5E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FC6E63C-EAAC-3BD1-07DD-2CA362505D35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14976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965A-9F11-D686-652F-36DF7FE14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 (review)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3DEEF-55DF-5B0D-F4BB-1C7CE53DE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4985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side effect </a:t>
            </a:r>
            <a:r>
              <a:rPr lang="en-US" dirty="0"/>
              <a:t>is when something happens as a result of calling a function besides just returning a value.</a:t>
            </a:r>
          </a:p>
          <a:p>
            <a:r>
              <a:rPr lang="en-US" dirty="0"/>
              <a:t>The most common side effect is logging to the console, via the built-in print() function.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12F56-B8F9-9E1E-32D0-B6549B565BB2}"/>
              </a:ext>
            </a:extLst>
          </p:cNvPr>
          <p:cNvSpPr txBox="1"/>
          <p:nvPr/>
        </p:nvSpPr>
        <p:spPr>
          <a:xfrm>
            <a:off x="1077117" y="3429000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print(-2)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1CAE67-5C4E-72F1-6F59-B7CC1F6FF3D0}"/>
              </a:ext>
            </a:extLst>
          </p:cNvPr>
          <p:cNvSpPr txBox="1">
            <a:spLocks/>
          </p:cNvSpPr>
          <p:nvPr/>
        </p:nvSpPr>
        <p:spPr>
          <a:xfrm>
            <a:off x="677334" y="3874655"/>
            <a:ext cx="8596668" cy="438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similar side effect is writing to a file: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BD7A12-C9BC-C898-554C-1A236E29C22B}"/>
              </a:ext>
            </a:extLst>
          </p:cNvPr>
          <p:cNvSpPr txBox="1"/>
          <p:nvPr/>
        </p:nvSpPr>
        <p:spPr>
          <a:xfrm>
            <a:off x="1077117" y="4313382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 = open('songs.txt', 'w')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f.write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("Dancing On My Own, Robyn")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f.close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12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680BC-763C-0A21-5409-09188CA0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 vs.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44D34-B4A2-1844-B750-1C8051D2D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68288"/>
            <a:ext cx="8596668" cy="2522308"/>
          </a:xfrm>
        </p:spPr>
        <p:txBody>
          <a:bodyPr>
            <a:normAutofit/>
          </a:bodyPr>
          <a:lstStyle/>
          <a:p>
            <a:r>
              <a:rPr lang="en-US" dirty="0"/>
              <a:t>Which one has a side effect?</a:t>
            </a:r>
          </a:p>
          <a:p>
            <a:pPr lvl="1"/>
            <a:r>
              <a:rPr lang="en-US" dirty="0"/>
              <a:t>The second function has a side effect, because it prints to the console.</a:t>
            </a:r>
          </a:p>
          <a:p>
            <a:endParaRPr lang="en-US" dirty="0"/>
          </a:p>
          <a:p>
            <a:r>
              <a:rPr lang="en-US" dirty="0"/>
              <a:t>What data type do they each return?</a:t>
            </a:r>
          </a:p>
          <a:p>
            <a:pPr lvl="1"/>
            <a:r>
              <a:rPr lang="en-US" dirty="0"/>
              <a:t>The first function returns a number, the second one returns None.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8CF34-98C2-36AB-06CC-4B1C6E8CEDF4}"/>
              </a:ext>
            </a:extLst>
          </p:cNvPr>
          <p:cNvSpPr txBox="1"/>
          <p:nvPr/>
        </p:nvSpPr>
        <p:spPr>
          <a:xfrm>
            <a:off x="1123300" y="1607234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square_num1(number):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pow(number,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AFEE8A-0713-B7DC-7ACA-DE1FE0854E7F}"/>
              </a:ext>
            </a:extLst>
          </p:cNvPr>
          <p:cNvSpPr txBox="1"/>
          <p:nvPr/>
        </p:nvSpPr>
        <p:spPr>
          <a:xfrm>
            <a:off x="1123300" y="2387761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square_num2(number):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print(number ** 2)</a:t>
            </a:r>
          </a:p>
        </p:txBody>
      </p:sp>
    </p:spTree>
    <p:extLst>
      <p:ext uri="{BB962C8B-B14F-4D97-AF65-F5344CB8AC3E}">
        <p14:creationId xmlns:p14="http://schemas.microsoft.com/office/powerpoint/2010/main" val="2128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552F3E-D51B-F606-1436-91870F6A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16A6F2-58DC-75F9-E80F-AD271523E5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24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AB3C0-9E1D-FC8D-85FC-51F4D1E4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vs. non-pure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93EB7-96BB-48EB-3EEE-1D3197602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programming, we can talk about pure vs. non-pure functions</a:t>
            </a:r>
          </a:p>
          <a:p>
            <a:pPr lvl="1"/>
            <a:r>
              <a:rPr lang="en-US" dirty="0"/>
              <a:t>Pure function – no side effects</a:t>
            </a:r>
          </a:p>
          <a:p>
            <a:pPr lvl="1"/>
            <a:r>
              <a:rPr lang="en-US" dirty="0"/>
              <a:t>Non-pure function – has side effects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E0F1AD-181E-B6A9-8CC0-0267FA0E2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2771" y="3257470"/>
            <a:ext cx="7702769" cy="340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53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D3030-77BB-E216-4E73-D810DCED1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112E2-55AA-E1B1-CBF8-1FCD7DD48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Pure functions provide several benefits</a:t>
            </a:r>
          </a:p>
          <a:p>
            <a:pPr lvl="1"/>
            <a:r>
              <a:rPr lang="en-US" dirty="0"/>
              <a:t>The output of a function is only dependent on its input and is repeatable</a:t>
            </a:r>
          </a:p>
          <a:p>
            <a:pPr lvl="2"/>
            <a:r>
              <a:rPr lang="en-US" dirty="0"/>
              <a:t>same input always means the same output</a:t>
            </a:r>
          </a:p>
          <a:p>
            <a:pPr lvl="2"/>
            <a:r>
              <a:rPr lang="en-US" dirty="0"/>
              <a:t>can't influence or be influenced by external "state"</a:t>
            </a:r>
          </a:p>
          <a:p>
            <a:pPr lvl="2"/>
            <a:r>
              <a:rPr lang="en-US" dirty="0"/>
              <a:t>This is great for math and mathematical proofs</a:t>
            </a:r>
          </a:p>
          <a:p>
            <a:pPr lvl="1"/>
            <a:r>
              <a:rPr lang="en-US" dirty="0"/>
              <a:t>Functions can be tested and verified independent of one another which makes testing easier</a:t>
            </a:r>
          </a:p>
          <a:p>
            <a:pPr lvl="1"/>
            <a:r>
              <a:rPr lang="en-US" dirty="0"/>
              <a:t>Code is easier to parallelize – since it doesn't depend on anything else or affect anything else, it can be run in isolation</a:t>
            </a:r>
          </a:p>
        </p:txBody>
      </p:sp>
    </p:spTree>
    <p:extLst>
      <p:ext uri="{BB962C8B-B14F-4D97-AF65-F5344CB8AC3E}">
        <p14:creationId xmlns:p14="http://schemas.microsoft.com/office/powerpoint/2010/main" val="307525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02048B-8171-65CC-528B-96E5AA74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E81FC9-E149-7117-94BB-5B5B2B6138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0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97EC7-1658-C159-628F-98760F5DB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24D19-1CCF-76D5-8777-5BACED668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15496"/>
          </a:xfrm>
        </p:spPr>
        <p:txBody>
          <a:bodyPr>
            <a:normAutofit/>
          </a:bodyPr>
          <a:lstStyle/>
          <a:p>
            <a:r>
              <a:rPr lang="en-US" dirty="0"/>
              <a:t>"</a:t>
            </a:r>
            <a:r>
              <a:rPr lang="en-US" b="1" dirty="0"/>
              <a:t>Functional programming</a:t>
            </a:r>
            <a:r>
              <a:rPr lang="en-US" dirty="0"/>
              <a:t>" is a paradigm that strives to achieve all the benefits of using pure functions in the execution of code.</a:t>
            </a:r>
          </a:p>
          <a:p>
            <a:r>
              <a:rPr lang="en-US" dirty="0"/>
              <a:t>The chief characteristics of functional programming are:</a:t>
            </a:r>
          </a:p>
          <a:p>
            <a:pPr lvl="1"/>
            <a:r>
              <a:rPr lang="en-US" dirty="0"/>
              <a:t>Programs are more declarative instead of imperative</a:t>
            </a:r>
          </a:p>
          <a:p>
            <a:pPr lvl="1"/>
            <a:r>
              <a:rPr lang="en-US" dirty="0"/>
              <a:t>Functions as first-class objects &amp; higher-order functions</a:t>
            </a:r>
          </a:p>
          <a:p>
            <a:pPr lvl="1"/>
            <a:r>
              <a:rPr lang="en-US" dirty="0"/>
              <a:t>Limited or no side-effects</a:t>
            </a:r>
          </a:p>
          <a:p>
            <a:pPr lvl="1"/>
            <a:r>
              <a:rPr lang="en-US" dirty="0"/>
              <a:t>Immutability of objects</a:t>
            </a:r>
          </a:p>
          <a:p>
            <a:pPr lvl="1"/>
            <a:r>
              <a:rPr lang="en-US" dirty="0"/>
              <a:t>Recursion for control flow</a:t>
            </a:r>
          </a:p>
          <a:p>
            <a:r>
              <a:rPr lang="en-US" dirty="0"/>
              <a:t>While many (or even most) modern languages support the functional programming paradigm, there are many languages where this it the core programming style</a:t>
            </a:r>
          </a:p>
          <a:p>
            <a:pPr lvl="1"/>
            <a:r>
              <a:rPr lang="en-US" dirty="0"/>
              <a:t>e.g. Haskell, Erlang, Clojure, Common Lisp, and Scala</a:t>
            </a:r>
          </a:p>
        </p:txBody>
      </p:sp>
    </p:spTree>
    <p:extLst>
      <p:ext uri="{BB962C8B-B14F-4D97-AF65-F5344CB8AC3E}">
        <p14:creationId xmlns:p14="http://schemas.microsoft.com/office/powerpoint/2010/main" val="52517879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204</TotalTime>
  <Words>1099</Words>
  <Application>Microsoft Office PowerPoint</Application>
  <PresentationFormat>Widescreen</PresentationFormat>
  <Paragraphs>150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Trebuchet MS</vt:lpstr>
      <vt:lpstr>Wingdings 3</vt:lpstr>
      <vt:lpstr>Facet</vt:lpstr>
      <vt:lpstr>Functional Programming</vt:lpstr>
      <vt:lpstr>Side effects</vt:lpstr>
      <vt:lpstr>Side effects (review)</vt:lpstr>
      <vt:lpstr>Side effects vs. Return values</vt:lpstr>
      <vt:lpstr>Pure functions</vt:lpstr>
      <vt:lpstr>Pure vs. non-pure functions</vt:lpstr>
      <vt:lpstr>Benefits of pure functions</vt:lpstr>
      <vt:lpstr>Functional Programming</vt:lpstr>
      <vt:lpstr>Functional Programming</vt:lpstr>
      <vt:lpstr>Why functional programming?</vt:lpstr>
      <vt:lpstr>Functional programming downsides</vt:lpstr>
      <vt:lpstr>Characteristics of Functional programming</vt:lpstr>
      <vt:lpstr>Declarative vs. Imperative programming</vt:lpstr>
      <vt:lpstr>Declarative programming</vt:lpstr>
      <vt:lpstr>Domain-specific languages</vt:lpstr>
      <vt:lpstr>Display an image – Declarative vs. Imperative</vt:lpstr>
      <vt:lpstr>Function composition</vt:lpstr>
      <vt:lpstr>Function composition</vt:lpstr>
      <vt:lpstr>Example: Composer</vt:lpstr>
      <vt:lpstr>Example: Composer (part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4</cp:revision>
  <dcterms:created xsi:type="dcterms:W3CDTF">2023-07-06T19:29:26Z</dcterms:created>
  <dcterms:modified xsi:type="dcterms:W3CDTF">2023-07-08T22:58:16Z</dcterms:modified>
</cp:coreProperties>
</file>