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9" r:id="rId3"/>
    <p:sldId id="260" r:id="rId4"/>
    <p:sldId id="261" r:id="rId5"/>
    <p:sldId id="262" r:id="rId6"/>
    <p:sldId id="265" r:id="rId7"/>
    <p:sldId id="263" r:id="rId8"/>
    <p:sldId id="264" r:id="rId9"/>
    <p:sldId id="257" r:id="rId10"/>
    <p:sldId id="258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s%20%3D%20%5B2,%203%5D%0At%20%3D%20%5B5,%206%5D%0As.append%284%29%0As.append%28t%29%0At%20%3D%200&amp;cumulative=true&amp;curInstr=5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s%20%3D%20%5B2,%203%5D%0At%20%3D%20%5B5,%206%5D%0As.extend%28t%29%0At%20%3D%200&amp;cumulative=true&amp;curInstr=0&amp;mode=display&amp;origin=composingprograms.js&amp;py=3&amp;rawInputLstJSON=%5B%5D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s%20%3D%20%5B2,%203%5D%0At%20%3D%20%5B5,%206%5D%0At%20%3D%20s.pop%28%29&amp;cumulative=tru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s%20%3D%20%5B6,%202,%204,%208,%204%5D%0As.remove%284%29&amp;cumulative=true&amp;curInstr=0&amp;mode=display&amp;origin=composingprograms.js&amp;py=3&amp;rawInputLstJSON=%5B%5D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L%20%3D%20%5B1,%202,%203,%204,%205%5D%0A%0AL%5B2%5D%20%3D%206%0A%0AL%5B1%3A3%5D%20%3D%20%5B9,%208%5D%0A%0AL%5B2%3A4%5D%20%3D%20%5B%5D%20%20%20%20%20%20%20%20%20%20%20%20%23%20Deleting%20elements%0A%0AL%5B1%3A1%5D%20%3D%20%5B2,%203,%204,%205%5D%20%20%23%20Inserting%20elements%0A%0AL%5Blen%28L%29%3A%5D%20%3D%20%5B10,%2011%5D%20%20%23%20Appending%0A%0AL%20%3D%20L%20%2B%20%5B20,%2030%5D%0A%0AL%5B0%3A0%5D%20%3D%20range%28-3,%200%29%20%20%23%20Prepending&amp;cumulative=true&amp;curInstr=8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def%20do_stuff_to%28four%29%3A%0A%20%20%20%20%23%20What%20can%20we%20put%20here%3F%0A%20%20%20%20pass%0A%0Afour%20%3D%20%5B1,%202,%203,%204%5D%0Aprint%28four%5B0%5D%29%0Ado_stuff_to%28four%29%0Aprint%28four%5B0%5D%29&amp;cumulative=tru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ythontutor.com/composingprograms.html#code=def%20do_other_stuff%28%29%3A%0A%20%20%20%20four%5B3%5D%20%3D%2099%0A%20%20%20%20%0Afour%20%3D%20%5B1,%202,%203,%204%5D%0Aprint%28four%5B3%5D%29%0Ado_other_stuff%28%29%0Aprint%28four%5B3%5D%29&amp;cumulative=true&amp;curInstr=0&amp;mode=display&amp;origin=composingprograms.js&amp;py=3&amp;rawInputLstJSON=%5B%5D" TargetMode="External"/><Relationship Id="rId4" Type="http://schemas.openxmlformats.org/officeDocument/2006/relationships/hyperlink" Target="http://pythontutor.com/composingprograms.html#code=L%20%3D%20%5B1,%202,%203,%204,%205%5D%0A%0AL%5B2%5D%20%3D%206%0A%0AL%5B1%3A3%5D%20%3D%20%5B9,%208%5D%0A%0AL%5B2%3A4%5D%20%3D%20%5B%5D%20%20%20%20%20%20%20%20%20%20%20%20%23%20Deleting%20elements%0A%0AL%5B1%3A1%5D%20%3D%20%5B2,%203,%204,%205%5D%20%20%23%20Inserting%20elements%0A%0AL%5Blen%28L%29%3A%5D%20%3D%20%5B10,%2011%5D%20%20%23%20Appending%0A%0AL%20%3D%20L%20%2B%20%5B20,%2030%5D%0A%0AL%5B0%3A0%5D%20%3D%20range%28-3,%200%29%20%20%23%20Prepending&amp;cumulative=true&amp;curInstr=8&amp;mode=display&amp;origin=composingprograms.js&amp;py=3&amp;rawInputLstJSON=%5B%5D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make_withdraw_account%28initial%29%3A%0A%20%20%20%20balance%20%3D%20%5Binitial%5D%0A%20%20%20%20%0A%20%20%20%20def%20withdraw%28amount%29%3A%0A%20%20%20%20%20%20%20%20if%20balance%5B0%5D%20-%20amount%20%3C%200%3A%0A%20%20%20%20%20%20%20%20%20%20%20%20return%20'Insufficient%20funds'%0A%20%20%20%20%20%20%20%20balance%5B0%5D%20-%3D%20amount%0A%20%20%20%20%20%20%20%20return%20balance%5B0%5D%0A%20%20%20%20%0A%20%20%20%20return%20withdraw%0A%20%20%20%20%0Awithdraw%20%3D%20make_withdraw_account%28100%29%0Awithdraw%2825%29%0Awithdraw%2825%29&amp;cumulative=true&amp;curInstr=19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t%20%3D%20%281,%20%5B2,%203%5D%29%0At%5B1%5D%5B0%5D%20%3D%204%0At%5B1%5D%5B1%5D%20%3D%20%22Whoops%22&amp;cumulative=tru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list1%20%3D%20%5B1,2,3%5D%0Alist2%20%3D%20%5B1,2,3%5D%0A%0Aidentical%20%3D%20list1%20is%20list2%0Aare_equal%20%3D%20list1%20%3D%3D%20list2&amp;cumulative=tru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Mutability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C6D8-B4C7-4EBF-0BB0-45E668AD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FF33-4616-5515-7797-FE87F931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append() </a:t>
            </a:r>
            <a:r>
              <a:rPr lang="en-US" dirty="0"/>
              <a:t>adds a single element to a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extend() </a:t>
            </a:r>
            <a:r>
              <a:rPr lang="en-US" dirty="0"/>
              <a:t>adds all the elements in one list to a list: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76468-C0F9-EDC1-CDE0-E1525A156185}"/>
              </a:ext>
            </a:extLst>
          </p:cNvPr>
          <p:cNvSpPr txBox="1"/>
          <p:nvPr/>
        </p:nvSpPr>
        <p:spPr>
          <a:xfrm>
            <a:off x="1000542" y="2374900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[2, 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[5, 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328241-3532-B16B-3107-87CC5D69A2A7}"/>
              </a:ext>
            </a:extLst>
          </p:cNvPr>
          <p:cNvGrpSpPr/>
          <p:nvPr/>
        </p:nvGrpSpPr>
        <p:grpSpPr>
          <a:xfrm>
            <a:off x="6395616" y="3171292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5A62843-11D6-6AE8-0EE6-940427CC0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039A589-9985-59D4-6E9F-8CFF82179CB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3DCAE-E3C6-99C0-D995-0947C5C9CF08}"/>
              </a:ext>
            </a:extLst>
          </p:cNvPr>
          <p:cNvSpPr txBox="1"/>
          <p:nvPr/>
        </p:nvSpPr>
        <p:spPr>
          <a:xfrm>
            <a:off x="1000542" y="4564035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[2, 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[5, 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s.extend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s.extend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7E090A-8362-E479-1BFF-3C553F689B54}"/>
              </a:ext>
            </a:extLst>
          </p:cNvPr>
          <p:cNvSpPr txBox="1"/>
          <p:nvPr/>
        </p:nvSpPr>
        <p:spPr>
          <a:xfrm>
            <a:off x="2820111" y="5119026"/>
            <a:ext cx="7056740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🚫 Error: 4 is not an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iterable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endParaRPr lang="en-US" dirty="0"/>
          </a:p>
          <a:p>
            <a:endParaRPr lang="en-US" sz="2000" dirty="0"/>
          </a:p>
          <a:p>
            <a:r>
              <a:rPr lang="en-US" dirty="0"/>
              <a:t>                                                              </a:t>
            </a:r>
            <a:r>
              <a:rPr lang="en-US" sz="1600" dirty="0"/>
              <a:t>(after deleting the bad line)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AC3D5-36C7-29C3-45D4-7098B762A886}"/>
              </a:ext>
            </a:extLst>
          </p:cNvPr>
          <p:cNvGrpSpPr/>
          <p:nvPr/>
        </p:nvGrpSpPr>
        <p:grpSpPr>
          <a:xfrm>
            <a:off x="6395616" y="5567464"/>
            <a:ext cx="2878386" cy="680936"/>
            <a:chOff x="797434" y="5567464"/>
            <a:chExt cx="2878386" cy="680936"/>
          </a:xfrm>
        </p:grpSpPr>
        <p:pic>
          <p:nvPicPr>
            <p:cNvPr id="12" name="Picture 11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13AB9BEF-28EA-D64C-8775-1048BA52D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D8CCAA-AB79-7022-E1A4-0C6CDB2AE438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1609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C6D8-B4C7-4EBF-0BB0-45E668AD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FF33-4616-5515-7797-FE87F931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pop()</a:t>
            </a:r>
            <a:r>
              <a:rPr lang="en-US" dirty="0"/>
              <a:t> removes and returns the last element: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remove() </a:t>
            </a:r>
            <a:r>
              <a:rPr lang="en-US" dirty="0"/>
              <a:t>removes the first element equal to the argument: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76468-C0F9-EDC1-CDE0-E1525A156185}"/>
              </a:ext>
            </a:extLst>
          </p:cNvPr>
          <p:cNvSpPr txBox="1"/>
          <p:nvPr/>
        </p:nvSpPr>
        <p:spPr>
          <a:xfrm>
            <a:off x="1000542" y="23749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[2, 3]</a:t>
            </a:r>
          </a:p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[5, 6]</a:t>
            </a:r>
          </a:p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s.pop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328241-3532-B16B-3107-87CC5D69A2A7}"/>
              </a:ext>
            </a:extLst>
          </p:cNvPr>
          <p:cNvGrpSpPr/>
          <p:nvPr/>
        </p:nvGrpSpPr>
        <p:grpSpPr>
          <a:xfrm>
            <a:off x="6395616" y="2625045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5A62843-11D6-6AE8-0EE6-940427CC0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039A589-9985-59D4-6E9F-8CFF82179CB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3DCAE-E3C6-99C0-D995-0947C5C9CF08}"/>
              </a:ext>
            </a:extLst>
          </p:cNvPr>
          <p:cNvSpPr txBox="1"/>
          <p:nvPr/>
        </p:nvSpPr>
        <p:spPr>
          <a:xfrm>
            <a:off x="1000542" y="456403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[6, 2, 4, 8, 4]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s.remove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AC3D5-36C7-29C3-45D4-7098B762A886}"/>
              </a:ext>
            </a:extLst>
          </p:cNvPr>
          <p:cNvGrpSpPr/>
          <p:nvPr/>
        </p:nvGrpSpPr>
        <p:grpSpPr>
          <a:xfrm>
            <a:off x="6395616" y="4604460"/>
            <a:ext cx="2878386" cy="680936"/>
            <a:chOff x="797434" y="5567464"/>
            <a:chExt cx="2878386" cy="680936"/>
          </a:xfrm>
        </p:grpSpPr>
        <p:pic>
          <p:nvPicPr>
            <p:cNvPr id="12" name="Picture 11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13AB9BEF-28EA-D64C-8775-1048BA52D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D8CCAA-AB79-7022-E1A4-0C6CDB2AE438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41830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10317D-3C9F-1FD8-C600-D8FDD4DF2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Slicing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016C8F-58C5-C7E8-A2D4-2D08337D9B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82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7539D-6324-EC5E-E547-6145D2BEA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Slicing syntax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FE0AD7-F136-18B9-093D-84B906858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00337"/>
          </a:xfrm>
        </p:spPr>
        <p:txBody>
          <a:bodyPr/>
          <a:lstStyle/>
          <a:p>
            <a:r>
              <a:rPr lang="en-US" dirty="0"/>
              <a:t>Slicing a list creates a new list with a subsequence of the original list.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3200" dirty="0"/>
          </a:p>
          <a:p>
            <a:r>
              <a:rPr lang="en-US" dirty="0"/>
              <a:t>Slicing also works for strings.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Negatives indices and steps can also be specified.</a:t>
            </a:r>
          </a:p>
          <a:p>
            <a:r>
              <a:rPr lang="en-US" dirty="0"/>
              <a:t>Slicing also works on tuples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F50A68-E06D-E5D8-9E5F-9505B306FD72}"/>
              </a:ext>
            </a:extLst>
          </p:cNvPr>
          <p:cNvSpPr txBox="1"/>
          <p:nvPr/>
        </p:nvSpPr>
        <p:spPr>
          <a:xfrm>
            <a:off x="1000542" y="2310738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letters = ["A", "B", "C", "D", "E", "F"]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  0    1    2    3    4    5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sublist1 = letters[1:]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sublist2 = letters[1:4]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EFA373-E263-60F9-259F-E9FA35033BEA}"/>
              </a:ext>
            </a:extLst>
          </p:cNvPr>
          <p:cNvSpPr txBox="1"/>
          <p:nvPr/>
        </p:nvSpPr>
        <p:spPr>
          <a:xfrm>
            <a:off x="1000542" y="4257894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compound_word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cortaúñas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word1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compound_word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[:5]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word2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compound_word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[5:]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E8C492-25CC-FF4A-CD13-2868654610B7}"/>
              </a:ext>
            </a:extLst>
          </p:cNvPr>
          <p:cNvSpPr txBox="1"/>
          <p:nvPr/>
        </p:nvSpPr>
        <p:spPr>
          <a:xfrm>
            <a:off x="4584298" y="3143011"/>
            <a:ext cx="405693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['B', 'C', 'D', 'E', 'F']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['B', 'C', 'D']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B95714-ED0A-30F8-BBC9-B46612401046}"/>
              </a:ext>
            </a:extLst>
          </p:cNvPr>
          <p:cNvSpPr txBox="1"/>
          <p:nvPr/>
        </p:nvSpPr>
        <p:spPr>
          <a:xfrm>
            <a:off x="4975668" y="4811892"/>
            <a:ext cx="176505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corta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úñas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089805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C2E82-FA4D-9C41-DB47-6E478F779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Copying whole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4E680-E197-7389-66BD-30DB86E01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Slicing a whole list copies a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list() </a:t>
            </a:r>
            <a:r>
              <a:rPr lang="en-US" dirty="0"/>
              <a:t>creates a new list containing existing elements from any </a:t>
            </a:r>
            <a:r>
              <a:rPr lang="en-US" dirty="0" err="1"/>
              <a:t>iterable</a:t>
            </a:r>
            <a:r>
              <a:rPr lang="en-US" dirty="0"/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840C78-D93A-3BEB-31A0-2C06D4E3DE96}"/>
              </a:ext>
            </a:extLst>
          </p:cNvPr>
          <p:cNvSpPr txBox="1"/>
          <p:nvPr/>
        </p:nvSpPr>
        <p:spPr>
          <a:xfrm>
            <a:off x="1000542" y="2310738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[2, 3]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[:]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[0] = 4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[1] = 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A73EB2-5A16-A87E-B485-EC76BFB1BD71}"/>
              </a:ext>
            </a:extLst>
          </p:cNvPr>
          <p:cNvSpPr txBox="1"/>
          <p:nvPr/>
        </p:nvSpPr>
        <p:spPr>
          <a:xfrm>
            <a:off x="1000542" y="4494074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[2, 3]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list(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[0] = 4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[1] = 5</a:t>
            </a:r>
          </a:p>
        </p:txBody>
      </p:sp>
    </p:spTree>
    <p:extLst>
      <p:ext uri="{BB962C8B-B14F-4D97-AF65-F5344CB8AC3E}">
        <p14:creationId xmlns:p14="http://schemas.microsoft.com/office/powerpoint/2010/main" val="2753347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0FF86-3602-4D25-F821-325322F21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FB271-2949-803E-FC7B-6A4598C18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do a lot with just brackets/slice notation: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06677A-056B-3F60-156C-402E12EE279E}"/>
              </a:ext>
            </a:extLst>
          </p:cNvPr>
          <p:cNvSpPr txBox="1"/>
          <p:nvPr/>
        </p:nvSpPr>
        <p:spPr>
          <a:xfrm>
            <a:off x="1000542" y="2310738"/>
            <a:ext cx="82734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 = [1, 2, 3, 4, 5]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L[2] = 6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L[1:3] = [9, 8]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L[2:4] = []            # Deleting elements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L[1:1] = [2, 3, 4, 5]  # Inserting elements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(L):] = [10, 11]  # Appending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 = L + [20, 30]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L[0:0] = range(-3, 0)  # Prepending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958C15C-1EDE-4E3D-6BDD-D3C12B71784A}"/>
              </a:ext>
            </a:extLst>
          </p:cNvPr>
          <p:cNvGrpSpPr/>
          <p:nvPr/>
        </p:nvGrpSpPr>
        <p:grpSpPr>
          <a:xfrm>
            <a:off x="6395616" y="587711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663893A-873F-17F9-1E16-7363E3E824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29DF676-9120-2139-2CBF-5F836DFD3DD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29896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5E79-18C9-E430-95FD-10B4C28E5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Beware, Mutation! 👻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7AF29-18AA-7C0A-A8E4-3FDE51F4A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09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CEBA2-9B6A-9496-7D3D-66DB89228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Mutation in function calls 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9C4EE-5C69-AFDC-B585-0BC53378C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change the value of any object in its scope.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Even without arguments: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300114-E76D-0D13-0979-CFBB71F6DC30}"/>
              </a:ext>
            </a:extLst>
          </p:cNvPr>
          <p:cNvSpPr txBox="1"/>
          <p:nvPr/>
        </p:nvSpPr>
        <p:spPr>
          <a:xfrm>
            <a:off x="1000542" y="2310738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four = [1, 2, 3, 4]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print(four[0])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do_stuff_to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(four)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print(four[0])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6D549-0561-FAB1-D770-11167B38D509}"/>
              </a:ext>
            </a:extLst>
          </p:cNvPr>
          <p:cNvSpPr txBox="1"/>
          <p:nvPr/>
        </p:nvSpPr>
        <p:spPr>
          <a:xfrm>
            <a:off x="1000542" y="407512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four = [1, 2, 3, 4]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print(four[3])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do_other_stuff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print(four[3])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0591A40-734A-6AD0-0036-4E2EB0064D03}"/>
              </a:ext>
            </a:extLst>
          </p:cNvPr>
          <p:cNvGrpSpPr/>
          <p:nvPr/>
        </p:nvGrpSpPr>
        <p:grpSpPr>
          <a:xfrm>
            <a:off x="6395616" y="2771691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9AFF2212-22B2-DE10-6597-0F6B9EF2B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991E07A-80F4-19DB-38DC-1C3941FAB67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B818E11-B083-81C9-56B7-CFEA6873CBED}"/>
              </a:ext>
            </a:extLst>
          </p:cNvPr>
          <p:cNvGrpSpPr/>
          <p:nvPr/>
        </p:nvGrpSpPr>
        <p:grpSpPr>
          <a:xfrm>
            <a:off x="6395616" y="4594515"/>
            <a:ext cx="2878386" cy="680936"/>
            <a:chOff x="797434" y="5567464"/>
            <a:chExt cx="2878386" cy="680936"/>
          </a:xfrm>
        </p:grpSpPr>
        <p:pic>
          <p:nvPicPr>
            <p:cNvPr id="10" name="Picture 9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56E4096-6608-AECD-47FA-C5B9DE6BBA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2C5A328-2CFC-2305-E55F-BDC9BDA491AC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</a:t>
              </a:r>
              <a:r>
                <a:rPr lang="en-US" dirty="0">
                  <a:hlinkClick r:id="rId5"/>
                </a:rPr>
                <a:t>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36034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5FB1-1F46-17E9-9BA1-CA72BF449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Immutability in function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CE970-8A1C-9B08-A3EA-0A7154C58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Immutable values are protected from mutation.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sz="2400" b="1" dirty="0"/>
              <a:t>Tuple                                    List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65922F-BC97-9C75-5717-93C2450A0127}"/>
              </a:ext>
            </a:extLst>
          </p:cNvPr>
          <p:cNvSpPr txBox="1"/>
          <p:nvPr/>
        </p:nvSpPr>
        <p:spPr>
          <a:xfrm>
            <a:off x="5177560" y="2815939"/>
            <a:ext cx="367375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= [1, 2, 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ooze()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[1, 2, 'Ninja']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02B4A-C77C-5008-8195-14C183A5DB1A}"/>
              </a:ext>
            </a:extLst>
          </p:cNvPr>
          <p:cNvSpPr txBox="1"/>
          <p:nvPr/>
        </p:nvSpPr>
        <p:spPr>
          <a:xfrm>
            <a:off x="1081119" y="2815939"/>
            <a:ext cx="367375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= (1, 2, 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ooze()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(1, 2, 3)</a:t>
            </a:r>
          </a:p>
        </p:txBody>
      </p:sp>
    </p:spTree>
    <p:extLst>
      <p:ext uri="{BB962C8B-B14F-4D97-AF65-F5344CB8AC3E}">
        <p14:creationId xmlns:p14="http://schemas.microsoft.com/office/powerpoint/2010/main" val="377536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941D-6D17-D390-07D8-C6AED8677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default arguments 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6F220-65FF-E890-AE0E-3DF9C3163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default argument value is part of a function value, not generated by a call.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time the function is called, s is bound to the same value.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F9AA12-8070-0BF0-E9E2-9CED6956F215}"/>
              </a:ext>
            </a:extLst>
          </p:cNvPr>
          <p:cNvSpPr txBox="1"/>
          <p:nvPr/>
        </p:nvSpPr>
        <p:spPr>
          <a:xfrm>
            <a:off x="1000542" y="2612396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f(s=[]):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</a:t>
            </a:r>
          </a:p>
        </p:txBody>
      </p:sp>
    </p:spTree>
    <p:extLst>
      <p:ext uri="{BB962C8B-B14F-4D97-AF65-F5344CB8AC3E}">
        <p14:creationId xmlns:p14="http://schemas.microsoft.com/office/powerpoint/2010/main" val="4096469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9700A0-E870-AB6E-AEAF-E433C1BF5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Immutability vs. Mutability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F1D5F-B73B-A5A5-5C8B-1091C7EE36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205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E30285-4DF4-EDD8-F415-24533DBA8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92970-45F1-A249-F072-D9F019B1FB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74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09D90-5EF1-8830-9F7E-0868DDA8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function with changing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2BCEC-65CE-EFE6-9129-6DFE3BC93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Goal: Use a function to repeatedly withdraw from a bank account that starts with $100.</a:t>
            </a:r>
          </a:p>
          <a:p>
            <a:r>
              <a:rPr lang="en-US" dirty="0"/>
              <a:t>What makes it possible?</a:t>
            </a:r>
          </a:p>
          <a:p>
            <a:endParaRPr lang="en-US" dirty="0"/>
          </a:p>
          <a:p>
            <a:r>
              <a:rPr lang="en-US" dirty="0"/>
              <a:t>First call to the function:</a:t>
            </a:r>
          </a:p>
          <a:p>
            <a:endParaRPr lang="en-US" dirty="0"/>
          </a:p>
          <a:p>
            <a:r>
              <a:rPr lang="en-US" dirty="0"/>
              <a:t>Second call to the function:</a:t>
            </a:r>
          </a:p>
          <a:p>
            <a:endParaRPr lang="en-US" dirty="0"/>
          </a:p>
          <a:p>
            <a:r>
              <a:rPr lang="en-US" dirty="0"/>
              <a:t>Third call to the function: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4EF77F-4B7F-B49B-E8B3-FC8517E687A4}"/>
              </a:ext>
            </a:extLst>
          </p:cNvPr>
          <p:cNvSpPr txBox="1"/>
          <p:nvPr/>
        </p:nvSpPr>
        <p:spPr>
          <a:xfrm>
            <a:off x="1000542" y="306653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make_withdraw_account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(100) # Contains a list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58C55C-39DD-302F-1985-F1B727AECB7F}"/>
              </a:ext>
            </a:extLst>
          </p:cNvPr>
          <p:cNvSpPr txBox="1"/>
          <p:nvPr/>
        </p:nvSpPr>
        <p:spPr>
          <a:xfrm>
            <a:off x="1000542" y="393461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withdraw(25)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75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2C53B0-95C3-84B6-87A4-F4580ACBECBB}"/>
              </a:ext>
            </a:extLst>
          </p:cNvPr>
          <p:cNvSpPr txBox="1"/>
          <p:nvPr/>
        </p:nvSpPr>
        <p:spPr>
          <a:xfrm>
            <a:off x="1000542" y="480912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withdraw(25)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823DA9-A0D2-134E-54F1-E38CE93DE385}"/>
              </a:ext>
            </a:extLst>
          </p:cNvPr>
          <p:cNvSpPr txBox="1"/>
          <p:nvPr/>
        </p:nvSpPr>
        <p:spPr>
          <a:xfrm>
            <a:off x="1000542" y="565419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withdraw(60)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'Insufficient funds'</a:t>
            </a:r>
          </a:p>
        </p:txBody>
      </p:sp>
    </p:spTree>
    <p:extLst>
      <p:ext uri="{BB962C8B-B14F-4D97-AF65-F5344CB8AC3E}">
        <p14:creationId xmlns:p14="http://schemas.microsoft.com/office/powerpoint/2010/main" val="106586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E82C0-D6AB-7DE4-3D1C-7423B16AA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state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DB179-1A79-260B-B128-D3588D28E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mutable value in the parent frame can maintain the local state for a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A97C51-23A5-C9F3-4727-5AB7C2DADB8D}"/>
              </a:ext>
            </a:extLst>
          </p:cNvPr>
          <p:cNvSpPr txBox="1"/>
          <p:nvPr/>
        </p:nvSpPr>
        <p:spPr>
          <a:xfrm>
            <a:off x="1000542" y="2612396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make_withdraw_account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(initial):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balance = [initial]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withdraw(amount):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balance[0] - amount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'Insufficient funds'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balance[0] -= amount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balance[0]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withdraw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6E8E389-A14A-3559-FA1D-E95403F54643}"/>
              </a:ext>
            </a:extLst>
          </p:cNvPr>
          <p:cNvGrpSpPr/>
          <p:nvPr/>
        </p:nvGrpSpPr>
        <p:grpSpPr>
          <a:xfrm>
            <a:off x="1000542" y="5567464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C46B2D84-8996-BF38-C8DD-D0E27A6EA0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EE19377-5DEA-3C02-0D82-E30FDCF819EE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58069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F38A9-B5FF-0331-857C-E691FBDFF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Mutability in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CC162-1996-F8F5-4180-EE82E3463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features of functional programming is immutability of objects.</a:t>
            </a:r>
          </a:p>
          <a:p>
            <a:r>
              <a:rPr lang="en-US" dirty="0"/>
              <a:t>Functions shouldn't be changing the values of variables passed in</a:t>
            </a:r>
          </a:p>
          <a:p>
            <a:pPr lvl="1"/>
            <a:r>
              <a:rPr lang="en-US" dirty="0"/>
              <a:t>This is considered a side effect</a:t>
            </a:r>
          </a:p>
          <a:p>
            <a:r>
              <a:rPr lang="en-US" dirty="0"/>
              <a:t>Instead of changing objects, they create copies with the new values and return those copies.  The original object </a:t>
            </a:r>
            <a:r>
              <a:rPr lang="en-US"/>
              <a:t>remains unchanged.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623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632F-859D-65E5-8142-08ACD1755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Immutable vs. Mutable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217D1-8DD8-2186-9F62-F86CEA887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371639" cy="4110962"/>
          </a:xfrm>
        </p:spPr>
        <p:txBody>
          <a:bodyPr/>
          <a:lstStyle/>
          <a:p>
            <a:r>
              <a:rPr lang="en-US" dirty="0"/>
              <a:t>An immutable value is unchanging once created.</a:t>
            </a:r>
          </a:p>
          <a:p>
            <a:r>
              <a:rPr lang="en-US" dirty="0"/>
              <a:t>Immutable types (that we've covered): int, float, string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effectLst/>
              </a:rPr>
              <a:t>A </a:t>
            </a:r>
            <a:r>
              <a:rPr lang="en-US" b="1" dirty="0">
                <a:effectLst/>
              </a:rPr>
              <a:t>mutable</a:t>
            </a:r>
            <a:r>
              <a:rPr lang="en-US" dirty="0">
                <a:effectLst/>
              </a:rPr>
              <a:t> value can change in value throughout the course of computation. All names that refer to the same object are affected by a mutation. </a:t>
            </a:r>
          </a:p>
          <a:p>
            <a:r>
              <a:rPr lang="en-US" dirty="0">
                <a:effectLst/>
              </a:rPr>
              <a:t>Mutable types (that we've covered): list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E32650-52AE-8D67-C683-1E6BC4055646}"/>
              </a:ext>
            </a:extLst>
          </p:cNvPr>
          <p:cNvSpPr txBox="1"/>
          <p:nvPr/>
        </p:nvSpPr>
        <p:spPr>
          <a:xfrm>
            <a:off x="1000542" y="2780252"/>
            <a:ext cx="1037761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"Hi y'all"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[1] = "I"              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", how you doing?" 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an_int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an_int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988A14-EA14-367D-1A51-8951A4461C62}"/>
              </a:ext>
            </a:extLst>
          </p:cNvPr>
          <p:cNvSpPr txBox="1"/>
          <p:nvPr/>
        </p:nvSpPr>
        <p:spPr>
          <a:xfrm>
            <a:off x="5363152" y="2771148"/>
            <a:ext cx="5992306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🚫 Error! String elements cannot be set.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🤔 How does this work?</a:t>
            </a:r>
          </a:p>
          <a:p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🤔 And this?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57BAE2-C2DF-9E43-A5B1-ECD3D5A105D9}"/>
              </a:ext>
            </a:extLst>
          </p:cNvPr>
          <p:cNvSpPr txBox="1"/>
          <p:nvPr/>
        </p:nvSpPr>
        <p:spPr>
          <a:xfrm>
            <a:off x="1000542" y="5722987"/>
            <a:ext cx="1037761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grades = [90, 70, 85]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grades_copy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grades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grades[1] = 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61085B-D891-819B-0FD4-6EA5B6BF2E2B}"/>
              </a:ext>
            </a:extLst>
          </p:cNvPr>
          <p:cNvSpPr txBox="1"/>
          <p:nvPr/>
        </p:nvSpPr>
        <p:spPr>
          <a:xfrm>
            <a:off x="4411744" y="5722987"/>
            <a:ext cx="69664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[90, 70, 85]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[90, 70, 85]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[90, 100, 85]</a:t>
            </a:r>
          </a:p>
        </p:txBody>
      </p:sp>
    </p:spTree>
    <p:extLst>
      <p:ext uri="{BB962C8B-B14F-4D97-AF65-F5344CB8AC3E}">
        <p14:creationId xmlns:p14="http://schemas.microsoft.com/office/powerpoint/2010/main" val="65251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FBF8-8C36-A352-1F9A-23E4AAA1D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change vs. mutation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12CF5-9120-94A6-5211-8207EF36E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value of an expression can change due to either changes in names or mutations in objects.</a:t>
            </a:r>
          </a:p>
          <a:p>
            <a:r>
              <a:rPr lang="en-US" dirty="0"/>
              <a:t>Name change: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Object mutation: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2D07D3-A133-5BF5-1D30-26CF0291FDB3}"/>
              </a:ext>
            </a:extLst>
          </p:cNvPr>
          <p:cNvSpPr txBox="1"/>
          <p:nvPr/>
        </p:nvSpPr>
        <p:spPr>
          <a:xfrm>
            <a:off x="1000542" y="3059668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773A00-D068-F6B4-2BDE-B5D55A822F16}"/>
              </a:ext>
            </a:extLst>
          </p:cNvPr>
          <p:cNvSpPr txBox="1"/>
          <p:nvPr/>
        </p:nvSpPr>
        <p:spPr>
          <a:xfrm>
            <a:off x="1000542" y="4927599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9EADCF-79B1-498E-53C8-D206D92FACE6}"/>
              </a:ext>
            </a:extLst>
          </p:cNvPr>
          <p:cNvSpPr txBox="1"/>
          <p:nvPr/>
        </p:nvSpPr>
        <p:spPr>
          <a:xfrm>
            <a:off x="1000542" y="3059667"/>
            <a:ext cx="827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4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FE6A30-DCA2-3A4C-E47A-B74459BFCB58}"/>
              </a:ext>
            </a:extLst>
          </p:cNvPr>
          <p:cNvSpPr txBox="1"/>
          <p:nvPr/>
        </p:nvSpPr>
        <p:spPr>
          <a:xfrm>
            <a:off x="1000542" y="4917122"/>
            <a:ext cx="827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['A', 'B']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['A', 'B', 'A', 'B']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('C')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['A', 'B', 'C', 'A', 'B', 'C']</a:t>
            </a:r>
          </a:p>
        </p:txBody>
      </p:sp>
    </p:spTree>
    <p:extLst>
      <p:ext uri="{BB962C8B-B14F-4D97-AF65-F5344CB8AC3E}">
        <p14:creationId xmlns:p14="http://schemas.microsoft.com/office/powerpoint/2010/main" val="67587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AB747-7F54-60CB-69EB-22355ED1E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62588"/>
            <a:ext cx="8596668" cy="1320800"/>
          </a:xfrm>
        </p:spPr>
        <p:txBody>
          <a:bodyPr/>
          <a:lstStyle/>
          <a:p>
            <a:r>
              <a:rPr lang="en-US" dirty="0"/>
              <a:t>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D847C-A3BE-FD43-F378-4E065C28F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tuple</a:t>
            </a:r>
            <a:r>
              <a:rPr lang="en-US" dirty="0"/>
              <a:t> is an immutable sequence. It's like a list, but no mutation allowed!</a:t>
            </a:r>
          </a:p>
          <a:p>
            <a:r>
              <a:rPr lang="en-US" dirty="0"/>
              <a:t>An empty tuple: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tuple with multiple elements: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tuple with a single element: 🙀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9E6124-1396-FF0C-844A-09ECAAF6AF79}"/>
              </a:ext>
            </a:extLst>
          </p:cNvPr>
          <p:cNvSpPr txBox="1"/>
          <p:nvPr/>
        </p:nvSpPr>
        <p:spPr>
          <a:xfrm>
            <a:off x="1000542" y="306592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empty = 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empty = tuple()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CBCAA7-BC94-9110-4D62-E39011EFD4CB}"/>
              </a:ext>
            </a:extLst>
          </p:cNvPr>
          <p:cNvSpPr txBox="1"/>
          <p:nvPr/>
        </p:nvSpPr>
        <p:spPr>
          <a:xfrm>
            <a:off x="1000542" y="4349542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conditions = ('rain', 'shine')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conditions = 'rain', 'shine'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3FC248-0192-0C5B-8C0F-E183DCFAC322}"/>
              </a:ext>
            </a:extLst>
          </p:cNvPr>
          <p:cNvSpPr txBox="1"/>
          <p:nvPr/>
        </p:nvSpPr>
        <p:spPr>
          <a:xfrm>
            <a:off x="1000542" y="564556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oogly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(61,)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or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oogly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61,</a:t>
            </a:r>
          </a:p>
        </p:txBody>
      </p:sp>
    </p:spTree>
    <p:extLst>
      <p:ext uri="{BB962C8B-B14F-4D97-AF65-F5344CB8AC3E}">
        <p14:creationId xmlns:p14="http://schemas.microsoft.com/office/powerpoint/2010/main" val="1480216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4B011-8511-EA5D-894D-969E746F0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C391C-9F2A-0854-E0ED-8A1816DC7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of list's read-only operations work on tuples.</a:t>
            </a:r>
          </a:p>
          <a:p>
            <a:r>
              <a:rPr lang="en-US" dirty="0"/>
              <a:t>Combining tuples into a new tuple:</a:t>
            </a:r>
          </a:p>
          <a:p>
            <a:endParaRPr lang="en-US" dirty="0"/>
          </a:p>
          <a:p>
            <a:r>
              <a:rPr lang="en-US" dirty="0"/>
              <a:t>Checking containment: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2F2BCA-D3EB-0C22-F232-4CEBA3D896FC}"/>
              </a:ext>
            </a:extLst>
          </p:cNvPr>
          <p:cNvSpPr txBox="1"/>
          <p:nvPr/>
        </p:nvSpPr>
        <p:spPr>
          <a:xfrm>
            <a:off x="1000542" y="272996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('come', '☂') + ('or', '☼')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D07354-1D75-B61E-0DD1-9EA970DAFE70}"/>
              </a:ext>
            </a:extLst>
          </p:cNvPr>
          <p:cNvSpPr txBox="1"/>
          <p:nvPr/>
        </p:nvSpPr>
        <p:spPr>
          <a:xfrm>
            <a:off x="1000542" y="363715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 in ('wall-e', 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wallace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'waldo')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FF2ABD-743E-15DF-E3FC-00F80C1CBAAA}"/>
              </a:ext>
            </a:extLst>
          </p:cNvPr>
          <p:cNvSpPr txBox="1"/>
          <p:nvPr/>
        </p:nvSpPr>
        <p:spPr>
          <a:xfrm>
            <a:off x="4975668" y="2729965"/>
            <a:ext cx="429833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('come', '☂', 'or', '☼')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BB5590-5868-8CD5-BF1C-9790E9F2B5EC}"/>
              </a:ext>
            </a:extLst>
          </p:cNvPr>
          <p:cNvSpPr txBox="1"/>
          <p:nvPr/>
        </p:nvSpPr>
        <p:spPr>
          <a:xfrm>
            <a:off x="7006987" y="3637153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False</a:t>
            </a:r>
          </a:p>
        </p:txBody>
      </p:sp>
    </p:spTree>
    <p:extLst>
      <p:ext uri="{BB962C8B-B14F-4D97-AF65-F5344CB8AC3E}">
        <p14:creationId xmlns:p14="http://schemas.microsoft.com/office/powerpoint/2010/main" val="173137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5CD93-6707-20AC-957E-3F1EC5E5F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Mutables</a:t>
            </a:r>
            <a:r>
              <a:rPr lang="en-US" dirty="0"/>
              <a:t> inside </a:t>
            </a:r>
            <a:r>
              <a:rPr lang="en-US" dirty="0" err="1"/>
              <a:t>immutables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05885-ADC6-6ED7-EBC8-5064890CA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immutable sequence may still change if it contains a mutable value as an element.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0B3CA4-F26F-3510-09B6-BB5090FB1396}"/>
              </a:ext>
            </a:extLst>
          </p:cNvPr>
          <p:cNvSpPr txBox="1"/>
          <p:nvPr/>
        </p:nvSpPr>
        <p:spPr>
          <a:xfrm>
            <a:off x="1000542" y="2619997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(1, [2, 3])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t[1][0] = 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t[1][1] = "Whoops"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7E8D9D4-E835-0E7D-A00D-824EAD405894}"/>
              </a:ext>
            </a:extLst>
          </p:cNvPr>
          <p:cNvGrpSpPr/>
          <p:nvPr/>
        </p:nvGrpSpPr>
        <p:grpSpPr>
          <a:xfrm>
            <a:off x="1000542" y="361483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7BC223B-747D-6514-9195-B5FB7DB68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E60FD51-0F47-2BAB-AC3D-C01392A6AC20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693380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E1178-5997-E739-4014-61B530D44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Equality of contents vs. Identity of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80EC3-B82F-3BC5-9C7D-F2FDC3687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6731"/>
            <a:ext cx="8596668" cy="3464632"/>
          </a:xfrm>
        </p:spPr>
        <p:txBody>
          <a:bodyPr/>
          <a:lstStyle/>
          <a:p>
            <a:r>
              <a:rPr lang="en-US" b="1" dirty="0"/>
              <a:t>Equality: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== exp1</a:t>
            </a:r>
          </a:p>
          <a:p>
            <a:pPr lvl="1"/>
            <a:r>
              <a:rPr lang="en-US" dirty="0"/>
              <a:t>evaluates to </a:t>
            </a:r>
            <a:r>
              <a:rPr lang="en-US" i="1" dirty="0"/>
              <a:t>True</a:t>
            </a:r>
            <a:r>
              <a:rPr lang="en-US" dirty="0"/>
              <a:t> if both exp0 and exp1 evaluate to objects containing equal values</a:t>
            </a:r>
          </a:p>
          <a:p>
            <a:endParaRPr lang="en-US" dirty="0"/>
          </a:p>
          <a:p>
            <a:r>
              <a:rPr lang="en-US" b="1" dirty="0"/>
              <a:t>Identity</a:t>
            </a:r>
            <a:r>
              <a:rPr lang="en-US" dirty="0"/>
              <a:t>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is exp1</a:t>
            </a:r>
          </a:p>
          <a:p>
            <a:pPr lvl="1"/>
            <a:r>
              <a:rPr lang="en-US" dirty="0"/>
              <a:t>evaluates to </a:t>
            </a:r>
            <a:r>
              <a:rPr lang="en-US" i="1" dirty="0"/>
              <a:t>True</a:t>
            </a:r>
            <a:r>
              <a:rPr lang="en-US" dirty="0"/>
              <a:t> if both exp0 and exp1 evaluate to the same object Identical objects always have equal values.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7F6A49-BA25-6D62-93A3-5B2CD1A727D0}"/>
              </a:ext>
            </a:extLst>
          </p:cNvPr>
          <p:cNvSpPr txBox="1"/>
          <p:nvPr/>
        </p:nvSpPr>
        <p:spPr>
          <a:xfrm>
            <a:off x="1000542" y="193040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list1 = [1,2,3]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list2 = [1,2,3]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E83792-07DB-55CD-905E-EA89BFDCB6C0}"/>
              </a:ext>
            </a:extLst>
          </p:cNvPr>
          <p:cNvSpPr txBox="1"/>
          <p:nvPr/>
        </p:nvSpPr>
        <p:spPr>
          <a:xfrm>
            <a:off x="1000542" y="3634939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list1 == list2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913AC0-5FCD-E1D8-3A06-E07EE8E57A35}"/>
              </a:ext>
            </a:extLst>
          </p:cNvPr>
          <p:cNvSpPr txBox="1"/>
          <p:nvPr/>
        </p:nvSpPr>
        <p:spPr>
          <a:xfrm>
            <a:off x="1000542" y="519193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list1 is list2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87B631-702D-C734-A458-283B95E596AF}"/>
              </a:ext>
            </a:extLst>
          </p:cNvPr>
          <p:cNvSpPr txBox="1"/>
          <p:nvPr/>
        </p:nvSpPr>
        <p:spPr>
          <a:xfrm>
            <a:off x="3236266" y="3632703"/>
            <a:ext cx="161853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5CCBD2-3EF0-BCBA-E711-4292A2215860}"/>
              </a:ext>
            </a:extLst>
          </p:cNvPr>
          <p:cNvSpPr txBox="1"/>
          <p:nvPr/>
        </p:nvSpPr>
        <p:spPr>
          <a:xfrm>
            <a:off x="3236266" y="5191933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False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5CC0914-F403-3260-D836-F8195CBB00B2}"/>
              </a:ext>
            </a:extLst>
          </p:cNvPr>
          <p:cNvGrpSpPr/>
          <p:nvPr/>
        </p:nvGrpSpPr>
        <p:grpSpPr>
          <a:xfrm>
            <a:off x="1000542" y="5702013"/>
            <a:ext cx="2878386" cy="680936"/>
            <a:chOff x="797434" y="5567464"/>
            <a:chExt cx="2878386" cy="680936"/>
          </a:xfrm>
        </p:grpSpPr>
        <p:pic>
          <p:nvPicPr>
            <p:cNvPr id="13" name="Picture 12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900909F3-215C-9E4F-44D1-351BCDFA9A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3538AA-F934-1B93-E68E-8BC76D0C8B8D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3194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660E4F-78C6-E438-184A-D154D800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mutation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123965-85C1-88FE-FA2F-06A04F6F5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981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107</TotalTime>
  <Words>1440</Words>
  <Application>Microsoft Office PowerPoint</Application>
  <PresentationFormat>Widescreen</PresentationFormat>
  <Paragraphs>274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Courier New</vt:lpstr>
      <vt:lpstr>Trebuchet MS</vt:lpstr>
      <vt:lpstr>Wingdings 3</vt:lpstr>
      <vt:lpstr>Facet</vt:lpstr>
      <vt:lpstr>Mutability</vt:lpstr>
      <vt:lpstr> Immutability vs. Mutability</vt:lpstr>
      <vt:lpstr>Immutable vs. Mutable</vt:lpstr>
      <vt:lpstr>Name change vs. mutation</vt:lpstr>
      <vt:lpstr>Tuples</vt:lpstr>
      <vt:lpstr>Tuple operations</vt:lpstr>
      <vt:lpstr>Mutables inside immutables</vt:lpstr>
      <vt:lpstr>Equality of contents vs. Identity of objects</vt:lpstr>
      <vt:lpstr>List mutation</vt:lpstr>
      <vt:lpstr>Mutating lists with methods</vt:lpstr>
      <vt:lpstr>Mutating lists with methods</vt:lpstr>
      <vt:lpstr>Slicing</vt:lpstr>
      <vt:lpstr>Slicing syntax</vt:lpstr>
      <vt:lpstr>Copying whole lists</vt:lpstr>
      <vt:lpstr>Mutating lists with slicing</vt:lpstr>
      <vt:lpstr> Beware, Mutation! 👻</vt:lpstr>
      <vt:lpstr>Mutation in function calls 🙀</vt:lpstr>
      <vt:lpstr>Immutability in function calls</vt:lpstr>
      <vt:lpstr>Mutable default arguments 🙀</vt:lpstr>
      <vt:lpstr>Mutable functions</vt:lpstr>
      <vt:lpstr>A function with changing state</vt:lpstr>
      <vt:lpstr>Implementing state in functions</vt:lpstr>
      <vt:lpstr>Mutability in functional programming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Mutability</dc:title>
  <dc:creator>Tom Stephens</dc:creator>
  <cp:lastModifiedBy>Tom Stephens</cp:lastModifiedBy>
  <cp:revision>1</cp:revision>
  <dcterms:created xsi:type="dcterms:W3CDTF">2023-07-06T20:57:54Z</dcterms:created>
  <dcterms:modified xsi:type="dcterms:W3CDTF">2023-07-06T22:45:07Z</dcterms:modified>
</cp:coreProperties>
</file>