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8" r:id="rId8"/>
    <p:sldId id="262" r:id="rId9"/>
    <p:sldId id="276" r:id="rId10"/>
    <p:sldId id="279" r:id="rId11"/>
    <p:sldId id="282" r:id="rId12"/>
    <p:sldId id="283" r:id="rId13"/>
    <p:sldId id="280" r:id="rId14"/>
    <p:sldId id="264" r:id="rId15"/>
    <p:sldId id="275" r:id="rId16"/>
    <p:sldId id="277" r:id="rId17"/>
    <p:sldId id="288" r:id="rId18"/>
    <p:sldId id="289" r:id="rId19"/>
    <p:sldId id="290" r:id="rId20"/>
    <p:sldId id="263" r:id="rId21"/>
    <p:sldId id="284" r:id="rId22"/>
    <p:sldId id="285" r:id="rId23"/>
    <p:sldId id="286" r:id="rId24"/>
    <p:sldId id="287" r:id="rId25"/>
    <p:sldId id="291" r:id="rId26"/>
    <p:sldId id="292" r:id="rId27"/>
    <p:sldId id="294" r:id="rId28"/>
    <p:sldId id="293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  <p:sldId id="304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doctest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en/7.4.x/how-to/usage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en/7.4.x/reference/reference.html#pytest-appro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21115B-24B4-C6DF-CB74-A0CC2CE00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development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A8C003-9EBF-760B-FB5F-BE618B2F56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25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270B772-6C79-4AB0-99B0-5EA2EFC1D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Program Development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CB3900B-C076-47AD-9BA5-914818F02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often the temptation to write large sections of code all at once before testing any of it</a:t>
            </a:r>
          </a:p>
          <a:p>
            <a:r>
              <a:rPr lang="en-US" dirty="0"/>
              <a:t>This is usually a bad idea as we need to search through all the code written to find any bug introduced</a:t>
            </a:r>
          </a:p>
          <a:p>
            <a:r>
              <a:rPr lang="en-US" dirty="0"/>
              <a:t>A better method is to write a little bit of code, test it, then write a bit more</a:t>
            </a:r>
          </a:p>
          <a:p>
            <a:pPr lvl="1"/>
            <a:r>
              <a:rPr lang="en-US" dirty="0"/>
              <a:t>Bugs are localized</a:t>
            </a:r>
          </a:p>
          <a:p>
            <a:pPr lvl="1"/>
            <a:r>
              <a:rPr lang="en-US" dirty="0"/>
              <a:t>We know we have working code every step of the way</a:t>
            </a:r>
          </a:p>
        </p:txBody>
      </p:sp>
    </p:spTree>
    <p:extLst>
      <p:ext uri="{BB962C8B-B14F-4D97-AF65-F5344CB8AC3E}">
        <p14:creationId xmlns:p14="http://schemas.microsoft.com/office/powerpoint/2010/main" val="1449964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B8D02-8B5F-41A3-9392-82FE33BB1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Stepwise Refinement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1891E-80D1-49B0-974E-999EF64FC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Stepwise refinement is a process that goes hand in hand with incremental development</a:t>
            </a:r>
          </a:p>
          <a:p>
            <a:pPr lvl="1"/>
            <a:r>
              <a:rPr lang="en-US" dirty="0"/>
              <a:t>You start by taking a large problem and dividing it into smaller ones</a:t>
            </a:r>
          </a:p>
          <a:p>
            <a:pPr lvl="1"/>
            <a:r>
              <a:rPr lang="en-US" dirty="0"/>
              <a:t>You then divide the smaller ones into yet smaller chunks,</a:t>
            </a:r>
          </a:p>
          <a:p>
            <a:pPr lvl="1"/>
            <a:r>
              <a:rPr lang="en-US" dirty="0"/>
              <a:t>Repeat this process until you are the point where you are starting to think in terms of code.</a:t>
            </a:r>
          </a:p>
          <a:p>
            <a:r>
              <a:rPr lang="en-US" dirty="0"/>
              <a:t>This is often done on paper (physical or digital) separate from the code. Or you might do it as comments in the code files themselves.</a:t>
            </a:r>
          </a:p>
          <a:p>
            <a:r>
              <a:rPr lang="en-US" dirty="0"/>
              <a:t>These smallest chunks are the perfect size for incremental development</a:t>
            </a:r>
          </a:p>
          <a:p>
            <a:pPr lvl="1"/>
            <a:r>
              <a:rPr lang="en-US" dirty="0"/>
              <a:t>Implement one chunk, test it, and move to the next one</a:t>
            </a:r>
          </a:p>
        </p:txBody>
      </p:sp>
    </p:spTree>
    <p:extLst>
      <p:ext uri="{BB962C8B-B14F-4D97-AF65-F5344CB8AC3E}">
        <p14:creationId xmlns:p14="http://schemas.microsoft.com/office/powerpoint/2010/main" val="2140395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277BD3B-F384-9740-1A8F-E3AC09C8A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Testing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61A83C-EA6F-7BE7-7341-87E897EE35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11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DD062A-F2E7-4480-BAED-77ECE20A3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Tests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5ABA60-28CB-4427-86F2-67E9455D8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“unit” is any small part of a program – here we are talking about functions and classes</a:t>
            </a:r>
          </a:p>
          <a:p>
            <a:r>
              <a:rPr lang="en-US" dirty="0"/>
              <a:t>Unit testing, which is done by the developer, involves writes a series of tests to verify that the code does exactly what it is supposed to do</a:t>
            </a:r>
          </a:p>
          <a:p>
            <a:pPr lvl="1"/>
            <a:r>
              <a:rPr lang="en-US" dirty="0"/>
              <a:t>Works properly with good input</a:t>
            </a:r>
          </a:p>
          <a:p>
            <a:pPr lvl="1"/>
            <a:r>
              <a:rPr lang="en-US" dirty="0"/>
              <a:t>Properly handles bad input</a:t>
            </a:r>
          </a:p>
          <a:p>
            <a:pPr lvl="1"/>
            <a:r>
              <a:rPr lang="en-US" dirty="0"/>
              <a:t>Properly handles failure modes</a:t>
            </a:r>
          </a:p>
          <a:p>
            <a:r>
              <a:rPr lang="en-US" dirty="0"/>
              <a:t>Tests should be small, fast, and easy to run so you can continually test the code as you develop</a:t>
            </a:r>
          </a:p>
        </p:txBody>
      </p:sp>
    </p:spTree>
    <p:extLst>
      <p:ext uri="{BB962C8B-B14F-4D97-AF65-F5344CB8AC3E}">
        <p14:creationId xmlns:p14="http://schemas.microsoft.com/office/powerpoint/2010/main" val="315089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07133-1B44-43C1-B2E5-021C0F024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a good test?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49EB6-328E-4195-B6B2-F46E4ED14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Features of good tests</a:t>
            </a:r>
          </a:p>
          <a:p>
            <a:pPr lvl="1" algn="just"/>
            <a:r>
              <a:rPr lang="en-US" dirty="0"/>
              <a:t>Automated and fast</a:t>
            </a:r>
          </a:p>
          <a:p>
            <a:pPr lvl="1" algn="just"/>
            <a:r>
              <a:rPr lang="en-US" dirty="0"/>
              <a:t>Only reports errors</a:t>
            </a:r>
          </a:p>
          <a:p>
            <a:pPr lvl="1" algn="just"/>
            <a:r>
              <a:rPr lang="en-US" dirty="0"/>
              <a:t>Tests are independent of each other</a:t>
            </a:r>
          </a:p>
          <a:p>
            <a:pPr lvl="1" algn="just"/>
            <a:r>
              <a:rPr lang="en-US" dirty="0"/>
              <a:t>Try for 100% code coverage</a:t>
            </a:r>
          </a:p>
          <a:p>
            <a:pPr lvl="1" algn="just"/>
            <a:r>
              <a:rPr lang="en-US" dirty="0"/>
              <a:t>Tests error and border cases</a:t>
            </a:r>
          </a:p>
          <a:p>
            <a:pPr algn="just"/>
            <a:r>
              <a:rPr lang="en-US" dirty="0"/>
              <a:t>Tests should be maintained along with the code to allow for regression testing – If running old tests that passed now fail after making a change, the code has “regressed” and there is a bug in the new code</a:t>
            </a:r>
          </a:p>
        </p:txBody>
      </p:sp>
    </p:spTree>
    <p:extLst>
      <p:ext uri="{BB962C8B-B14F-4D97-AF65-F5344CB8AC3E}">
        <p14:creationId xmlns:p14="http://schemas.microsoft.com/office/powerpoint/2010/main" val="361207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4D841-9DB3-4F3C-B6B8-C51D3C28F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good tests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C953C-5EA2-4D1F-A170-37FFF8F58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It’s not possible to test every possible input into a function to verify that it works correctly</a:t>
            </a:r>
          </a:p>
          <a:p>
            <a:r>
              <a:rPr lang="en-US" dirty="0"/>
              <a:t>Instead, programmers need to pick a representative sample of input</a:t>
            </a:r>
          </a:p>
          <a:p>
            <a:pPr lvl="1"/>
            <a:r>
              <a:rPr lang="en-US" dirty="0"/>
              <a:t>Input that exercises every branch in the function</a:t>
            </a:r>
          </a:p>
          <a:p>
            <a:pPr lvl="1"/>
            <a:r>
              <a:rPr lang="en-US" dirty="0"/>
              <a:t>Boundary cases</a:t>
            </a:r>
          </a:p>
          <a:p>
            <a:pPr lvl="1"/>
            <a:r>
              <a:rPr lang="en-US" dirty="0"/>
              <a:t>Something from each good and bad data range</a:t>
            </a:r>
          </a:p>
          <a:p>
            <a:r>
              <a:rPr lang="en-US" dirty="0"/>
              <a:t>Each test should verify a single aspect of the code. If you want to test something else, write a separate test.</a:t>
            </a:r>
          </a:p>
          <a:p>
            <a:r>
              <a:rPr lang="en-US" dirty="0"/>
              <a:t>With a good set of tests, there will often be more test code than code being tested, often 2-4 times as much</a:t>
            </a:r>
          </a:p>
        </p:txBody>
      </p:sp>
    </p:spTree>
    <p:extLst>
      <p:ext uri="{BB962C8B-B14F-4D97-AF65-F5344CB8AC3E}">
        <p14:creationId xmlns:p14="http://schemas.microsoft.com/office/powerpoint/2010/main" val="2609102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1C3F6-6BF7-84BE-20FE-0DDF875B7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Driven Development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32B5A4-1BA7-D4A0-1C8A-37D6BBD761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14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6ED306-1A64-50AF-FFD2-93B13FEAD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driven development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A6E233-6FC0-9D8E-807C-A377945F2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driven development (TDD) is a programming paradigm that focus on incremental development and testing.</a:t>
            </a:r>
          </a:p>
          <a:p>
            <a:r>
              <a:rPr lang="en-US" dirty="0"/>
              <a:t>Developed or "rediscovered" by Kent Beck in 2003, it encourages simple software design and helps inspire confidence in the code.</a:t>
            </a:r>
          </a:p>
          <a:p>
            <a:r>
              <a:rPr lang="en-US" dirty="0"/>
              <a:t>In this programming paradigm you write the test first, and then write the code that passes the tests.</a:t>
            </a:r>
          </a:p>
          <a:p>
            <a:r>
              <a:rPr lang="en-US" dirty="0"/>
              <a:t>And you do this for every piece of functionality in your program.</a:t>
            </a:r>
          </a:p>
        </p:txBody>
      </p:sp>
    </p:spTree>
    <p:extLst>
      <p:ext uri="{BB962C8B-B14F-4D97-AF65-F5344CB8AC3E}">
        <p14:creationId xmlns:p14="http://schemas.microsoft.com/office/powerpoint/2010/main" val="3664079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D01B2-C98E-178B-26D5-C39E710D9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driven development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A49C1-F729-9FCE-72AB-F5AAF8421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600"/>
          </a:xfrm>
        </p:spPr>
        <p:txBody>
          <a:bodyPr>
            <a:normAutofit/>
          </a:bodyPr>
          <a:lstStyle/>
          <a:p>
            <a:r>
              <a:rPr lang="en-US" b="1" dirty="0"/>
              <a:t>Add a test </a:t>
            </a:r>
            <a:r>
              <a:rPr lang="en-US" dirty="0"/>
              <a:t>- The test should pass if the code properly performed some piece of its functionality – properly computes a value, properly throws an error, etc.</a:t>
            </a:r>
          </a:p>
          <a:p>
            <a:r>
              <a:rPr lang="en-US" b="1" dirty="0"/>
              <a:t>Run all tests </a:t>
            </a:r>
            <a:r>
              <a:rPr lang="en-US" dirty="0"/>
              <a:t>– The new test should fail since you haven't written the code yet.</a:t>
            </a:r>
          </a:p>
          <a:p>
            <a:r>
              <a:rPr lang="en-US" b="1" dirty="0"/>
              <a:t>Write the simplest code that passes the test </a:t>
            </a:r>
            <a:r>
              <a:rPr lang="en-US" dirty="0"/>
              <a:t>– It doesn't need to be pretty, efficient, or easy to understand.  It just needs to work and shouldn't do anything beyond the bare minimum.</a:t>
            </a:r>
          </a:p>
          <a:p>
            <a:r>
              <a:rPr lang="en-US" b="1" dirty="0"/>
              <a:t>Run all tests</a:t>
            </a:r>
            <a:r>
              <a:rPr lang="en-US" dirty="0"/>
              <a:t> – Now they should all pass if the code is correct.</a:t>
            </a:r>
          </a:p>
          <a:p>
            <a:r>
              <a:rPr lang="en-US" b="1" dirty="0"/>
              <a:t>Refactor as needed </a:t>
            </a:r>
            <a:r>
              <a:rPr lang="en-US" dirty="0"/>
              <a:t>– Go back an make the code more efficient, easier to read, easier to maintain, etc.  Run the tests after each change to make sure it is still working.</a:t>
            </a:r>
          </a:p>
          <a:p>
            <a:r>
              <a:rPr lang="en-US" b="1" dirty="0"/>
              <a:t>Repeat</a:t>
            </a:r>
            <a:r>
              <a:rPr lang="en-US" dirty="0"/>
              <a:t> – now move on to the next bit of functionality</a:t>
            </a:r>
          </a:p>
        </p:txBody>
      </p:sp>
    </p:spTree>
    <p:extLst>
      <p:ext uri="{BB962C8B-B14F-4D97-AF65-F5344CB8AC3E}">
        <p14:creationId xmlns:p14="http://schemas.microsoft.com/office/powerpoint/2010/main" val="1182241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1D3829-1D90-3A89-A463-18440239E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Testing?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FB057E-4766-6E12-9828-A576C0F03B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203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9F89B26-0BEC-3AC7-066D-1971C1220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Tests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67C4C9-CED1-D7F9-BD96-B218211CBF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045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F598F-F097-A8E2-E63E-C98A1201B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frameworks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38C7B-D986-2EB0-F485-718AC3804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Tests are usually written using a testing framework that provides us with tools to create meaningful and useful tests.</a:t>
            </a:r>
          </a:p>
          <a:p>
            <a:r>
              <a:rPr lang="en-US" dirty="0"/>
              <a:t>The testing framework provides a way to run all the tests written</a:t>
            </a:r>
          </a:p>
          <a:p>
            <a:pPr lvl="1"/>
            <a:r>
              <a:rPr lang="en-US" dirty="0"/>
              <a:t>Makes it easier to run tests</a:t>
            </a:r>
          </a:p>
          <a:p>
            <a:pPr lvl="1"/>
            <a:r>
              <a:rPr lang="en-US" dirty="0"/>
              <a:t>Allows for automation</a:t>
            </a:r>
          </a:p>
          <a:p>
            <a:r>
              <a:rPr lang="en-US" dirty="0"/>
              <a:t>Typically, test run through the harness only report errors, if everything works, nothing happens</a:t>
            </a:r>
          </a:p>
          <a:p>
            <a:pPr lvl="1"/>
            <a:r>
              <a:rPr lang="en-US" dirty="0"/>
              <a:t>"No news is good news" philosophy. Only report the things the developer needs to worry about.</a:t>
            </a:r>
          </a:p>
          <a:p>
            <a:pPr lvl="1"/>
            <a:r>
              <a:rPr lang="en-US" dirty="0"/>
              <a:t>Also, if successes and failures are reported, it's often hard to find the failures. </a:t>
            </a:r>
          </a:p>
        </p:txBody>
      </p:sp>
    </p:spTree>
    <p:extLst>
      <p:ext uri="{BB962C8B-B14F-4D97-AF65-F5344CB8AC3E}">
        <p14:creationId xmlns:p14="http://schemas.microsoft.com/office/powerpoint/2010/main" val="336021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5A8A3-0116-127D-D525-7588D39CC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doctest</a:t>
            </a:r>
            <a:r>
              <a:rPr lang="en-US" dirty="0"/>
              <a:t> and </a:t>
            </a:r>
            <a:r>
              <a:rPr lang="en-US" dirty="0" err="1"/>
              <a:t>pytest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10FF3-2D3E-390E-17BF-41CD7BEB1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19191"/>
          </a:xfrm>
        </p:spPr>
        <p:txBody>
          <a:bodyPr/>
          <a:lstStyle/>
          <a:p>
            <a:r>
              <a:rPr lang="en-US" dirty="0"/>
              <a:t>You've already been exposed to two different testing frameworks in this class</a:t>
            </a:r>
          </a:p>
          <a:p>
            <a:r>
              <a:rPr lang="en-US" dirty="0" err="1"/>
              <a:t>doctests</a:t>
            </a:r>
            <a:endParaRPr lang="en-US" dirty="0"/>
          </a:p>
          <a:p>
            <a:pPr lvl="1"/>
            <a:r>
              <a:rPr lang="en-US" dirty="0"/>
              <a:t>This is probably the one you thought of first.</a:t>
            </a:r>
          </a:p>
          <a:p>
            <a:pPr lvl="1"/>
            <a:r>
              <a:rPr lang="en-US" dirty="0"/>
              <a:t>simple tests you can put in the doc strings of functions </a:t>
            </a:r>
          </a:p>
          <a:p>
            <a:pPr lvl="1"/>
            <a:r>
              <a:rPr lang="en-US" dirty="0"/>
              <a:t>tests how the functions respond in the interpreter</a:t>
            </a:r>
          </a:p>
          <a:p>
            <a:r>
              <a:rPr lang="en-US" dirty="0" err="1"/>
              <a:t>pytest</a:t>
            </a:r>
            <a:r>
              <a:rPr lang="en-US" dirty="0"/>
              <a:t> framework</a:t>
            </a:r>
          </a:p>
          <a:p>
            <a:pPr lvl="1"/>
            <a:r>
              <a:rPr lang="en-US" dirty="0"/>
              <a:t>This is a much more extensive framework for building tests</a:t>
            </a:r>
          </a:p>
          <a:p>
            <a:pPr lvl="1"/>
            <a:r>
              <a:rPr lang="en-US" dirty="0"/>
              <a:t>The auto-grader tests that we give you as part of your assignments are written using the </a:t>
            </a:r>
            <a:r>
              <a:rPr lang="en-US" dirty="0" err="1"/>
              <a:t>pytest</a:t>
            </a:r>
            <a:r>
              <a:rPr lang="en-US" dirty="0"/>
              <a:t> framework library.</a:t>
            </a:r>
          </a:p>
          <a:p>
            <a:r>
              <a:rPr lang="en-US" dirty="0"/>
              <a:t>We're going to talk about how to write tests using both of these frameworks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1562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A12ED-0046-7A1E-4BDA-E4E7B8654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doctests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6AC2CA-A291-966D-F0F7-4790783E64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276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2E4DD-9D53-0930-4DAD-33EEC2DC1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4212C-8FE3-B4CF-B652-21B1EAD43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functionality for </a:t>
            </a:r>
            <a:r>
              <a:rPr lang="en-US" dirty="0" err="1"/>
              <a:t>doctests</a:t>
            </a:r>
            <a:r>
              <a:rPr lang="en-US" dirty="0"/>
              <a:t> is built in to the standard Python library</a:t>
            </a:r>
          </a:p>
          <a:p>
            <a:r>
              <a:rPr lang="en-US" dirty="0" err="1"/>
              <a:t>Doctests</a:t>
            </a:r>
            <a:r>
              <a:rPr lang="en-US" dirty="0"/>
              <a:t> are written in the doc string at the beginning of a function</a:t>
            </a:r>
          </a:p>
          <a:p>
            <a:r>
              <a:rPr lang="en-US" dirty="0"/>
              <a:t>They mimic an interactive Python interpreter session</a:t>
            </a:r>
          </a:p>
          <a:p>
            <a:r>
              <a:rPr lang="en-US" dirty="0"/>
              <a:t>They describe a series of commands to be executed</a:t>
            </a:r>
          </a:p>
          <a:p>
            <a:pPr lvl="1"/>
            <a:r>
              <a:rPr lang="en-US" dirty="0"/>
              <a:t>each command is proceeded by "&gt;&gt;&gt;", the Python interpreter prompt</a:t>
            </a:r>
          </a:p>
          <a:p>
            <a:r>
              <a:rPr lang="en-US" dirty="0"/>
              <a:t>After each command, the expected output of that command is listed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437018-59A5-CC7F-9163-433BF45DCE9D}"/>
              </a:ext>
            </a:extLst>
          </p:cNvPr>
          <p:cNvSpPr txBox="1"/>
          <p:nvPr/>
        </p:nvSpPr>
        <p:spPr>
          <a:xfrm>
            <a:off x="1000542" y="4471702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square(x):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""" returns the square of x for any value.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square(10)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square(3.1415)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9.86902225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 x * x</a:t>
            </a:r>
          </a:p>
        </p:txBody>
      </p:sp>
    </p:spTree>
    <p:extLst>
      <p:ext uri="{BB962C8B-B14F-4D97-AF65-F5344CB8AC3E}">
        <p14:creationId xmlns:p14="http://schemas.microsoft.com/office/powerpoint/2010/main" val="3254401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43BE2-8885-03B9-0C6F-F8F5AA01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doctests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92C87-D79A-127D-BA59-ACF54F819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5005420"/>
          </a:xfrm>
        </p:spPr>
        <p:txBody>
          <a:bodyPr>
            <a:normAutofit/>
          </a:bodyPr>
          <a:lstStyle/>
          <a:p>
            <a:r>
              <a:rPr lang="en-US" dirty="0" err="1"/>
              <a:t>Doctests</a:t>
            </a:r>
            <a:r>
              <a:rPr lang="en-US" dirty="0"/>
              <a:t> are invoked by running the script with the </a:t>
            </a:r>
            <a:r>
              <a:rPr lang="en-US" i="1" dirty="0"/>
              <a:t>–m </a:t>
            </a:r>
            <a:r>
              <a:rPr lang="en-US" i="1" dirty="0" err="1"/>
              <a:t>doctest</a:t>
            </a:r>
            <a:r>
              <a:rPr lang="en-US" i="1" dirty="0"/>
              <a:t> </a:t>
            </a:r>
            <a:r>
              <a:rPr lang="en-US" dirty="0"/>
              <a:t>flag</a:t>
            </a:r>
          </a:p>
          <a:p>
            <a:endParaRPr lang="en-US" dirty="0"/>
          </a:p>
          <a:p>
            <a:r>
              <a:rPr lang="en-US" dirty="0"/>
              <a:t>This runs the </a:t>
            </a:r>
            <a:r>
              <a:rPr lang="en-US" dirty="0" err="1"/>
              <a:t>doctest</a:t>
            </a:r>
            <a:r>
              <a:rPr lang="en-US" dirty="0"/>
              <a:t> for every function in the file that has tests defined.</a:t>
            </a:r>
          </a:p>
          <a:p>
            <a:r>
              <a:rPr lang="en-US" dirty="0"/>
              <a:t>If all goes well and all tests pass, nothing is printed.</a:t>
            </a:r>
          </a:p>
          <a:p>
            <a:r>
              <a:rPr lang="en-US" dirty="0"/>
              <a:t>If you want to see what is being done and have output even for passed cases, you can use the "-v" flag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full library documentation can be found at </a:t>
            </a:r>
            <a:r>
              <a:rPr lang="en-US" dirty="0">
                <a:hlinkClick r:id="rId2"/>
              </a:rPr>
              <a:t>https://docs.python.org/3/library/doctest.html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9982AA-E4C5-543A-4CED-680373A268C3}"/>
              </a:ext>
            </a:extLst>
          </p:cNvPr>
          <p:cNvSpPr txBox="1"/>
          <p:nvPr/>
        </p:nvSpPr>
        <p:spPr>
          <a:xfrm>
            <a:off x="1000542" y="234518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–m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doctest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&lt;filename&gt;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C909ED-D539-122A-25B1-5A4FEE32E0B6}"/>
              </a:ext>
            </a:extLst>
          </p:cNvPr>
          <p:cNvSpPr txBox="1"/>
          <p:nvPr/>
        </p:nvSpPr>
        <p:spPr>
          <a:xfrm>
            <a:off x="1000542" y="469402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–m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doctest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–v &lt;filename&gt;</a:t>
            </a:r>
          </a:p>
        </p:txBody>
      </p:sp>
    </p:spTree>
    <p:extLst>
      <p:ext uri="{BB962C8B-B14F-4D97-AF65-F5344CB8AC3E}">
        <p14:creationId xmlns:p14="http://schemas.microsoft.com/office/powerpoint/2010/main" val="27829285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53FBB-7FCC-CFEF-8362-142BB0EC8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Doctest</a:t>
            </a:r>
            <a:r>
              <a:rPr lang="en-US" dirty="0"/>
              <a:t> error output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FEF96-7925-71E6-69C0-D4DEA5327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</a:t>
            </a:r>
            <a:r>
              <a:rPr lang="en-US" dirty="0" err="1"/>
              <a:t>doctest</a:t>
            </a:r>
            <a:r>
              <a:rPr lang="en-US" dirty="0"/>
              <a:t> fails, you'll get output like the following: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506700-6788-68B8-04BA-6C79E17F5B8A}"/>
              </a:ext>
            </a:extLst>
          </p:cNvPr>
          <p:cNvSpPr txBox="1"/>
          <p:nvPr/>
        </p:nvSpPr>
        <p:spPr>
          <a:xfrm>
            <a:off x="1000541" y="2397805"/>
            <a:ext cx="8907029" cy="32932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**********************************************************************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File "C:\Users\dagor\PycharmProjects\demo\test.py", line 16, in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test.square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Failed example: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square(3.1415)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Expected: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9.86902224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Got: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9.86902225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**********************************************************************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items had failures: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1 of   2 in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test.square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***Test Failed*** 1 failures.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CFD96A-0713-C06D-CA15-5EB78A1ABE10}"/>
              </a:ext>
            </a:extLst>
          </p:cNvPr>
          <p:cNvSpPr txBox="1"/>
          <p:nvPr/>
        </p:nvSpPr>
        <p:spPr>
          <a:xfrm>
            <a:off x="4087422" y="3117500"/>
            <a:ext cx="3523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Failed example and line number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39F5DF-5FD5-2051-1B60-DC9BECCEEF61}"/>
              </a:ext>
            </a:extLst>
          </p:cNvPr>
          <p:cNvSpPr/>
          <p:nvPr/>
        </p:nvSpPr>
        <p:spPr>
          <a:xfrm>
            <a:off x="7393021" y="2636196"/>
            <a:ext cx="963039" cy="3112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E0BA8C-0D4C-339C-7613-B43347FC029A}"/>
              </a:ext>
            </a:extLst>
          </p:cNvPr>
          <p:cNvSpPr/>
          <p:nvPr/>
        </p:nvSpPr>
        <p:spPr>
          <a:xfrm>
            <a:off x="1504545" y="3429000"/>
            <a:ext cx="1880681" cy="2233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7EA042A-C121-AE6D-12AB-F2A2AB3EE1ED}"/>
              </a:ext>
            </a:extLst>
          </p:cNvPr>
          <p:cNvCxnSpPr>
            <a:cxnSpLocks/>
            <a:endCxn id="7" idx="3"/>
          </p:cNvCxnSpPr>
          <p:nvPr/>
        </p:nvCxnSpPr>
        <p:spPr>
          <a:xfrm flipH="1">
            <a:off x="3385226" y="3278221"/>
            <a:ext cx="690663" cy="26247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2086749-E272-A668-CD67-7878EE0DBF55}"/>
              </a:ext>
            </a:extLst>
          </p:cNvPr>
          <p:cNvCxnSpPr>
            <a:stCxn id="5" idx="3"/>
          </p:cNvCxnSpPr>
          <p:nvPr/>
        </p:nvCxnSpPr>
        <p:spPr>
          <a:xfrm flipV="1">
            <a:off x="7611144" y="2947481"/>
            <a:ext cx="263396" cy="35468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06D96B4-EC25-A6A8-F9B2-98019FAB438C}"/>
              </a:ext>
            </a:extLst>
          </p:cNvPr>
          <p:cNvSpPr/>
          <p:nvPr/>
        </p:nvSpPr>
        <p:spPr>
          <a:xfrm>
            <a:off x="1000541" y="3681568"/>
            <a:ext cx="1917457" cy="92934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3EB36D5-426F-3853-0754-9820AAC0714B}"/>
              </a:ext>
            </a:extLst>
          </p:cNvPr>
          <p:cNvSpPr txBox="1"/>
          <p:nvPr/>
        </p:nvSpPr>
        <p:spPr>
          <a:xfrm>
            <a:off x="3815136" y="3681568"/>
            <a:ext cx="3052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Expected and actual results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ECC12E2-54E7-4167-27F2-70DA7AB058A5}"/>
              </a:ext>
            </a:extLst>
          </p:cNvPr>
          <p:cNvCxnSpPr>
            <a:stCxn id="16" idx="1"/>
            <a:endCxn id="14" idx="3"/>
          </p:cNvCxnSpPr>
          <p:nvPr/>
        </p:nvCxnSpPr>
        <p:spPr>
          <a:xfrm flipH="1">
            <a:off x="2917998" y="3866234"/>
            <a:ext cx="897138" cy="280006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DE58C7F-8B29-8356-2232-9A9D2E3F9FD7}"/>
              </a:ext>
            </a:extLst>
          </p:cNvPr>
          <p:cNvSpPr txBox="1"/>
          <p:nvPr/>
        </p:nvSpPr>
        <p:spPr>
          <a:xfrm>
            <a:off x="5771080" y="4775594"/>
            <a:ext cx="3850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Items with failures (and how many)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F0C2D61-7022-AF51-14FE-F2DEEE6B6458}"/>
              </a:ext>
            </a:extLst>
          </p:cNvPr>
          <p:cNvSpPr txBox="1"/>
          <p:nvPr/>
        </p:nvSpPr>
        <p:spPr>
          <a:xfrm>
            <a:off x="5771080" y="5334663"/>
            <a:ext cx="2909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Total failures in entire file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07A7C4-2300-A5D3-9E08-4955C0F6D87F}"/>
              </a:ext>
            </a:extLst>
          </p:cNvPr>
          <p:cNvSpPr/>
          <p:nvPr/>
        </p:nvSpPr>
        <p:spPr>
          <a:xfrm>
            <a:off x="1449110" y="5102293"/>
            <a:ext cx="3052439" cy="257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9835F4D-DD32-9904-A945-0AA490DE1B95}"/>
              </a:ext>
            </a:extLst>
          </p:cNvPr>
          <p:cNvSpPr/>
          <p:nvPr/>
        </p:nvSpPr>
        <p:spPr>
          <a:xfrm>
            <a:off x="3182528" y="5390663"/>
            <a:ext cx="1428383" cy="21031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0967208-93A3-8A0E-D117-96980073C01A}"/>
              </a:ext>
            </a:extLst>
          </p:cNvPr>
          <p:cNvCxnSpPr>
            <a:stCxn id="20" idx="1"/>
            <a:endCxn id="22" idx="3"/>
          </p:cNvCxnSpPr>
          <p:nvPr/>
        </p:nvCxnSpPr>
        <p:spPr>
          <a:xfrm flipH="1">
            <a:off x="4501549" y="4960260"/>
            <a:ext cx="1269531" cy="270699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76B4E29-B30F-E254-CD78-C2771091530C}"/>
              </a:ext>
            </a:extLst>
          </p:cNvPr>
          <p:cNvCxnSpPr>
            <a:cxnSpLocks/>
            <a:stCxn id="21" idx="1"/>
            <a:endCxn id="23" idx="3"/>
          </p:cNvCxnSpPr>
          <p:nvPr/>
        </p:nvCxnSpPr>
        <p:spPr>
          <a:xfrm flipH="1" flipV="1">
            <a:off x="4610911" y="5495819"/>
            <a:ext cx="1160169" cy="2351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826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14" grpId="0" animBg="1"/>
      <p:bldP spid="16" grpId="0"/>
      <p:bldP spid="20" grpId="0"/>
      <p:bldP spid="21" grpId="0"/>
      <p:bldP spid="22" grpId="0" animBg="1"/>
      <p:bldP spid="2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BB1FA4-B0A7-28B7-8679-C1DE2BEF7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5BD311-405F-7895-4FBC-692A4599A3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981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C8A7B-42DB-9330-4416-AEFBC9C5F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pytest</a:t>
            </a:r>
            <a:r>
              <a:rPr lang="en-US" dirty="0"/>
              <a:t> 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5BEE4-290E-EC2B-9EB5-C22CDEB36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use </a:t>
            </a:r>
            <a:r>
              <a:rPr lang="en-US" dirty="0" err="1"/>
              <a:t>pytest</a:t>
            </a:r>
            <a:r>
              <a:rPr lang="en-US" dirty="0"/>
              <a:t>, you first need to install the </a:t>
            </a:r>
            <a:r>
              <a:rPr lang="en-US" dirty="0" err="1"/>
              <a:t>pytest</a:t>
            </a:r>
            <a:r>
              <a:rPr lang="en-US" dirty="0"/>
              <a:t> library as it is not part of the standard Python installation</a:t>
            </a:r>
          </a:p>
          <a:p>
            <a:endParaRPr lang="en-US" dirty="0"/>
          </a:p>
          <a:p>
            <a:r>
              <a:rPr lang="en-US" dirty="0"/>
              <a:t>Full documentation on the </a:t>
            </a:r>
            <a:r>
              <a:rPr lang="en-US" dirty="0" err="1"/>
              <a:t>pytest</a:t>
            </a:r>
            <a:r>
              <a:rPr lang="en-US" dirty="0"/>
              <a:t> library can be found at </a:t>
            </a:r>
            <a:r>
              <a:rPr lang="en-US" dirty="0">
                <a:hlinkClick r:id="rId2"/>
              </a:rPr>
              <a:t>https://docs.pytest.org</a:t>
            </a:r>
            <a:endParaRPr lang="en-US" dirty="0"/>
          </a:p>
          <a:p>
            <a:r>
              <a:rPr lang="en-US" dirty="0" err="1"/>
              <a:t>pytest</a:t>
            </a:r>
            <a:r>
              <a:rPr lang="en-US" dirty="0"/>
              <a:t> provides a more versatile and powerful set of tools than are available from </a:t>
            </a:r>
            <a:r>
              <a:rPr lang="en-US" dirty="0" err="1"/>
              <a:t>doctests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F32859-B07C-818C-D2B4-518864715C11}"/>
              </a:ext>
            </a:extLst>
          </p:cNvPr>
          <p:cNvSpPr txBox="1"/>
          <p:nvPr/>
        </p:nvSpPr>
        <p:spPr>
          <a:xfrm>
            <a:off x="1000542" y="261755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–m pip install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9240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86B7A-B984-2A6F-7DE3-CA39188B5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pytests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5EECB-415F-20D7-3771-9B560299A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9505"/>
          </a:xfrm>
        </p:spPr>
        <p:txBody>
          <a:bodyPr/>
          <a:lstStyle/>
          <a:p>
            <a:r>
              <a:rPr lang="en-US" dirty="0"/>
              <a:t>If you've run the tests we've provided for the assignments, you've seen the basic way to invoke </a:t>
            </a:r>
            <a:r>
              <a:rPr lang="en-US" dirty="0" err="1"/>
              <a:t>pytest</a:t>
            </a:r>
            <a:r>
              <a:rPr lang="en-US" dirty="0"/>
              <a:t> that runs all tests in the directory: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can additionally just have </a:t>
            </a:r>
            <a:r>
              <a:rPr lang="en-US" dirty="0" err="1"/>
              <a:t>pytest</a:t>
            </a:r>
            <a:r>
              <a:rPr lang="en-US" dirty="0"/>
              <a:t> run a single test file by giving the name of the file you want it to run</a:t>
            </a:r>
          </a:p>
          <a:p>
            <a:endParaRPr lang="en-US" dirty="0"/>
          </a:p>
          <a:p>
            <a:r>
              <a:rPr lang="en-US" dirty="0"/>
              <a:t>You can also have it run just a single test within the file by giving it the name of the test function after the filename separated by "</a:t>
            </a:r>
            <a:r>
              <a:rPr lang="en-US" i="1" dirty="0"/>
              <a:t>::</a:t>
            </a:r>
            <a:r>
              <a:rPr lang="en-US" dirty="0"/>
              <a:t>"</a:t>
            </a:r>
          </a:p>
          <a:p>
            <a:endParaRPr lang="en-US" dirty="0"/>
          </a:p>
          <a:p>
            <a:r>
              <a:rPr lang="en-US" dirty="0"/>
              <a:t>For other ways to invoke </a:t>
            </a:r>
            <a:r>
              <a:rPr lang="en-US" dirty="0" err="1"/>
              <a:t>pytest</a:t>
            </a:r>
            <a:r>
              <a:rPr lang="en-US" dirty="0"/>
              <a:t>, see the documentation at </a:t>
            </a:r>
            <a:r>
              <a:rPr lang="en-US" dirty="0">
                <a:hlinkClick r:id="rId2"/>
              </a:rPr>
              <a:t>https://docs.pytest.org/en/7.4.x/how-to/usage.html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5A5B2E-6640-C4DC-9AA3-B7BAA7E0BAE1}"/>
              </a:ext>
            </a:extLst>
          </p:cNvPr>
          <p:cNvSpPr txBox="1"/>
          <p:nvPr/>
        </p:nvSpPr>
        <p:spPr>
          <a:xfrm>
            <a:off x="1000542" y="262834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–m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67AEC9-973C-7578-4161-667FFF2C2C03}"/>
              </a:ext>
            </a:extLst>
          </p:cNvPr>
          <p:cNvSpPr txBox="1"/>
          <p:nvPr/>
        </p:nvSpPr>
        <p:spPr>
          <a:xfrm>
            <a:off x="1000542" y="425142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&lt;filename&gt;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F1913B-E6B8-A3D8-E885-0846E0FF96FC}"/>
              </a:ext>
            </a:extLst>
          </p:cNvPr>
          <p:cNvSpPr txBox="1"/>
          <p:nvPr/>
        </p:nvSpPr>
        <p:spPr>
          <a:xfrm>
            <a:off x="1000542" y="540761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&lt;filename&gt;::&lt;</a:t>
            </a:r>
            <a:r>
              <a:rPr lang="en-US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testname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568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62B547-2FC9-41E6-FAF6-572F136BE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test code?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945F940-5DAE-939A-BA76-4365B7DFE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Programs need to work</a:t>
            </a:r>
          </a:p>
          <a:p>
            <a:r>
              <a:rPr lang="en-US" dirty="0"/>
              <a:t>… before we send it off to the user</a:t>
            </a:r>
          </a:p>
          <a:p>
            <a:pPr lvl="1"/>
            <a:r>
              <a:rPr lang="en-US" dirty="0"/>
              <a:t>The user shouldn't be finding errors in our code.</a:t>
            </a:r>
          </a:p>
          <a:p>
            <a:pPr lvl="1"/>
            <a:r>
              <a:rPr lang="en-US" dirty="0"/>
              <a:t>And they shouldn't be expected to fix the code.</a:t>
            </a:r>
          </a:p>
          <a:p>
            <a:r>
              <a:rPr lang="en-US" dirty="0"/>
              <a:t>Testing can answer the following questions:</a:t>
            </a:r>
          </a:p>
          <a:p>
            <a:pPr lvl="1"/>
            <a:r>
              <a:rPr lang="en-US" dirty="0"/>
              <a:t>Does it correctly do the desired task?</a:t>
            </a:r>
          </a:p>
          <a:p>
            <a:pPr lvl="1"/>
            <a:r>
              <a:rPr lang="en-US" dirty="0"/>
              <a:t>Does it do it efficiently?</a:t>
            </a:r>
          </a:p>
          <a:p>
            <a:r>
              <a:rPr lang="en-US" dirty="0"/>
              <a:t>Testing can also make it safer for us to modify or extend code</a:t>
            </a:r>
          </a:p>
          <a:p>
            <a:pPr lvl="1"/>
            <a:r>
              <a:rPr lang="en-US" dirty="0"/>
              <a:t>If it work before we made changes and now it doesn't, we know where the error is.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36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1A491-1607-0586-9468-47B312275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</a:t>
            </a:r>
            <a:r>
              <a:rPr lang="en-US" dirty="0" err="1"/>
              <a:t>pytest</a:t>
            </a:r>
            <a:r>
              <a:rPr lang="en-US" dirty="0"/>
              <a:t> actually run?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0E72B-2928-598F-9729-39C4C6048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invoke </a:t>
            </a:r>
            <a:r>
              <a:rPr lang="en-US" dirty="0" err="1"/>
              <a:t>pytest</a:t>
            </a:r>
            <a:r>
              <a:rPr lang="en-US" dirty="0"/>
              <a:t> without a filename, it looks in the current directory for any files that match either of the following patterns</a:t>
            </a:r>
          </a:p>
          <a:p>
            <a:pPr lvl="1"/>
            <a:r>
              <a:rPr lang="en-US" dirty="0"/>
              <a:t>test_&lt;name&gt;.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&lt;name&gt;_test.py</a:t>
            </a:r>
          </a:p>
          <a:p>
            <a:r>
              <a:rPr lang="en-US" dirty="0"/>
              <a:t>If you invoke it with a filename, it just runs the file specified.</a:t>
            </a:r>
          </a:p>
          <a:p>
            <a:r>
              <a:rPr lang="en-US" dirty="0"/>
              <a:t>Within that file, it looks for functions of the form </a:t>
            </a:r>
            <a:r>
              <a:rPr lang="en-US" i="1" dirty="0"/>
              <a:t>test_&lt;name&gt;() </a:t>
            </a:r>
            <a:r>
              <a:rPr lang="en-US" dirty="0"/>
              <a:t>and runs each of those functions in turn.</a:t>
            </a:r>
          </a:p>
          <a:p>
            <a:pPr lvl="1"/>
            <a:r>
              <a:rPr lang="en-US" dirty="0"/>
              <a:t>These functions should take no arguments</a:t>
            </a:r>
          </a:p>
        </p:txBody>
      </p:sp>
    </p:spTree>
    <p:extLst>
      <p:ext uri="{BB962C8B-B14F-4D97-AF65-F5344CB8AC3E}">
        <p14:creationId xmlns:p14="http://schemas.microsoft.com/office/powerpoint/2010/main" val="21450462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8D9D6-CE79-EC5A-ED68-C16E4B004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r>
              <a:rPr lang="en-US" dirty="0"/>
              <a:t> output -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579ED-1D45-5DB9-627F-D0AF849EA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all the tests pass, you'll see something like this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FB798C-5473-1310-197B-A01F9D7427CB}"/>
              </a:ext>
            </a:extLst>
          </p:cNvPr>
          <p:cNvSpPr txBox="1"/>
          <p:nvPr/>
        </p:nvSpPr>
        <p:spPr>
          <a:xfrm>
            <a:off x="1000542" y="2355970"/>
            <a:ext cx="10514124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========================== test session starts ==========================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platform win32 -- Python 3.9.13, pytest-7.4.0, pluggy-1.2.0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rootdir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C:\Users\dagor\PycharmProjects\demo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plugins: byu-pytest-utils-0.7.2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collected 2 item                                                                                                                                        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test_demo.py ..                                                   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[100%]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=========================== 2 passed in 0.25s ===========================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C25414-B0B1-82E0-E013-8A3E527DBFD9}"/>
              </a:ext>
            </a:extLst>
          </p:cNvPr>
          <p:cNvSpPr txBox="1"/>
          <p:nvPr/>
        </p:nvSpPr>
        <p:spPr>
          <a:xfrm>
            <a:off x="7292425" y="3271383"/>
            <a:ext cx="2658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All the tests ran</a:t>
            </a:r>
          </a:p>
          <a:p>
            <a:r>
              <a:rPr lang="en-US" dirty="0">
                <a:solidFill>
                  <a:srgbClr val="FF0000"/>
                </a:solidFill>
              </a:rPr>
              <a:t>green means no failures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D639FE-2AED-AAD9-D8E0-A766A7B42343}"/>
              </a:ext>
            </a:extLst>
          </p:cNvPr>
          <p:cNvSpPr/>
          <p:nvPr/>
        </p:nvSpPr>
        <p:spPr>
          <a:xfrm>
            <a:off x="10240476" y="4052944"/>
            <a:ext cx="830093" cy="2675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516E63D-F6F8-E554-4054-8B085DB96006}"/>
              </a:ext>
            </a:extLst>
          </p:cNvPr>
          <p:cNvCxnSpPr>
            <a:cxnSpLocks/>
          </p:cNvCxnSpPr>
          <p:nvPr/>
        </p:nvCxnSpPr>
        <p:spPr>
          <a:xfrm>
            <a:off x="9951396" y="3739403"/>
            <a:ext cx="289080" cy="44729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5238513-D340-93FF-0A41-969880F5D448}"/>
              </a:ext>
            </a:extLst>
          </p:cNvPr>
          <p:cNvSpPr txBox="1"/>
          <p:nvPr/>
        </p:nvSpPr>
        <p:spPr>
          <a:xfrm>
            <a:off x="4143983" y="3739403"/>
            <a:ext cx="1902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How long it took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150C4C-7C57-0DC9-2572-50919B6BCDA3}"/>
              </a:ext>
            </a:extLst>
          </p:cNvPr>
          <p:cNvSpPr/>
          <p:nvPr/>
        </p:nvSpPr>
        <p:spPr>
          <a:xfrm>
            <a:off x="6462332" y="4592077"/>
            <a:ext cx="830093" cy="26751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6C262B-B3E6-BC74-D5FE-B4AF767E7A0A}"/>
              </a:ext>
            </a:extLst>
          </p:cNvPr>
          <p:cNvCxnSpPr>
            <a:cxnSpLocks/>
            <a:stCxn id="10" idx="3"/>
            <a:endCxn id="11" idx="0"/>
          </p:cNvCxnSpPr>
          <p:nvPr/>
        </p:nvCxnSpPr>
        <p:spPr>
          <a:xfrm>
            <a:off x="6046298" y="3924069"/>
            <a:ext cx="831081" cy="668008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02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675DD-3F05-136D-A3D4-587942BA3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r>
              <a:rPr lang="en-US" dirty="0"/>
              <a:t> output -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7AE6D-32B2-7B61-DD4F-676757EDF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test fails, there is a bit more output: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C9ADA8-8109-96CD-62E7-F3ACF7889486}"/>
              </a:ext>
            </a:extLst>
          </p:cNvPr>
          <p:cNvSpPr txBox="1"/>
          <p:nvPr/>
        </p:nvSpPr>
        <p:spPr>
          <a:xfrm>
            <a:off x="1000542" y="2355970"/>
            <a:ext cx="8273460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========================= test session starts ==========================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platform win32 -- Python 3.9.13, pytest-7.4.0, pluggy-1.2.0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rootdir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C:\Users\dagor\PycharmProjects\demo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plugins: byu-pytest-utils-0.7.2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collected 2 items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test_demo.py .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  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[100%]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=============================== FAILURES ===============================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______________________________ </a:t>
            </a:r>
            <a:r>
              <a:rPr lang="en-US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test_error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______________________________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test_error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      assert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(3) == 5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       assert 4 == 5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        +  where 4 = </a:t>
            </a:r>
            <a:r>
              <a:rPr lang="en-US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(3)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test_demo.py:9: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AssertionError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======================= short test summary info ========================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FAILED test_demo.py::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test_error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 assert 4 == 5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 1 failed, 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passed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0.18s ======================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5B4B03-19E4-94F0-4546-85460BBD27E9}"/>
              </a:ext>
            </a:extLst>
          </p:cNvPr>
          <p:cNvSpPr txBox="1"/>
          <p:nvPr/>
        </p:nvSpPr>
        <p:spPr>
          <a:xfrm>
            <a:off x="5418914" y="3131806"/>
            <a:ext cx="2094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All the tests ran</a:t>
            </a:r>
          </a:p>
          <a:p>
            <a:r>
              <a:rPr lang="en-US" dirty="0">
                <a:solidFill>
                  <a:srgbClr val="FF0000"/>
                </a:solidFill>
              </a:rPr>
              <a:t>red means failures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8ACAE1-83E2-14DA-C770-BD957A0E2850}"/>
              </a:ext>
            </a:extLst>
          </p:cNvPr>
          <p:cNvSpPr/>
          <p:nvPr/>
        </p:nvSpPr>
        <p:spPr>
          <a:xfrm>
            <a:off x="7973931" y="3663838"/>
            <a:ext cx="830093" cy="2675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F7FA2D0-FEA4-914A-028B-7732B59A2ABE}"/>
              </a:ext>
            </a:extLst>
          </p:cNvPr>
          <p:cNvCxnSpPr>
            <a:cxnSpLocks/>
          </p:cNvCxnSpPr>
          <p:nvPr/>
        </p:nvCxnSpPr>
        <p:spPr>
          <a:xfrm>
            <a:off x="7443855" y="3617808"/>
            <a:ext cx="530076" cy="17978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C1CA505-BC8B-0432-D8C5-9CBFF9698631}"/>
              </a:ext>
            </a:extLst>
          </p:cNvPr>
          <p:cNvSpPr txBox="1"/>
          <p:nvPr/>
        </p:nvSpPr>
        <p:spPr>
          <a:xfrm>
            <a:off x="3047094" y="3202173"/>
            <a:ext cx="2251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One entry per test: </a:t>
            </a:r>
          </a:p>
          <a:p>
            <a:r>
              <a:rPr lang="en-US" dirty="0">
                <a:solidFill>
                  <a:schemeClr val="accent2"/>
                </a:solidFill>
              </a:rPr>
              <a:t>. = succuss</a:t>
            </a:r>
          </a:p>
          <a:p>
            <a:r>
              <a:rPr lang="en-US" dirty="0">
                <a:solidFill>
                  <a:schemeClr val="accent2"/>
                </a:solidFill>
              </a:rPr>
              <a:t>F = failure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F78940-70FA-F81A-E35E-9E808553B92C}"/>
              </a:ext>
            </a:extLst>
          </p:cNvPr>
          <p:cNvSpPr/>
          <p:nvPr/>
        </p:nvSpPr>
        <p:spPr>
          <a:xfrm>
            <a:off x="2428865" y="3656558"/>
            <a:ext cx="415047" cy="26751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C0259D5-F124-01BD-4817-D36742E80C3C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2843912" y="3663838"/>
            <a:ext cx="203182" cy="114299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0A7170F-E2BB-1420-77FA-5C689CBE9786}"/>
              </a:ext>
            </a:extLst>
          </p:cNvPr>
          <p:cNvSpPr txBox="1"/>
          <p:nvPr/>
        </p:nvSpPr>
        <p:spPr>
          <a:xfrm>
            <a:off x="4669190" y="4550219"/>
            <a:ext cx="225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Test that failed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6D7767-9793-8861-3FD4-645CD2326D4A}"/>
              </a:ext>
            </a:extLst>
          </p:cNvPr>
          <p:cNvSpPr/>
          <p:nvPr/>
        </p:nvSpPr>
        <p:spPr>
          <a:xfrm>
            <a:off x="1459149" y="4756825"/>
            <a:ext cx="1906621" cy="21488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C42763E-70C3-1F80-2DB6-6D3A718D4518}"/>
              </a:ext>
            </a:extLst>
          </p:cNvPr>
          <p:cNvCxnSpPr>
            <a:cxnSpLocks/>
            <a:stCxn id="20" idx="1"/>
            <a:endCxn id="21" idx="3"/>
          </p:cNvCxnSpPr>
          <p:nvPr/>
        </p:nvCxnSpPr>
        <p:spPr>
          <a:xfrm flipH="1">
            <a:off x="3365770" y="4734885"/>
            <a:ext cx="1303420" cy="129381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06F6F15-E2E1-E740-37C8-BA065238D1FA}"/>
              </a:ext>
            </a:extLst>
          </p:cNvPr>
          <p:cNvSpPr txBox="1"/>
          <p:nvPr/>
        </p:nvSpPr>
        <p:spPr>
          <a:xfrm>
            <a:off x="5234646" y="4920795"/>
            <a:ext cx="2583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Actual line that failed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4C0B9C3-BBFE-D3C0-9847-6232B7406300}"/>
              </a:ext>
            </a:extLst>
          </p:cNvPr>
          <p:cNvSpPr/>
          <p:nvPr/>
        </p:nvSpPr>
        <p:spPr>
          <a:xfrm>
            <a:off x="1000542" y="4987008"/>
            <a:ext cx="3154783" cy="18185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EAAD035-0110-E028-5AA8-BBD18B9F62E9}"/>
              </a:ext>
            </a:extLst>
          </p:cNvPr>
          <p:cNvCxnSpPr>
            <a:cxnSpLocks/>
            <a:stCxn id="25" idx="1"/>
            <a:endCxn id="26" idx="3"/>
          </p:cNvCxnSpPr>
          <p:nvPr/>
        </p:nvCxnSpPr>
        <p:spPr>
          <a:xfrm flipH="1" flipV="1">
            <a:off x="4155325" y="5077936"/>
            <a:ext cx="1079321" cy="2752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E8564B69-6BE5-0F5E-37C3-249B87CEAA53}"/>
              </a:ext>
            </a:extLst>
          </p:cNvPr>
          <p:cNvSpPr/>
          <p:nvPr/>
        </p:nvSpPr>
        <p:spPr>
          <a:xfrm>
            <a:off x="1017925" y="5822301"/>
            <a:ext cx="1559905" cy="23436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41AE36A-F4CE-6236-C8D6-2BA69696BFB7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2595213" y="5105461"/>
            <a:ext cx="2639433" cy="86692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B107B05-01A8-94CB-E9F9-B3CD0AA97C82}"/>
              </a:ext>
            </a:extLst>
          </p:cNvPr>
          <p:cNvSpPr txBox="1"/>
          <p:nvPr/>
        </p:nvSpPr>
        <p:spPr>
          <a:xfrm>
            <a:off x="5592231" y="5316025"/>
            <a:ext cx="225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Values that failed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3F09E39-3B97-E2DD-9FDE-D32D08048688}"/>
              </a:ext>
            </a:extLst>
          </p:cNvPr>
          <p:cNvSpPr/>
          <p:nvPr/>
        </p:nvSpPr>
        <p:spPr>
          <a:xfrm>
            <a:off x="1017926" y="5197867"/>
            <a:ext cx="3242989" cy="42727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F850966-A007-8942-BB75-572EFB286347}"/>
              </a:ext>
            </a:extLst>
          </p:cNvPr>
          <p:cNvCxnSpPr>
            <a:cxnSpLocks/>
            <a:stCxn id="37" idx="1"/>
            <a:endCxn id="38" idx="3"/>
          </p:cNvCxnSpPr>
          <p:nvPr/>
        </p:nvCxnSpPr>
        <p:spPr>
          <a:xfrm flipH="1" flipV="1">
            <a:off x="4260915" y="5411506"/>
            <a:ext cx="1331316" cy="89185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386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1" grpId="0" animBg="1"/>
      <p:bldP spid="20" grpId="0"/>
      <p:bldP spid="21" grpId="0" animBg="1"/>
      <p:bldP spid="25" grpId="0"/>
      <p:bldP spid="26" grpId="0" animBg="1"/>
      <p:bldP spid="31" grpId="0" animBg="1"/>
      <p:bldP spid="37" grpId="0"/>
      <p:bldP spid="3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AA8AA-3A04-768A-3711-2859045B6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tests - naming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2FE06-EA0E-299B-5329-8256870AF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Typically, our tests will go in a separate file and import the functions or classes we want to test</a:t>
            </a:r>
          </a:p>
          <a:p>
            <a:r>
              <a:rPr lang="en-US" dirty="0"/>
              <a:t>Inside that file, we write our test functions</a:t>
            </a:r>
          </a:p>
          <a:p>
            <a:pPr lvl="1"/>
            <a:r>
              <a:rPr lang="en-US" dirty="0"/>
              <a:t>Function names are of the form </a:t>
            </a:r>
            <a:r>
              <a:rPr lang="en-US" i="1" dirty="0"/>
              <a:t>test_&lt;name&gt;()</a:t>
            </a:r>
            <a:r>
              <a:rPr lang="en-US" dirty="0"/>
              <a:t> and take no parameters</a:t>
            </a:r>
          </a:p>
          <a:p>
            <a:pPr lvl="1"/>
            <a:r>
              <a:rPr lang="en-US" i="1" dirty="0"/>
              <a:t>&lt;name&gt; </a:t>
            </a:r>
            <a:r>
              <a:rPr lang="en-US" dirty="0"/>
              <a:t>should be something descriptive that makes clear what is being tested</a:t>
            </a:r>
          </a:p>
          <a:p>
            <a:pPr lvl="2"/>
            <a:r>
              <a:rPr lang="en-US" dirty="0" err="1"/>
              <a:t>test_square_returns_valid_value</a:t>
            </a:r>
            <a:r>
              <a:rPr lang="en-US" dirty="0"/>
              <a:t>()</a:t>
            </a:r>
          </a:p>
          <a:p>
            <a:pPr lvl="2"/>
            <a:r>
              <a:rPr lang="en-US" dirty="0" err="1"/>
              <a:t>test_sqrt_throws_exception_for_negative</a:t>
            </a:r>
            <a:r>
              <a:rPr lang="en-US" dirty="0"/>
              <a:t>()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0838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A016-176A-3725-E6E1-404848B1A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tests -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1453D-118C-C27E-9AFB-68C7DEC08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goes inside our test functions?</a:t>
            </a:r>
          </a:p>
          <a:p>
            <a:pPr lvl="1"/>
            <a:r>
              <a:rPr lang="en-US" dirty="0"/>
              <a:t>Anything we want</a:t>
            </a:r>
          </a:p>
          <a:p>
            <a:r>
              <a:rPr lang="en-US" dirty="0"/>
              <a:t>The most common statement is an assertion</a:t>
            </a:r>
          </a:p>
          <a:p>
            <a:endParaRPr lang="en-US" dirty="0"/>
          </a:p>
          <a:p>
            <a:pPr lvl="1"/>
            <a:r>
              <a:rPr lang="en-US" dirty="0"/>
              <a:t>We call the function we are testing with known input values</a:t>
            </a:r>
          </a:p>
          <a:p>
            <a:pPr lvl="1"/>
            <a:r>
              <a:rPr lang="en-US" dirty="0"/>
              <a:t>We then assert that all we received all the expected outputs</a:t>
            </a:r>
          </a:p>
          <a:p>
            <a:pPr lvl="2"/>
            <a:r>
              <a:rPr lang="en-US" dirty="0"/>
              <a:t>For pure functions, we just need to check the return values</a:t>
            </a:r>
          </a:p>
          <a:p>
            <a:pPr lvl="2"/>
            <a:r>
              <a:rPr lang="en-US" dirty="0"/>
              <a:t>For non-pure functions, we also need to test the side effects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F6AFE8-27B8-DE8B-B37C-B572B4F6C569}"/>
              </a:ext>
            </a:extLst>
          </p:cNvPr>
          <p:cNvSpPr txBox="1"/>
          <p:nvPr/>
        </p:nvSpPr>
        <p:spPr>
          <a:xfrm>
            <a:off x="1000542" y="316935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assert &lt;Boolean expression&gt;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9B5591-954F-E2EA-2114-5B104A79E1CD}"/>
              </a:ext>
            </a:extLst>
          </p:cNvPr>
          <p:cNvSpPr txBox="1"/>
          <p:nvPr/>
        </p:nvSpPr>
        <p:spPr>
          <a:xfrm>
            <a:off x="1000542" y="5258462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test_square_valid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assert square(3) == 9</a:t>
            </a:r>
          </a:p>
        </p:txBody>
      </p:sp>
    </p:spTree>
    <p:extLst>
      <p:ext uri="{BB962C8B-B14F-4D97-AF65-F5344CB8AC3E}">
        <p14:creationId xmlns:p14="http://schemas.microsoft.com/office/powerpoint/2010/main" val="13385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B6128-09C3-05C8-210C-BC3965F4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complicated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96A58-25AE-D637-1A8F-EC5639F5F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With multiple asserts, all must pass for the test to pass</a:t>
            </a:r>
          </a:p>
          <a:p>
            <a:r>
              <a:rPr lang="en-US" dirty="0"/>
              <a:t>The test will stop on the first failure.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596B73-B5D5-6744-3ED1-AFEC119858E1}"/>
              </a:ext>
            </a:extLst>
          </p:cNvPr>
          <p:cNvSpPr txBox="1"/>
          <p:nvPr/>
        </p:nvSpPr>
        <p:spPr>
          <a:xfrm>
            <a:off x="1000542" y="1930400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test_grid_constructions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grid = Grid(2,2)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assert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grid.height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assert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grid.width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for x in range(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grid.width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for y in range(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grid.height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assert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grid.get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== None</a:t>
            </a:r>
          </a:p>
        </p:txBody>
      </p:sp>
    </p:spTree>
    <p:extLst>
      <p:ext uri="{BB962C8B-B14F-4D97-AF65-F5344CB8AC3E}">
        <p14:creationId xmlns:p14="http://schemas.microsoft.com/office/powerpoint/2010/main" val="32212332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DDC77-F0BF-B3ED-CFE1-AA4AD19F7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for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23A5D-83F5-3AE9-F2EA-3CF18CCF7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assertion is the most common thing we do in the tests, </a:t>
            </a:r>
            <a:r>
              <a:rPr lang="en-US" dirty="0" err="1"/>
              <a:t>pytest</a:t>
            </a:r>
            <a:r>
              <a:rPr lang="en-US" dirty="0"/>
              <a:t> provides a number of other checks we can make</a:t>
            </a:r>
          </a:p>
          <a:p>
            <a:r>
              <a:rPr lang="en-US" dirty="0"/>
              <a:t>A common one is to see if an exception is raised where it is expected</a:t>
            </a:r>
          </a:p>
          <a:p>
            <a:r>
              <a:rPr lang="en-US" dirty="0"/>
              <a:t>This uses the raises() function from </a:t>
            </a:r>
            <a:r>
              <a:rPr lang="en-US" dirty="0" err="1"/>
              <a:t>pytest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BA38F7-2544-5328-7784-FCD681BB047F}"/>
              </a:ext>
            </a:extLst>
          </p:cNvPr>
          <p:cNvSpPr txBox="1"/>
          <p:nvPr/>
        </p:nvSpPr>
        <p:spPr>
          <a:xfrm>
            <a:off x="1000542" y="3462507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square_root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x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raise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("Negative numbers not allowed")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sqrt(x)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test_square_root_raises_exception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with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pytest.raises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square_root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(-4)</a:t>
            </a:r>
          </a:p>
        </p:txBody>
      </p:sp>
    </p:spTree>
    <p:extLst>
      <p:ext uri="{BB962C8B-B14F-4D97-AF65-F5344CB8AC3E}">
        <p14:creationId xmlns:p14="http://schemas.microsoft.com/office/powerpoint/2010/main" val="35286478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BE797-807A-81AD-2DBE-AECC5DED5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floating point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06869-DD13-F5FE-913E-1C9CF77E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797406" cy="4645497"/>
          </a:xfrm>
        </p:spPr>
        <p:txBody>
          <a:bodyPr>
            <a:normAutofit/>
          </a:bodyPr>
          <a:lstStyle/>
          <a:p>
            <a:r>
              <a:rPr lang="en-US" dirty="0"/>
              <a:t>What happens if we run the following in the Python interpreter?</a:t>
            </a:r>
          </a:p>
          <a:p>
            <a:endParaRPr lang="en-US" dirty="0"/>
          </a:p>
          <a:p>
            <a:r>
              <a:rPr lang="en-US" dirty="0"/>
              <a:t>Surprisingly, we get </a:t>
            </a:r>
            <a:r>
              <a:rPr lang="en-US" i="1" dirty="0"/>
              <a:t>False</a:t>
            </a:r>
          </a:p>
          <a:p>
            <a:r>
              <a:rPr lang="en-US" dirty="0"/>
              <a:t>This is due to the imprecision of floating-point number representation in computers</a:t>
            </a:r>
          </a:p>
          <a:p>
            <a:pPr lvl="1"/>
            <a:r>
              <a:rPr lang="en-US" dirty="0"/>
              <a:t>We've already seen this a few times this semesters, noticeably on Homework 1</a:t>
            </a:r>
          </a:p>
          <a:p>
            <a:r>
              <a:rPr lang="en-US" dirty="0"/>
              <a:t>To make comparisons like this safely, we have to do something like this:</a:t>
            </a:r>
          </a:p>
          <a:p>
            <a:endParaRPr lang="en-US" dirty="0"/>
          </a:p>
          <a:p>
            <a:r>
              <a:rPr lang="en-US" dirty="0"/>
              <a:t>where </a:t>
            </a:r>
            <a:r>
              <a:rPr lang="en-US" i="1" dirty="0"/>
              <a:t>val1</a:t>
            </a:r>
            <a:r>
              <a:rPr lang="en-US" dirty="0"/>
              <a:t> (0.1+0.2 from above) and </a:t>
            </a:r>
            <a:r>
              <a:rPr lang="en-US" i="1" dirty="0"/>
              <a:t>val2</a:t>
            </a:r>
            <a:r>
              <a:rPr lang="en-US" dirty="0"/>
              <a:t> (0.3 from above) are the values we ant to compare and </a:t>
            </a:r>
            <a:r>
              <a:rPr lang="en-US" i="1" dirty="0"/>
              <a:t>tolerance</a:t>
            </a:r>
            <a:r>
              <a:rPr lang="en-US" dirty="0"/>
              <a:t> is some small value like 1e-6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0AE3A-CA1A-BF38-2341-A87717206004}"/>
              </a:ext>
            </a:extLst>
          </p:cNvPr>
          <p:cNvSpPr txBox="1"/>
          <p:nvPr/>
        </p:nvSpPr>
        <p:spPr>
          <a:xfrm>
            <a:off x="1000542" y="2323952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0.1 + 0.2 == 0.3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BE2E91-88B7-D527-9992-23D9B0C58993}"/>
              </a:ext>
            </a:extLst>
          </p:cNvPr>
          <p:cNvSpPr txBox="1"/>
          <p:nvPr/>
        </p:nvSpPr>
        <p:spPr>
          <a:xfrm>
            <a:off x="1075120" y="5063910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abs(val1 – val2) &lt; tolerance</a:t>
            </a:r>
          </a:p>
        </p:txBody>
      </p:sp>
    </p:spTree>
    <p:extLst>
      <p:ext uri="{BB962C8B-B14F-4D97-AF65-F5344CB8AC3E}">
        <p14:creationId xmlns:p14="http://schemas.microsoft.com/office/powerpoint/2010/main" val="1516908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BE797-807A-81AD-2DBE-AECC5DED5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floating point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06869-DD13-F5FE-913E-1C9CF77E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797406" cy="4733046"/>
          </a:xfrm>
        </p:spPr>
        <p:txBody>
          <a:bodyPr>
            <a:normAutofit/>
          </a:bodyPr>
          <a:lstStyle/>
          <a:p>
            <a:r>
              <a:rPr lang="en-US" dirty="0"/>
              <a:t>But that's a pain to write</a:t>
            </a:r>
          </a:p>
          <a:p>
            <a:r>
              <a:rPr lang="en-US" dirty="0" err="1"/>
              <a:t>pytest</a:t>
            </a:r>
            <a:r>
              <a:rPr lang="en-US" dirty="0"/>
              <a:t> gives us an </a:t>
            </a:r>
            <a:r>
              <a:rPr lang="en-US" dirty="0" err="1"/>
              <a:t>approx</a:t>
            </a:r>
            <a:r>
              <a:rPr lang="en-US" dirty="0"/>
              <a:t>() method that allows us to write this more cleanly:</a:t>
            </a:r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This would return false.</a:t>
            </a:r>
          </a:p>
          <a:p>
            <a:r>
              <a:rPr lang="en-US" dirty="0"/>
              <a:t>If you want to change the tolerance, for example when working with large or small numbers, there are additional parameters to </a:t>
            </a:r>
            <a:r>
              <a:rPr lang="en-US" i="1" dirty="0" err="1"/>
              <a:t>approx</a:t>
            </a:r>
            <a:r>
              <a:rPr lang="en-US" i="1" dirty="0"/>
              <a:t>() </a:t>
            </a:r>
            <a:r>
              <a:rPr lang="en-US" dirty="0"/>
              <a:t>that you can set.</a:t>
            </a:r>
          </a:p>
          <a:p>
            <a:r>
              <a:rPr lang="en-US" dirty="0"/>
              <a:t>The full documentation is here: </a:t>
            </a:r>
            <a:r>
              <a:rPr lang="en-US" dirty="0">
                <a:hlinkClick r:id="rId2"/>
              </a:rPr>
              <a:t>https://docs.pytest.org/en/7.4.x/reference/reference.html#pytest-approx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BE2E91-88B7-D527-9992-23D9B0C58993}"/>
              </a:ext>
            </a:extLst>
          </p:cNvPr>
          <p:cNvSpPr txBox="1"/>
          <p:nvPr/>
        </p:nvSpPr>
        <p:spPr>
          <a:xfrm>
            <a:off x="1000542" y="3028890"/>
            <a:ext cx="8273460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val1 ==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approx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(val2)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i.e.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0.1 + 0.2 ==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approx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(0.3)</a:t>
            </a:r>
          </a:p>
        </p:txBody>
      </p:sp>
    </p:spTree>
    <p:extLst>
      <p:ext uri="{BB962C8B-B14F-4D97-AF65-F5344CB8AC3E}">
        <p14:creationId xmlns:p14="http://schemas.microsoft.com/office/powerpoint/2010/main" val="108547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62B547-2FC9-41E6-FAF6-572F136BE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programs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945F940-5DAE-939A-BA76-4365B7DFE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simple programs, we can simply inspect the code to verify that it is correct</a:t>
            </a:r>
          </a:p>
          <a:p>
            <a:r>
              <a:rPr lang="en-US" dirty="0"/>
              <a:t>But there is a limit to what you can do with simple programs</a:t>
            </a:r>
          </a:p>
          <a:p>
            <a:r>
              <a:rPr lang="en-US" dirty="0"/>
              <a:t>As programs become larger</a:t>
            </a:r>
          </a:p>
          <a:p>
            <a:pPr lvl="1"/>
            <a:r>
              <a:rPr lang="en-US" dirty="0"/>
              <a:t>inspection isn't always feasible.</a:t>
            </a:r>
          </a:p>
          <a:p>
            <a:pPr lvl="1"/>
            <a:r>
              <a:rPr lang="en-US" dirty="0"/>
              <a:t>it becomes harder to verify how different parts of the code interact with one another</a:t>
            </a:r>
          </a:p>
          <a:p>
            <a:pPr lvl="1"/>
            <a:r>
              <a:rPr lang="en-US" dirty="0"/>
              <a:t>there may be more than one developer working on the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75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8BDA6-0BAA-3801-3C9E-B942834CA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Space Shuttle</a:t>
            </a:r>
          </a:p>
        </p:txBody>
      </p:sp>
      <p:pic>
        <p:nvPicPr>
          <p:cNvPr id="9" name="Content Placeholder 8" descr="A space shuttle in space&#10;&#10;Description automatically generated">
            <a:extLst>
              <a:ext uri="{FF2B5EF4-FFF2-40B4-BE49-F238E27FC236}">
                <a16:creationId xmlns:a16="http://schemas.microsoft.com/office/drawing/2014/main" id="{C57857E3-E540-C142-3B46-AE17D10E43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36295" y="53042"/>
            <a:ext cx="5224869" cy="7942794"/>
          </a:xfrm>
        </p:spPr>
      </p:pic>
    </p:spTree>
    <p:extLst>
      <p:ext uri="{BB962C8B-B14F-4D97-AF65-F5344CB8AC3E}">
        <p14:creationId xmlns:p14="http://schemas.microsoft.com/office/powerpoint/2010/main" val="756149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61F75-0B46-4F10-D2E8-2114A4083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Space Shuttle parts</a:t>
            </a:r>
          </a:p>
        </p:txBody>
      </p:sp>
      <p:pic>
        <p:nvPicPr>
          <p:cNvPr id="5" name="Content Placeholder 4" descr="A cut out of a space shuttle&#10;&#10;Description automatically generated">
            <a:extLst>
              <a:ext uri="{FF2B5EF4-FFF2-40B4-BE49-F238E27FC236}">
                <a16:creationId xmlns:a16="http://schemas.microsoft.com/office/drawing/2014/main" id="{3A53A497-6AB7-DCE7-E490-BFDE787CBB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544169"/>
            <a:ext cx="11024202" cy="5054594"/>
          </a:xfrm>
        </p:spPr>
      </p:pic>
    </p:spTree>
    <p:extLst>
      <p:ext uri="{BB962C8B-B14F-4D97-AF65-F5344CB8AC3E}">
        <p14:creationId xmlns:p14="http://schemas.microsoft.com/office/powerpoint/2010/main" val="1480138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22D22-C037-E729-63BA-D984B9D2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the space shuttle 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18224-7DF5-BDF8-3FBC-5ED4E4E4A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would happen if you tried to assemble the space shuttle with "untested" parts (i.e., parts that were built but never verified)?</a:t>
            </a:r>
          </a:p>
          <a:p>
            <a:r>
              <a:rPr lang="en-US" dirty="0"/>
              <a:t>It wouldn't work, and you probably would never be able to make it work</a:t>
            </a:r>
          </a:p>
          <a:p>
            <a:pPr lvl="1"/>
            <a:r>
              <a:rPr lang="en-US" dirty="0"/>
              <a:t>Cheaper and easier to just start over</a:t>
            </a:r>
          </a:p>
          <a:p>
            <a:endParaRPr lang="en-US" dirty="0"/>
          </a:p>
        </p:txBody>
      </p:sp>
      <p:pic>
        <p:nvPicPr>
          <p:cNvPr id="4" name="Content Placeholder 8" descr="A space shuttle in space&#10;&#10;Description automatically generated">
            <a:extLst>
              <a:ext uri="{FF2B5EF4-FFF2-40B4-BE49-F238E27FC236}">
                <a16:creationId xmlns:a16="http://schemas.microsoft.com/office/drawing/2014/main" id="{FA7C30F0-6E26-E8E4-50C7-A03377490F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24330" y="3074425"/>
            <a:ext cx="2872014" cy="4366007"/>
          </a:xfrm>
          <a:prstGeom prst="rect">
            <a:avLst/>
          </a:prstGeom>
        </p:spPr>
      </p:pic>
      <p:pic>
        <p:nvPicPr>
          <p:cNvPr id="5" name="Content Placeholder 4" descr="A cut out of a space shuttle&#10;&#10;Description automatically generated">
            <a:extLst>
              <a:ext uri="{FF2B5EF4-FFF2-40B4-BE49-F238E27FC236}">
                <a16:creationId xmlns:a16="http://schemas.microsoft.com/office/drawing/2014/main" id="{6213EAC4-CA45-1E0D-E521-029BC4CDEA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131" y="3821421"/>
            <a:ext cx="6263940" cy="2872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12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EB995-AE69-35CB-5B6C-D277D3B91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09BA7-5C5F-C949-74AA-0911BF98E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2057"/>
          </a:xfrm>
        </p:spPr>
        <p:txBody>
          <a:bodyPr>
            <a:normAutofit/>
          </a:bodyPr>
          <a:lstStyle/>
          <a:p>
            <a:r>
              <a:rPr lang="en-US" dirty="0"/>
              <a:t>There are different types of tests</a:t>
            </a:r>
          </a:p>
          <a:p>
            <a:pPr lvl="1"/>
            <a:r>
              <a:rPr lang="en-US" dirty="0"/>
              <a:t>Unit tests – tests for small individual parts of a program</a:t>
            </a:r>
          </a:p>
          <a:p>
            <a:pPr lvl="1"/>
            <a:r>
              <a:rPr lang="en-US" dirty="0"/>
              <a:t>Integration tests – test how different parts of the program work with one another</a:t>
            </a:r>
          </a:p>
          <a:p>
            <a:pPr lvl="1"/>
            <a:r>
              <a:rPr lang="en-US" dirty="0"/>
              <a:t>System tests – test how the entire program works as a whole</a:t>
            </a:r>
          </a:p>
          <a:p>
            <a:pPr lvl="1"/>
            <a:r>
              <a:rPr lang="en-US" dirty="0"/>
              <a:t>Performance tests – how quickly does the program perform its tasks</a:t>
            </a:r>
          </a:p>
          <a:p>
            <a:pPr lvl="1"/>
            <a:r>
              <a:rPr lang="en-US" dirty="0"/>
              <a:t>Usability tests – how easy is the program to use/understand</a:t>
            </a:r>
          </a:p>
          <a:p>
            <a:pPr lvl="1"/>
            <a:r>
              <a:rPr lang="en-US" dirty="0"/>
              <a:t>and more</a:t>
            </a:r>
          </a:p>
          <a:p>
            <a:r>
              <a:rPr lang="en-US" dirty="0"/>
              <a:t>We'll be focusing on Unit Tests in this class</a:t>
            </a:r>
          </a:p>
          <a:p>
            <a:pPr lvl="1"/>
            <a:r>
              <a:rPr lang="en-US" dirty="0"/>
              <a:t>You'll see more in future classes, or you can take CS 329 – Testing, Analysis &amp; Verification</a:t>
            </a:r>
          </a:p>
        </p:txBody>
      </p:sp>
    </p:spTree>
    <p:extLst>
      <p:ext uri="{BB962C8B-B14F-4D97-AF65-F5344CB8AC3E}">
        <p14:creationId xmlns:p14="http://schemas.microsoft.com/office/powerpoint/2010/main" val="310350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EBB23-4240-FF75-6432-CDA182CE9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test – Access to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69A81-0ED0-EA36-7693-2CF402FFD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154824" cy="4838044"/>
          </a:xfrm>
        </p:spPr>
        <p:txBody>
          <a:bodyPr>
            <a:normAutofit/>
          </a:bodyPr>
          <a:lstStyle/>
          <a:p>
            <a:r>
              <a:rPr lang="en-US" dirty="0"/>
              <a:t>In addition to testing the various areas of responsibility as describe on the previous slide, we can look at testing in relation to how much access it has to a program's internal state.</a:t>
            </a:r>
          </a:p>
          <a:p>
            <a:r>
              <a:rPr lang="en-US" dirty="0"/>
              <a:t>White-box Testing</a:t>
            </a:r>
          </a:p>
          <a:p>
            <a:pPr lvl="1"/>
            <a:r>
              <a:rPr lang="en-US" dirty="0"/>
              <a:t>The test has knowledge of, and access to, the internal data of classes and algorithms of methods and functions</a:t>
            </a:r>
          </a:p>
          <a:p>
            <a:pPr lvl="1"/>
            <a:r>
              <a:rPr lang="en-US" dirty="0"/>
              <a:t>Allows for fine-grained verification of algorithm implementation</a:t>
            </a:r>
          </a:p>
          <a:p>
            <a:pPr lvl="1"/>
            <a:r>
              <a:rPr lang="en-US" dirty="0"/>
              <a:t>Can be brittle – if the algorithm changes, all the tests have to be rewritten</a:t>
            </a:r>
          </a:p>
          <a:p>
            <a:r>
              <a:rPr lang="en-US" dirty="0"/>
              <a:t>Black-box Testing</a:t>
            </a:r>
          </a:p>
          <a:p>
            <a:pPr lvl="1"/>
            <a:r>
              <a:rPr lang="en-US" dirty="0"/>
              <a:t>The test doesn't know anything about the program's internals</a:t>
            </a:r>
          </a:p>
          <a:p>
            <a:pPr lvl="1"/>
            <a:r>
              <a:rPr lang="en-US" dirty="0"/>
              <a:t>Can only check that correct thing happened given specific inputs</a:t>
            </a:r>
          </a:p>
          <a:p>
            <a:pPr lvl="1"/>
            <a:r>
              <a:rPr lang="en-US" dirty="0"/>
              <a:t>Allows for changes without rewriting test code as along as behavior is the same</a:t>
            </a:r>
          </a:p>
        </p:txBody>
      </p:sp>
    </p:spTree>
    <p:extLst>
      <p:ext uri="{BB962C8B-B14F-4D97-AF65-F5344CB8AC3E}">
        <p14:creationId xmlns:p14="http://schemas.microsoft.com/office/powerpoint/2010/main" val="309495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1542</TotalTime>
  <Words>2697</Words>
  <Application>Microsoft Office PowerPoint</Application>
  <PresentationFormat>Widescreen</PresentationFormat>
  <Paragraphs>301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Courier New</vt:lpstr>
      <vt:lpstr>Trebuchet MS</vt:lpstr>
      <vt:lpstr>Wingdings 3</vt:lpstr>
      <vt:lpstr>Facet</vt:lpstr>
      <vt:lpstr>Testing</vt:lpstr>
      <vt:lpstr>Why Testing?</vt:lpstr>
      <vt:lpstr>Why do we test code?</vt:lpstr>
      <vt:lpstr>Testing programs</vt:lpstr>
      <vt:lpstr>The Space Shuttle</vt:lpstr>
      <vt:lpstr>Space Shuttle parts</vt:lpstr>
      <vt:lpstr>Putting the space shuttle together</vt:lpstr>
      <vt:lpstr>Types of tests</vt:lpstr>
      <vt:lpstr>Types of test – Access to data</vt:lpstr>
      <vt:lpstr>Incremental development</vt:lpstr>
      <vt:lpstr>Incremental Program Development</vt:lpstr>
      <vt:lpstr>Stepwise Refinement</vt:lpstr>
      <vt:lpstr>Unit Testing</vt:lpstr>
      <vt:lpstr>Unit Tests</vt:lpstr>
      <vt:lpstr>What makes a good test?</vt:lpstr>
      <vt:lpstr>Picking good tests</vt:lpstr>
      <vt:lpstr>Test Driven Development</vt:lpstr>
      <vt:lpstr>Test driven development</vt:lpstr>
      <vt:lpstr>Test driven development cycle</vt:lpstr>
      <vt:lpstr>Writing Tests</vt:lpstr>
      <vt:lpstr>Testing frameworks</vt:lpstr>
      <vt:lpstr>doctest and pytest</vt:lpstr>
      <vt:lpstr>doctests</vt:lpstr>
      <vt:lpstr>Doctests</vt:lpstr>
      <vt:lpstr>Running doctests</vt:lpstr>
      <vt:lpstr>Doctest error output</vt:lpstr>
      <vt:lpstr>pytest</vt:lpstr>
      <vt:lpstr>The pytest library</vt:lpstr>
      <vt:lpstr>Running pytests</vt:lpstr>
      <vt:lpstr>What does pytest actually run?</vt:lpstr>
      <vt:lpstr>Pytest output - success</vt:lpstr>
      <vt:lpstr>Pytest output - failure</vt:lpstr>
      <vt:lpstr>Writing tests - naming</vt:lpstr>
      <vt:lpstr>Writing tests - content</vt:lpstr>
      <vt:lpstr>A more complicated example</vt:lpstr>
      <vt:lpstr>Checking for exceptions</vt:lpstr>
      <vt:lpstr>Checking floating point numbers</vt:lpstr>
      <vt:lpstr>Checking floating point numbers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</dc:title>
  <dc:creator>Tom Stephens</dc:creator>
  <cp:lastModifiedBy>Tom Stephens</cp:lastModifiedBy>
  <cp:revision>6</cp:revision>
  <dcterms:created xsi:type="dcterms:W3CDTF">2023-07-13T18:34:50Z</dcterms:created>
  <dcterms:modified xsi:type="dcterms:W3CDTF">2023-07-17T18:31:23Z</dcterms:modified>
</cp:coreProperties>
</file>