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405" r:id="rId6"/>
    <p:sldId id="2404" r:id="rId7"/>
    <p:sldId id="3599" r:id="rId8"/>
    <p:sldId id="3600" r:id="rId9"/>
    <p:sldId id="2408" r:id="rId10"/>
    <p:sldId id="2409" r:id="rId11"/>
    <p:sldId id="2410" r:id="rId12"/>
    <p:sldId id="2411" r:id="rId13"/>
    <p:sldId id="2412" r:id="rId14"/>
    <p:sldId id="2413" r:id="rId15"/>
    <p:sldId id="2414" r:id="rId16"/>
    <p:sldId id="2415" r:id="rId17"/>
    <p:sldId id="2416" r:id="rId18"/>
    <p:sldId id="2417" r:id="rId19"/>
    <p:sldId id="2418" r:id="rId20"/>
    <p:sldId id="2419" r:id="rId21"/>
    <p:sldId id="360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87747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774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777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777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7749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7763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7764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7750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7751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7752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0605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5050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3000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-0.00638 0.13356 " pathEditMode="relative" rAng="0" ptsTypes="AA">
                                      <p:cBhvr>
                                        <p:cTn id="6" dur="2000" spd="-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03177 0.13287 " pathEditMode="relative" rAng="0" ptsTypes="AA">
                                      <p:cBhvr>
                                        <p:cTn id="11" dur="2000" spd="-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66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1" grpId="0" animBg="1"/>
      <p:bldP spid="63" grpId="0"/>
      <p:bldP spid="67" grpId="0"/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770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8771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879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879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8772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8788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8789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8773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8774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8775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1133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5705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96142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-0.00521 0.13287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664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0.03282 0.13356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1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/>
      <p:bldP spid="64" grpId="0" animBg="1"/>
      <p:bldP spid="65" grpId="0" animBg="1"/>
      <p:bldP spid="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51371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89795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979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982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982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9797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9813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9814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9798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9799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9800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513080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051550" y="4646613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1133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570538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659438" y="3733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02238" y="3733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12601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63 0.00023 L 0.03073 0.13634 " pathEditMode="relative" rAng="0" ptsTypes="AA">
                                      <p:cBhvr>
                                        <p:cTn id="6" dur="1500" spd="-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" y="68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76 0.00023 L -0.0056 0.13356 " pathEditMode="relative" rAng="0" ptsTypes="AA">
                                      <p:cBhvr>
                                        <p:cTn id="12" dur="1500" spd="-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4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43" grpId="0" animBg="1"/>
      <p:bldP spid="62" grpId="0" animBg="1"/>
      <p:bldP spid="63" grpId="0"/>
      <p:bldP spid="67" grpId="0"/>
      <p:bldP spid="60" grpId="0" animBg="1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81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0851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0852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0819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0820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149476" y="3733800"/>
            <a:ext cx="4056063" cy="457200"/>
            <a:chOff x="626103" y="3680496"/>
            <a:chExt cx="4055301" cy="457200"/>
          </a:xfrm>
        </p:grpSpPr>
        <p:grpSp>
          <p:nvGrpSpPr>
            <p:cNvPr id="290827" name="Group 43"/>
            <p:cNvGrpSpPr>
              <a:grpSpLocks/>
            </p:cNvGrpSpPr>
            <p:nvPr/>
          </p:nvGrpSpPr>
          <p:grpSpPr bwMode="auto">
            <a:xfrm>
              <a:off x="633079" y="3680496"/>
              <a:ext cx="900448" cy="457200"/>
              <a:chOff x="626103" y="3680496"/>
              <a:chExt cx="900448" cy="4572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625476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06989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90828" name="Group 3"/>
            <p:cNvGrpSpPr>
              <a:grpSpLocks/>
            </p:cNvGrpSpPr>
            <p:nvPr/>
          </p:nvGrpSpPr>
          <p:grpSpPr bwMode="auto">
            <a:xfrm>
              <a:off x="626103" y="3680496"/>
              <a:ext cx="900448" cy="457200"/>
              <a:chOff x="626103" y="3680496"/>
              <a:chExt cx="900448" cy="4572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62610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068933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</p:grpSp>
        <p:grpSp>
          <p:nvGrpSpPr>
            <p:cNvPr id="290829" name="Group 46"/>
            <p:cNvGrpSpPr>
              <a:grpSpLocks/>
            </p:cNvGrpSpPr>
            <p:nvPr/>
          </p:nvGrpSpPr>
          <p:grpSpPr bwMode="auto">
            <a:xfrm>
              <a:off x="3685237" y="3680496"/>
              <a:ext cx="900448" cy="457200"/>
              <a:chOff x="626103" y="3680496"/>
              <a:chExt cx="900448" cy="4572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625507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069924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grpSp>
          <p:nvGrpSpPr>
            <p:cNvPr id="290830" name="Group 2"/>
            <p:cNvGrpSpPr>
              <a:grpSpLocks/>
            </p:cNvGrpSpPr>
            <p:nvPr/>
          </p:nvGrpSpPr>
          <p:grpSpPr bwMode="auto">
            <a:xfrm>
              <a:off x="3678261" y="3680496"/>
              <a:ext cx="914400" cy="457200"/>
              <a:chOff x="2485490" y="3680496"/>
              <a:chExt cx="914400" cy="4572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2485521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42635" y="3680496"/>
                <a:ext cx="457114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sp>
          <p:nvSpPr>
            <p:cNvPr id="290831" name="TextBox 62"/>
            <p:cNvSpPr txBox="1">
              <a:spLocks noChangeArrowheads="1"/>
            </p:cNvSpPr>
            <p:nvPr/>
          </p:nvSpPr>
          <p:spPr bwMode="auto">
            <a:xfrm>
              <a:off x="3589517" y="3739819"/>
              <a:ext cx="6346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290832" name="TextBox 66"/>
            <p:cNvSpPr txBox="1">
              <a:spLocks noChangeArrowheads="1"/>
            </p:cNvSpPr>
            <p:nvPr/>
          </p:nvSpPr>
          <p:spPr bwMode="auto">
            <a:xfrm>
              <a:off x="4046717" y="3739819"/>
              <a:ext cx="6346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135407" y="3680496"/>
              <a:ext cx="45711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671944" y="3680496"/>
              <a:ext cx="45711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8847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842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1864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1865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1843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1844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1845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89311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86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2890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2891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2867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2868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2869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2870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292871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4214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21563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31430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890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3917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3918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3891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3892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3893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3894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</p:grpSp>
      <p:grpSp>
        <p:nvGrpSpPr>
          <p:cNvPr id="293895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4214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21563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44" name="Rectangle 43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43353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914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493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493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4915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4916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4917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4918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294919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82629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261475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6514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938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5965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5966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5939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5940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5941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95942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295943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8262938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261475" y="4568825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8578851" y="3679825"/>
            <a:ext cx="900113" cy="457200"/>
            <a:chOff x="5194883" y="3680496"/>
            <a:chExt cx="900448" cy="457200"/>
          </a:xfrm>
        </p:grpSpPr>
        <p:sp>
          <p:nvSpPr>
            <p:cNvPr id="44" name="Rectangle 43"/>
            <p:cNvSpPr/>
            <p:nvPr/>
          </p:nvSpPr>
          <p:spPr>
            <a:xfrm>
              <a:off x="5194883" y="3680496"/>
              <a:ext cx="45737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637961" y="3680496"/>
              <a:ext cx="45737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69837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62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6989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6990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96963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296964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296965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718300" y="3679825"/>
            <a:ext cx="901700" cy="457200"/>
            <a:chOff x="5194883" y="3680496"/>
            <a:chExt cx="900448" cy="457200"/>
          </a:xfrm>
        </p:grpSpPr>
        <p:sp>
          <p:nvSpPr>
            <p:cNvPr id="62" name="Rectangle 61"/>
            <p:cNvSpPr/>
            <p:nvPr/>
          </p:nvSpPr>
          <p:spPr>
            <a:xfrm>
              <a:off x="519488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63876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578850" y="3679825"/>
            <a:ext cx="914400" cy="457200"/>
            <a:chOff x="7054270" y="3680496"/>
            <a:chExt cx="914400" cy="457200"/>
          </a:xfrm>
        </p:grpSpPr>
        <p:sp>
          <p:nvSpPr>
            <p:cNvPr id="72" name="Rectangle 71"/>
            <p:cNvSpPr/>
            <p:nvPr/>
          </p:nvSpPr>
          <p:spPr>
            <a:xfrm>
              <a:off x="70542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1147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47" name="Rectangle 4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69812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33266-EDC0-DAB7-08D8-56BDBE255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B08F-8FF2-9C95-3411-5CC4D970B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practical example of tree recursion, we're going to look at the merge sort algorithm</a:t>
            </a:r>
          </a:p>
          <a:p>
            <a:r>
              <a:rPr lang="en-US" dirty="0"/>
              <a:t>You'll look at </a:t>
            </a:r>
            <a:r>
              <a:rPr lang="en-US" dirty="0" err="1"/>
              <a:t>mergesort</a:t>
            </a:r>
            <a:r>
              <a:rPr lang="en-US" dirty="0"/>
              <a:t> in detail and analyze its performance in relation to other sorting algorithms in CS 235.  Here we are just going to look how it works and you'll implement it in Homework 5</a:t>
            </a:r>
          </a:p>
        </p:txBody>
      </p:sp>
    </p:spTree>
    <p:extLst>
      <p:ext uri="{BB962C8B-B14F-4D97-AF65-F5344CB8AC3E}">
        <p14:creationId xmlns:p14="http://schemas.microsoft.com/office/powerpoint/2010/main" val="1687189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986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8018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98019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85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3203576" y="2819400"/>
            <a:ext cx="1814513" cy="457200"/>
            <a:chOff x="1333500" y="3124200"/>
            <a:chExt cx="1814848" cy="457200"/>
          </a:xfrm>
        </p:grpSpPr>
        <p:sp>
          <p:nvSpPr>
            <p:cNvPr id="65" name="Rectangle 64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47" name="Rectangle 4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</p:grp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97992" name="Group 42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</p:grpSp>
        <p:grpSp>
          <p:nvGrpSpPr>
            <p:cNvPr id="297993" name="Group 43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145131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91D6-ED84-6146-FC50-B0BCD4B52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8A10D-EB46-A4C3-C759-5CA015E28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20893"/>
          </a:xfrm>
        </p:spPr>
        <p:txBody>
          <a:bodyPr>
            <a:normAutofit fontScale="92500"/>
          </a:bodyPr>
          <a:lstStyle/>
          <a:p>
            <a:r>
              <a:rPr lang="en-US" dirty="0"/>
              <a:t>Work with a partner.  Show each step of merge sort on the following list: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8   5   4   6   2   3   4   1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dirty="0"/>
              <a:t>8 5 4 6 | 2 3 4 1</a:t>
            </a:r>
          </a:p>
          <a:p>
            <a:pPr marL="0" indent="0">
              <a:buNone/>
            </a:pPr>
            <a:r>
              <a:rPr lang="en-US" sz="1600" dirty="0"/>
              <a:t>8 5 | 4 6 | 2 3 | 4 1</a:t>
            </a:r>
          </a:p>
          <a:p>
            <a:pPr marL="0" indent="0">
              <a:buNone/>
            </a:pPr>
            <a:r>
              <a:rPr lang="en-US" sz="1600" dirty="0"/>
              <a:t>8 | 5 | 4 | 6 | 2 | 3 | 4 | 1</a:t>
            </a:r>
          </a:p>
          <a:p>
            <a:pPr marL="0" indent="0">
              <a:buNone/>
            </a:pPr>
            <a:r>
              <a:rPr lang="en-US" sz="1600" dirty="0"/>
              <a:t>5 8 | 4 6 | 2 3 | 1 4</a:t>
            </a:r>
          </a:p>
          <a:p>
            <a:pPr marL="0" indent="0">
              <a:buNone/>
            </a:pPr>
            <a:r>
              <a:rPr lang="en-US" sz="1600" dirty="0"/>
              <a:t>4 5 6 8 | 1 2 3 4</a:t>
            </a:r>
          </a:p>
          <a:p>
            <a:pPr marL="0" indent="0">
              <a:buNone/>
            </a:pPr>
            <a:r>
              <a:rPr lang="en-US" sz="1600" dirty="0"/>
              <a:t>1 2 3 4 4 5 6 8</a:t>
            </a:r>
          </a:p>
        </p:txBody>
      </p:sp>
    </p:spTree>
    <p:extLst>
      <p:ext uri="{BB962C8B-B14F-4D97-AF65-F5344CB8AC3E}">
        <p14:creationId xmlns:p14="http://schemas.microsoft.com/office/powerpoint/2010/main" val="46262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0329A-DCD9-8A25-AD79-3AAF21AD2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4AC41-87EB-69EA-9456-1E68A58E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merge is a common data processing operation performed on two sequences of data with the following characteristics:</a:t>
            </a:r>
          </a:p>
          <a:p>
            <a:pPr lvl="1"/>
            <a:r>
              <a:rPr lang="en-US" dirty="0"/>
              <a:t>Both sequences are ordered by the same comparison operator (that is, both sequences are sorted).</a:t>
            </a:r>
          </a:p>
          <a:p>
            <a:r>
              <a:rPr lang="en-US" dirty="0"/>
              <a:t>The result of the merge operation is a third sequence containing all the data from the first two sequences.</a:t>
            </a:r>
          </a:p>
          <a:p>
            <a:endParaRPr lang="en-US" dirty="0"/>
          </a:p>
        </p:txBody>
      </p:sp>
      <p:pic>
        <p:nvPicPr>
          <p:cNvPr id="4" name="Picture 2" descr="C:\Documents and Settings\Administrator\My Documents\Koffman\PPTs\JPEGS\JWCL233_Koffman JPG files\ch08\w0196-nn.jpg">
            <a:extLst>
              <a:ext uri="{FF2B5EF4-FFF2-40B4-BE49-F238E27FC236}">
                <a16:creationId xmlns:a16="http://schemas.microsoft.com/office/drawing/2014/main" id="{457E9591-DA4E-FCFA-E014-4BCA0D8E9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468" y="4182522"/>
            <a:ext cx="47244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481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60295-EDC8-C86C-4051-C0484211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C5860-A060-D1E4-0A9D-E6307AB3B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0092"/>
            <a:ext cx="8596668" cy="4110962"/>
          </a:xfrm>
        </p:spPr>
        <p:txBody>
          <a:bodyPr/>
          <a:lstStyle/>
          <a:p>
            <a:pPr marL="339725" indent="-339725">
              <a:spcBef>
                <a:spcPts val="0"/>
              </a:spcBef>
              <a:spcAft>
                <a:spcPts val="600"/>
              </a:spcAft>
              <a:buSzPct val="100000"/>
              <a:buAutoNum type="arabicPeriod"/>
              <a:defRPr/>
            </a:pPr>
            <a:r>
              <a:rPr lang="en-US" sz="2000" dirty="0"/>
              <a:t>Access the first item from both sequences.</a:t>
            </a:r>
          </a:p>
          <a:p>
            <a:pPr marL="339725" indent="-339725">
              <a:spcBef>
                <a:spcPts val="0"/>
              </a:spcBef>
              <a:buSzPct val="100000"/>
              <a:buAutoNum type="arabicPeriod"/>
              <a:defRPr/>
            </a:pPr>
            <a:r>
              <a:rPr lang="en-US" sz="2000" dirty="0"/>
              <a:t>While not finished with either sequence</a:t>
            </a:r>
          </a:p>
          <a:p>
            <a:pPr marL="739775" lvl="2" indent="-339725"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alphaLcPeriod"/>
              <a:defRPr/>
            </a:pPr>
            <a:r>
              <a:rPr lang="en-US" sz="1800" dirty="0"/>
              <a:t>Compare the current items from the two sequences, copy the smaller current item to the output sequence, and access the next item from the input sequence whose item was copied.</a:t>
            </a:r>
          </a:p>
          <a:p>
            <a:pPr marL="339725" indent="-339725">
              <a:spcBef>
                <a:spcPts val="0"/>
              </a:spcBef>
              <a:spcAft>
                <a:spcPts val="600"/>
              </a:spcAft>
              <a:buSzPct val="100000"/>
              <a:buAutoNum type="arabicPeriod" startAt="3"/>
              <a:defRPr/>
            </a:pPr>
            <a:r>
              <a:rPr lang="en-US" sz="2000" dirty="0"/>
              <a:t>Copy any remaining items from the first sequence to the output sequence.</a:t>
            </a:r>
          </a:p>
          <a:p>
            <a:pPr marL="339725" indent="-339725">
              <a:spcBef>
                <a:spcPts val="0"/>
              </a:spcBef>
              <a:buSzPct val="100000"/>
              <a:buAutoNum type="arabicPeriod" startAt="3"/>
              <a:defRPr/>
            </a:pPr>
            <a:r>
              <a:rPr lang="en-US" sz="2000" dirty="0"/>
              <a:t>Copy any remaining items from the second sequence to the output sequence.</a:t>
            </a:r>
            <a:endParaRPr lang="en-US" sz="2000" dirty="0">
              <a:latin typeface="Tw Cen MT" pitchFamily="34" charset="0"/>
              <a:cs typeface="Courier New" pitchFamily="49" charset="0"/>
            </a:endParaRPr>
          </a:p>
          <a:p>
            <a:endParaRPr lang="en-US" dirty="0"/>
          </a:p>
        </p:txBody>
      </p:sp>
      <p:pic>
        <p:nvPicPr>
          <p:cNvPr id="4" name="Picture 2" descr="C:\Documents and Settings\Administrator\My Documents\Koffman\PPTs\JPEGS\JWCL233_Koffman JPG files\ch08\w0196-nn.jpg">
            <a:extLst>
              <a:ext uri="{FF2B5EF4-FFF2-40B4-BE49-F238E27FC236}">
                <a16:creationId xmlns:a16="http://schemas.microsoft.com/office/drawing/2014/main" id="{DE3AD5FF-C176-0EBB-EC78-417155E88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3468" y="4504604"/>
            <a:ext cx="47244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98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Content Placeholder 2"/>
          <p:cNvSpPr>
            <a:spLocks noGrp="1"/>
          </p:cNvSpPr>
          <p:nvPr>
            <p:ph sz="quarter" idx="1"/>
          </p:nvPr>
        </p:nvSpPr>
        <p:spPr>
          <a:xfrm>
            <a:off x="677334" y="1930400"/>
            <a:ext cx="8596668" cy="44100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We can modify merging to sort a single, unsorted list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Split the list into two halves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Sort the left half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Sort the right half</a:t>
            </a:r>
          </a:p>
          <a:p>
            <a:pPr lvl="1" indent="-342900">
              <a:buSzPct val="100000"/>
              <a:buFont typeface="+mj-lt"/>
              <a:buAutoNum type="arabicPeriod"/>
            </a:pPr>
            <a:r>
              <a:rPr lang="en-US" dirty="0"/>
              <a:t>Merge the two</a:t>
            </a:r>
          </a:p>
          <a:p>
            <a:pPr eaLnBrk="1" hangingPunct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Merge Sort</a:t>
            </a:r>
          </a:p>
        </p:txBody>
      </p:sp>
    </p:spTree>
    <p:extLst>
      <p:ext uri="{BB962C8B-B14F-4D97-AF65-F5344CB8AC3E}">
        <p14:creationId xmlns:p14="http://schemas.microsoft.com/office/powerpoint/2010/main" val="389398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Content Placeholder 2"/>
          <p:cNvSpPr>
            <a:spLocks noGrp="1"/>
          </p:cNvSpPr>
          <p:nvPr>
            <p:ph sz="quarter" idx="1"/>
          </p:nvPr>
        </p:nvSpPr>
        <p:spPr>
          <a:xfrm>
            <a:off x="677334" y="1930400"/>
            <a:ext cx="8596668" cy="413665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This algorithm can be written recursively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If the list has only a single element, return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Store the first half of the list in </a:t>
            </a:r>
            <a:r>
              <a:rPr lang="en-US" b="1" i="1" dirty="0"/>
              <a:t>left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Store the second half of the table in </a:t>
            </a:r>
            <a:r>
              <a:rPr lang="en-US" b="1" i="1" dirty="0"/>
              <a:t>right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Recursively apply the merge sort algorithm to </a:t>
            </a:r>
            <a:r>
              <a:rPr lang="en-US" b="1" i="1" dirty="0"/>
              <a:t>left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Recursively apply the merge sort algorithm to </a:t>
            </a:r>
            <a:r>
              <a:rPr lang="en-US" b="1" i="1" dirty="0"/>
              <a:t>right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Call the merge function with </a:t>
            </a:r>
            <a:r>
              <a:rPr lang="en-US" b="1" i="1" dirty="0"/>
              <a:t>left</a:t>
            </a:r>
            <a:r>
              <a:rPr lang="en-US" dirty="0"/>
              <a:t> and </a:t>
            </a:r>
            <a:r>
              <a:rPr lang="en-US" b="1" i="1" dirty="0"/>
              <a:t>right</a:t>
            </a:r>
            <a:r>
              <a:rPr lang="en-US" dirty="0"/>
              <a:t> as the input sequences</a:t>
            </a:r>
          </a:p>
          <a:p>
            <a:pPr marL="684213" lvl="1" indent="-342900">
              <a:buSzPct val="100000"/>
              <a:buFont typeface="+mj-lt"/>
              <a:buAutoNum type="arabicPeriod"/>
            </a:pPr>
            <a:r>
              <a:rPr lang="en-US" dirty="0"/>
              <a:t>Return the merged list.</a:t>
            </a:r>
          </a:p>
          <a:p>
            <a:pPr eaLnBrk="1" hangingPunct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Merge Sort</a:t>
            </a:r>
          </a:p>
        </p:txBody>
      </p:sp>
    </p:spTree>
    <p:extLst>
      <p:ext uri="{BB962C8B-B14F-4D97-AF65-F5344CB8AC3E}">
        <p14:creationId xmlns:p14="http://schemas.microsoft.com/office/powerpoint/2010/main" val="1445145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674" name="Group 40"/>
          <p:cNvGrpSpPr>
            <a:grpSpLocks/>
          </p:cNvGrpSpPr>
          <p:nvPr/>
        </p:nvGrpSpPr>
        <p:grpSpPr bwMode="auto">
          <a:xfrm>
            <a:off x="4302125" y="1905000"/>
            <a:ext cx="3619500" cy="457200"/>
            <a:chOff x="940761" y="3218432"/>
            <a:chExt cx="3619500" cy="457200"/>
          </a:xfrm>
        </p:grpSpPr>
        <p:grpSp>
          <p:nvGrpSpPr>
            <p:cNvPr id="284703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4704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56" name="Rectangle 55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49" name="Rectangle 48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3209926" y="2819400"/>
            <a:ext cx="1814513" cy="457200"/>
            <a:chOff x="1333500" y="3124200"/>
            <a:chExt cx="1814848" cy="457200"/>
          </a:xfrm>
        </p:grpSpPr>
        <p:sp>
          <p:nvSpPr>
            <p:cNvPr id="91" name="Rectangle 90"/>
            <p:cNvSpPr/>
            <p:nvPr/>
          </p:nvSpPr>
          <p:spPr>
            <a:xfrm>
              <a:off x="1333500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76495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233779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691064" y="3124200"/>
              <a:ext cx="457284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grpSp>
        <p:nvGrpSpPr>
          <p:cNvPr id="86" name="Group 85"/>
          <p:cNvGrpSpPr>
            <a:grpSpLocks/>
          </p:cNvGrpSpPr>
          <p:nvPr/>
        </p:nvGrpSpPr>
        <p:grpSpPr bwMode="auto">
          <a:xfrm>
            <a:off x="7197725" y="2819400"/>
            <a:ext cx="1816100" cy="457200"/>
            <a:chOff x="1333500" y="3124200"/>
            <a:chExt cx="1814848" cy="457200"/>
          </a:xfrm>
        </p:grpSpPr>
        <p:sp>
          <p:nvSpPr>
            <p:cNvPr id="87" name="Rectangle 86"/>
            <p:cNvSpPr/>
            <p:nvPr/>
          </p:nvSpPr>
          <p:spPr>
            <a:xfrm>
              <a:off x="1333500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90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776108" y="3124200"/>
              <a:ext cx="4584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20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234578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80</a:t>
              </a: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2691463" y="3124200"/>
              <a:ext cx="45688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15</a:t>
              </a:r>
            </a:p>
          </p:txBody>
        </p:sp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132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46561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51133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55705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6027738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90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6475413" y="1947862"/>
            <a:ext cx="633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20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69183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80</a:t>
            </a: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7375525" y="19478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15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395935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19 0.00162 -0.01562 0.00255 C -0.02226 0.00393 -0.0345 0.0081 -0.0414 0.01042 C -0.04531 0.01343 -0.04934 0.01597 -0.05312 0.01968 C -0.05481 0.0213 -0.05625 0.02361 -0.05755 0.02616 C -0.06289 0.03634 -0.06783 0.04699 -0.07304 0.05741 C -0.07513 0.06181 -0.07955 0.0706 -0.07955 0.07083 C -0.08151 0.07917 -0.08098 0.07593 -0.08255 0.08611 C -0.08281 0.08796 -0.08307 0.08958 -0.08333 0.09143 C -0.08385 0.09653 -0.08398 0.10185 -0.08476 0.10718 C -0.08554 0.11227 -0.08554 0.11806 -0.08697 0.12268 L -0.08984 0.13333 " pathEditMode="relative" rAng="0" ptsTypes="AAAAAAAAAAA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0.00139 L -0.00234 0.00162 C -0.00677 0.00162 -0.0112 0.00162 -0.01562 0.00255 C -0.02226 0.00393 -0.0345 0.0081 -0.0414 0.01042 C -0.04531 0.01343 -0.04935 0.01597 -0.05312 0.01968 C -0.05481 0.0213 -0.05625 0.02361 -0.05755 0.02616 C -0.06289 0.03634 -0.06784 0.04699 -0.07304 0.05741 C -0.07513 0.06181 -0.07955 0.0706 -0.07955 0.07083 C -0.08151 0.07917 -0.08099 0.07593 -0.08255 0.08611 C -0.08281 0.08796 -0.08307 0.08958 -0.08333 0.09143 C -0.08385 0.09653 -0.08398 0.10185 -0.08476 0.10718 C -0.08554 0.11227 -0.08554 0.11806 -0.08698 0.12268 L -0.08984 0.13333 " pathEditMode="relative" rAng="0" ptsTypes="AAAAAAAAAAAAA">
                                      <p:cBhvr>
                                        <p:cTn id="1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4 -0.00162 C 0.04466 -0.00046 0.04766 0.00694 0.0513 0.01134 C 0.05808 0.01944 0.05716 0.01852 0.0638 0.02569 C 0.06498 0.02708 0.06641 0.02801 0.06745 0.02963 C 0.06901 0.03194 0.07045 0.03403 0.07188 0.03634 C 0.0724 0.03704 0.07292 0.03796 0.07344 0.03889 C 0.07487 0.0412 0.07657 0.04282 0.07774 0.04537 C 0.08125 0.05255 0.08737 0.06759 0.08737 0.06782 C 0.08841 0.075 0.08815 0.07268 0.0888 0.08194 C 0.08907 0.08588 0.08946 0.08981 0.08959 0.09375 C 0.08972 0.10694 0.08959 0.11991 0.08959 0.1331 " pathEditMode="relative" rAng="0" ptsTypes="AAAAAAAAAAAAA">
                                      <p:cBhvr>
                                        <p:cTn id="2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4 -0.00162 C 0.04466 -0.00046 0.04766 0.00694 0.0513 0.01134 C 0.05807 0.01944 0.05716 0.01852 0.0638 0.02569 C 0.06498 0.02708 0.06641 0.02801 0.06745 0.02963 C 0.06901 0.03194 0.07044 0.03403 0.07188 0.03634 C 0.0724 0.03704 0.07292 0.03796 0.07344 0.03889 C 0.07487 0.0412 0.07656 0.04282 0.07774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27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3 -0.00162 C 0.04466 -0.00046 0.04766 0.00694 0.0513 0.01134 C 0.05807 0.01944 0.05716 0.01852 0.0638 0.02569 C 0.06497 0.02708 0.06641 0.02801 0.06745 0.02963 C 0.06901 0.03194 0.07044 0.03403 0.07187 0.03634 C 0.0724 0.03704 0.07292 0.03796 0.07344 0.03889 C 0.07487 0.0412 0.07656 0.04282 0.07773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29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417 L -0.00234 -0.00394 L 0.04023 -0.00162 C 0.04466 -0.00046 0.04766 0.00694 0.0513 0.01134 C 0.05807 0.01944 0.05716 0.01852 0.0638 0.02569 C 0.06497 0.02708 0.06641 0.02801 0.06745 0.02963 C 0.06901 0.03194 0.07044 0.03403 0.07187 0.03634 C 0.0724 0.03704 0.07292 0.03796 0.07344 0.03889 C 0.07487 0.0412 0.07656 0.04282 0.07773 0.04537 C 0.08125 0.05255 0.08737 0.06759 0.08737 0.06782 C 0.08841 0.075 0.08815 0.07268 0.0888 0.08194 C 0.08906 0.08588 0.08945 0.08981 0.08958 0.09375 C 0.08971 0.10694 0.08958 0.11991 0.08958 0.1331 " pathEditMode="relative" rAng="0" ptsTypes="AAAAAAAAAAAAA">
                                      <p:cBhvr>
                                        <p:cTn id="31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5" grpId="0"/>
      <p:bldP spid="96" grpId="0"/>
      <p:bldP spid="97" grpId="0"/>
      <p:bldP spid="99" grpId="0"/>
      <p:bldP spid="100" grpId="0"/>
      <p:bldP spid="101" grpId="0"/>
      <p:bldP spid="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5699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5724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5725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5700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5714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5715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47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121025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5639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0211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45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478338" y="28622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30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90709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-0.00898 -0.00393 -0.01706 -0.0037 -0.02513 -0.00301 C -0.02682 -0.00277 -0.02864 -0.00254 -0.03034 -0.00162 C -0.0362 0.00162 -0.03867 0.00417 -0.04323 0.00926 C -0.04401 0.00996 -0.04479 0.01111 -0.04557 0.01181 C -0.04726 0.01366 -0.04909 0.01528 -0.05078 0.01736 C -0.05286 0.01968 -0.05456 0.02338 -0.0569 0.02523 C -0.06458 0.03218 -0.06107 0.02848 -0.06745 0.03611 C -0.06797 0.0375 -0.06836 0.03912 -0.06901 0.04005 C -0.07448 0.04861 -0.07279 0.0419 -0.07734 0.05232 C -0.07864 0.05533 -0.07917 0.05926 -0.07956 0.06297 C -0.08151 0.07848 -0.0793 0.06204 -0.08112 0.07523 C -0.08138 0.08542 -0.08138 0.09584 -0.0819 0.10602 C -0.0819 0.10741 -0.08229 0.1088 -0.08255 0.11019 C -0.08529 0.12292 -0.0832 0.11181 -0.08489 0.12084 C -0.08568 0.13125 -0.08489 0.12755 -0.08633 0.1331 " pathEditMode="relative" rAng="0" ptsTypes="AAAAAAAAAAAAAAAAA"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4" y="68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-0.00898 -0.00393 -0.01706 -0.0037 -0.02513 -0.00301 C -0.02682 -0.00277 -0.02865 -0.00254 -0.03034 -0.00162 C -0.0362 0.00162 -0.03867 0.00417 -0.04323 0.00926 C -0.04401 0.00996 -0.04479 0.01111 -0.04557 0.01181 C -0.04727 0.01366 -0.04909 0.01528 -0.05078 0.01736 C -0.05287 0.01968 -0.05456 0.02338 -0.0569 0.02523 C -0.06458 0.03218 -0.06107 0.02848 -0.06745 0.03611 C -0.06797 0.0375 -0.06836 0.03912 -0.06901 0.04005 C -0.07448 0.04861 -0.07279 0.0419 -0.07734 0.05232 C -0.07865 0.05533 -0.07917 0.05926 -0.07956 0.06297 C -0.08151 0.07848 -0.0793 0.06204 -0.08112 0.07523 C -0.08138 0.08542 -0.08138 0.09584 -0.0819 0.10602 C -0.0819 0.10741 -0.08229 0.1088 -0.08255 0.11019 C -0.08529 0.12292 -0.0832 0.11181 -0.0849 0.12084 C -0.08568 0.13125 -0.0849 0.12755 -0.08633 0.1331 " pathEditMode="relative" rAng="0" ptsTypes="AAAAAAAAAAAAAAA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4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0.00872 -0.00208 0.01862 -0.00231 0.02799 0.00255 C 0.03359 0.00533 0.03815 0.01297 0.0431 0.01852 C 0.05247 0.0294 0.05013 0.03033 0.05898 0.05093 C 0.05963 0.05255 0.06055 0.05348 0.0612 0.0551 C 0.06536 0.06482 0.06888 0.07547 0.07344 0.08473 C 0.07643 0.09098 0.07969 0.09676 0.08242 0.10348 C 0.08516 0.10996 0.0862 0.11528 0.08776 0.12246 C 0.08854 0.13704 0.08672 0.13912 0.0901 0.1331 " pathEditMode="relative" rAng="0" ptsTypes="AAAAAAAAAA">
                                      <p:cBhvr>
                                        <p:cTn id="2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4" y="701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416 L -0.00078 -0.00393 C 0.00872 -0.00208 0.01862 -0.00231 0.02799 0.00255 C 0.03359 0.00533 0.03815 0.01297 0.0431 0.01852 C 0.05247 0.0294 0.05013 0.03033 0.05898 0.05093 C 0.05963 0.05255 0.06055 0.05348 0.0612 0.0551 C 0.06536 0.06482 0.06888 0.07547 0.07344 0.08473 C 0.07643 0.09098 0.07969 0.09676 0.08242 0.10348 C 0.08516 0.10996 0.0862 0.11528 0.08776 0.12246 C 0.08854 0.13704 0.08672 0.13912 0.0901 0.1331 " pathEditMode="relative" rAng="0" ptsTypes="AAAAAAAAAA">
                                      <p:cBhvr>
                                        <p:cTn id="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4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22" name="Group 43"/>
          <p:cNvGrpSpPr>
            <a:grpSpLocks/>
          </p:cNvGrpSpPr>
          <p:nvPr/>
        </p:nvGrpSpPr>
        <p:grpSpPr bwMode="auto">
          <a:xfrm>
            <a:off x="2157413" y="3733800"/>
            <a:ext cx="900112" cy="457200"/>
            <a:chOff x="626103" y="3680496"/>
            <a:chExt cx="900448" cy="457200"/>
          </a:xfrm>
        </p:grpSpPr>
        <p:sp>
          <p:nvSpPr>
            <p:cNvPr id="45" name="Rectangle 44"/>
            <p:cNvSpPr/>
            <p:nvPr/>
          </p:nvSpPr>
          <p:spPr>
            <a:xfrm>
              <a:off x="626103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069180" y="3680496"/>
              <a:ext cx="457371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6723" name="Group 40"/>
          <p:cNvGrpSpPr>
            <a:grpSpLocks/>
          </p:cNvGrpSpPr>
          <p:nvPr/>
        </p:nvGrpSpPr>
        <p:grpSpPr bwMode="auto">
          <a:xfrm>
            <a:off x="4302125" y="1901825"/>
            <a:ext cx="3619500" cy="457200"/>
            <a:chOff x="940761" y="3218432"/>
            <a:chExt cx="3619500" cy="457200"/>
          </a:xfrm>
        </p:grpSpPr>
        <p:grpSp>
          <p:nvGrpSpPr>
            <p:cNvPr id="286750" name="Group 29"/>
            <p:cNvGrpSpPr>
              <a:grpSpLocks/>
            </p:cNvGrpSpPr>
            <p:nvPr/>
          </p:nvGrpSpPr>
          <p:grpSpPr bwMode="auto">
            <a:xfrm>
              <a:off x="940761" y="3218432"/>
              <a:ext cx="2272048" cy="457200"/>
              <a:chOff x="1524000" y="3505200"/>
              <a:chExt cx="2272048" cy="4572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1524000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9669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4241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8813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338513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</p:grpSp>
        <p:grpSp>
          <p:nvGrpSpPr>
            <p:cNvPr id="286751" name="Group 18"/>
            <p:cNvGrpSpPr>
              <a:grpSpLocks/>
            </p:cNvGrpSpPr>
            <p:nvPr/>
          </p:nvGrpSpPr>
          <p:grpSpPr bwMode="auto">
            <a:xfrm>
              <a:off x="3202613" y="3218432"/>
              <a:ext cx="1357648" cy="457200"/>
              <a:chOff x="1524000" y="3505200"/>
              <a:chExt cx="1357648" cy="4572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524336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72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424448" y="35052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6724" name="Group 82"/>
          <p:cNvGrpSpPr>
            <a:grpSpLocks/>
          </p:cNvGrpSpPr>
          <p:nvPr/>
        </p:nvGrpSpPr>
        <p:grpSpPr bwMode="auto">
          <a:xfrm>
            <a:off x="3209925" y="2819400"/>
            <a:ext cx="5803900" cy="457200"/>
            <a:chOff x="1700547" y="2895600"/>
            <a:chExt cx="5803274" cy="457200"/>
          </a:xfrm>
        </p:grpSpPr>
        <p:grpSp>
          <p:nvGrpSpPr>
            <p:cNvPr id="286740" name="Group 53"/>
            <p:cNvGrpSpPr>
              <a:grpSpLocks/>
            </p:cNvGrpSpPr>
            <p:nvPr/>
          </p:nvGrpSpPr>
          <p:grpSpPr bwMode="auto">
            <a:xfrm>
              <a:off x="1700547" y="2895600"/>
              <a:ext cx="1814848" cy="457200"/>
              <a:chOff x="1333500" y="3124200"/>
              <a:chExt cx="1814848" cy="4572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333500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50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776365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60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3351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45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69066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30</a:t>
                </a:r>
              </a:p>
            </p:txBody>
          </p:sp>
        </p:grpSp>
        <p:grpSp>
          <p:nvGrpSpPr>
            <p:cNvPr id="286741" name="Group 54"/>
            <p:cNvGrpSpPr>
              <a:grpSpLocks/>
            </p:cNvGrpSpPr>
            <p:nvPr/>
          </p:nvGrpSpPr>
          <p:grpSpPr bwMode="auto">
            <a:xfrm>
              <a:off x="5688973" y="2895600"/>
              <a:ext cx="1814848" cy="457200"/>
              <a:chOff x="1333500" y="3124200"/>
              <a:chExt cx="1814848" cy="4572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334032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90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776896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20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23404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80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691197" y="3124200"/>
                <a:ext cx="457151" cy="457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prstClr val="black"/>
                    </a:solidFill>
                    <a:latin typeface="Courier New" pitchFamily="49" charset="0"/>
                    <a:cs typeface="Courier New" pitchFamily="49" charset="0"/>
                  </a:rPr>
                  <a:t>15</a:t>
                </a:r>
              </a:p>
            </p:txBody>
          </p:sp>
        </p:grpSp>
      </p:grpSp>
      <p:grpSp>
        <p:nvGrpSpPr>
          <p:cNvPr id="286725" name="Group 3"/>
          <p:cNvGrpSpPr>
            <a:grpSpLocks/>
          </p:cNvGrpSpPr>
          <p:nvPr/>
        </p:nvGrpSpPr>
        <p:grpSpPr bwMode="auto">
          <a:xfrm>
            <a:off x="2149475" y="3733800"/>
            <a:ext cx="901700" cy="457200"/>
            <a:chOff x="626103" y="3680496"/>
            <a:chExt cx="900448" cy="457200"/>
          </a:xfrm>
        </p:grpSpPr>
        <p:sp>
          <p:nvSpPr>
            <p:cNvPr id="29" name="Rectangle 28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50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60</a:t>
              </a:r>
            </a:p>
          </p:txBody>
        </p:sp>
      </p:grpSp>
      <p:grpSp>
        <p:nvGrpSpPr>
          <p:cNvPr id="286726" name="Group 46"/>
          <p:cNvGrpSpPr>
            <a:grpSpLocks/>
          </p:cNvGrpSpPr>
          <p:nvPr/>
        </p:nvGrpSpPr>
        <p:grpSpPr bwMode="auto">
          <a:xfrm>
            <a:off x="5208588" y="3733800"/>
            <a:ext cx="901700" cy="457200"/>
            <a:chOff x="626103" y="3680496"/>
            <a:chExt cx="900448" cy="457200"/>
          </a:xfrm>
        </p:grpSpPr>
        <p:sp>
          <p:nvSpPr>
            <p:cNvPr id="48" name="Rectangle 47"/>
            <p:cNvSpPr/>
            <p:nvPr/>
          </p:nvSpPr>
          <p:spPr>
            <a:xfrm>
              <a:off x="626103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069986" y="3680496"/>
              <a:ext cx="456565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286727" name="Group 2"/>
          <p:cNvGrpSpPr>
            <a:grpSpLocks/>
          </p:cNvGrpSpPr>
          <p:nvPr/>
        </p:nvGrpSpPr>
        <p:grpSpPr bwMode="auto">
          <a:xfrm>
            <a:off x="5202238" y="3733800"/>
            <a:ext cx="914400" cy="457200"/>
            <a:chOff x="2485490" y="3680496"/>
            <a:chExt cx="914400" cy="457200"/>
          </a:xfrm>
        </p:grpSpPr>
        <p:sp>
          <p:nvSpPr>
            <p:cNvPr id="32" name="Rectangle 31"/>
            <p:cNvSpPr/>
            <p:nvPr/>
          </p:nvSpPr>
          <p:spPr>
            <a:xfrm>
              <a:off x="24854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45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42690" y="3680496"/>
              <a:ext cx="457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30</a:t>
              </a:r>
            </a:p>
          </p:txBody>
        </p:sp>
      </p:grpSp>
      <p:sp>
        <p:nvSpPr>
          <p:cNvPr id="61" name="Rectangle 60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0605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065338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50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981325" y="46482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505075" y="3776662"/>
            <a:ext cx="63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60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Sorting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B5496-982B-480A-8085-B08F2CA91C2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</p:spTree>
    <p:extLst>
      <p:ext uri="{BB962C8B-B14F-4D97-AF65-F5344CB8AC3E}">
        <p14:creationId xmlns:p14="http://schemas.microsoft.com/office/powerpoint/2010/main" val="243258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-0.00677 0.13356 " pathEditMode="relative" rAng="0" ptsTypes="AA">
                                      <p:cBhvr>
                                        <p:cTn id="10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03177 0.13356 " pathEditMode="relative" rAng="0" ptsTypes="AA">
                                      <p:cBhvr>
                                        <p:cTn id="20" dur="1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666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3" grpId="0"/>
      <p:bldP spid="64" grpId="0" animBg="1"/>
      <p:bldP spid="65" grpId="0" animBg="1"/>
      <p:bldP spid="67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35</TotalTime>
  <Words>798</Words>
  <Application>Microsoft Office PowerPoint</Application>
  <PresentationFormat>Widescreen</PresentationFormat>
  <Paragraphs>445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Trebuchet MS</vt:lpstr>
      <vt:lpstr>Tw Cen MT</vt:lpstr>
      <vt:lpstr>Wingdings 3</vt:lpstr>
      <vt:lpstr>Facet</vt:lpstr>
      <vt:lpstr>Merge Sort</vt:lpstr>
      <vt:lpstr>Merge sort</vt:lpstr>
      <vt:lpstr>Merging</vt:lpstr>
      <vt:lpstr>Merge Algorithm</vt:lpstr>
      <vt:lpstr>Recursive Merge Sort</vt:lpstr>
      <vt:lpstr>Recursive 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Merge Sort</vt:lpstr>
      <vt:lpstr>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 Sort</dc:title>
  <dc:creator>Tom Stephens</dc:creator>
  <cp:lastModifiedBy>Tom Stephens</cp:lastModifiedBy>
  <cp:revision>1</cp:revision>
  <dcterms:created xsi:type="dcterms:W3CDTF">2023-07-19T19:58:37Z</dcterms:created>
  <dcterms:modified xsi:type="dcterms:W3CDTF">2023-07-19T20:33:54Z</dcterms:modified>
</cp:coreProperties>
</file>