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83" r:id="rId3"/>
    <p:sldId id="284" r:id="rId4"/>
    <p:sldId id="285" r:id="rId5"/>
    <p:sldId id="286" r:id="rId6"/>
    <p:sldId id="287" r:id="rId7"/>
    <p:sldId id="288" r:id="rId8"/>
    <p:sldId id="289" r:id="rId9"/>
    <p:sldId id="290" r:id="rId10"/>
    <p:sldId id="291" r:id="rId11"/>
    <p:sldId id="292" r:id="rId12"/>
    <p:sldId id="293" r:id="rId13"/>
    <p:sldId id="294" r:id="rId14"/>
    <p:sldId id="295" r:id="rId15"/>
    <p:sldId id="296" r:id="rId16"/>
    <p:sldId id="297" r:id="rId17"/>
    <p:sldId id="298" r:id="rId18"/>
    <p:sldId id="299" r:id="rId19"/>
    <p:sldId id="300" r:id="rId20"/>
    <p:sldId id="301" r:id="rId21"/>
    <p:sldId id="302" r:id="rId22"/>
    <p:sldId id="303" r:id="rId23"/>
    <p:sldId id="304" r:id="rId24"/>
    <p:sldId id="305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 snapToGrid="0">
      <p:cViewPr varScale="1">
        <p:scale>
          <a:sx n="98" d="100"/>
          <a:sy n="98" d="100"/>
        </p:scale>
        <p:origin x="8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747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97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845118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7486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074702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5790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2061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50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474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534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695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7/22/2023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511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7/22/2023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045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7/22/2023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483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510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7/22/2023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03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930401"/>
            <a:ext cx="8596668" cy="4110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4101E-AF47-432D-AFD7-8E25F071F894}" type="datetimeFigureOut">
              <a:rPr lang="en-US" smtClean="0"/>
              <a:t>7/22/2023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388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python.org/3/library/re.html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Write-only_language" TargetMode="External"/><Relationship Id="rId2" Type="http://schemas.openxmlformats.org/officeDocument/2006/relationships/hyperlink" Target="https://blog.codinghorror.com/regex-use-vs-regex-abuse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stackoverflow.com/questions/1732348/regex-match-open-tags-except-xhtml-self-contained-tags" TargetMode="External"/><Relationship Id="rId4" Type="http://schemas.openxmlformats.org/officeDocument/2006/relationships/hyperlink" Target="https://owasp.org/www-community/attacks/Regular_expression_Denial_of_Service_-_ReDoS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3CB0C-B1F0-84C2-69C4-5E14111E35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Regular Expressions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FD59BC-C82B-9350-7716-F96F9C6993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8038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56BCE3-576A-6576-AB26-FDA443FAC7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Anchors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E75FFE-7488-A28F-611A-FCBF36D727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These don't match an actual character; they indicate the position where the surrounding pattern should be found.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B18F7248-98A4-846E-2271-9E6DA429928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81052093"/>
              </p:ext>
            </p:extLst>
          </p:nvPr>
        </p:nvGraphicFramePr>
        <p:xfrm>
          <a:off x="677690" y="2780003"/>
          <a:ext cx="8596312" cy="20726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84949">
                  <a:extLst>
                    <a:ext uri="{9D8B030D-6E8A-4147-A177-3AD203B41FA5}">
                      <a16:colId xmlns:a16="http://schemas.microsoft.com/office/drawing/2014/main" val="1559202042"/>
                    </a:ext>
                  </a:extLst>
                </a:gridCol>
                <a:gridCol w="4270343">
                  <a:extLst>
                    <a:ext uri="{9D8B030D-6E8A-4147-A177-3AD203B41FA5}">
                      <a16:colId xmlns:a16="http://schemas.microsoft.com/office/drawing/2014/main" val="2608185008"/>
                    </a:ext>
                  </a:extLst>
                </a:gridCol>
                <a:gridCol w="1216057">
                  <a:extLst>
                    <a:ext uri="{9D8B030D-6E8A-4147-A177-3AD203B41FA5}">
                      <a16:colId xmlns:a16="http://schemas.microsoft.com/office/drawing/2014/main" val="1305954178"/>
                    </a:ext>
                  </a:extLst>
                </a:gridCol>
                <a:gridCol w="2024963">
                  <a:extLst>
                    <a:ext uri="{9D8B030D-6E8A-4147-A177-3AD203B41FA5}">
                      <a16:colId xmlns:a16="http://schemas.microsoft.com/office/drawing/2014/main" val="319148814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b="1" dirty="0"/>
                        <a:t>Pattern</a:t>
                      </a:r>
                    </a:p>
                  </a:txBody>
                  <a:tcPr marT="91440" marB="9144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/>
                        <a:t>Description</a:t>
                      </a:r>
                    </a:p>
                  </a:txBody>
                  <a:tcPr marT="91440" marB="9144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/>
                        <a:t>Example</a:t>
                      </a:r>
                    </a:p>
                  </a:txBody>
                  <a:tcPr marT="91440" marB="9144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/>
                        <a:t>Matches:</a:t>
                      </a:r>
                    </a:p>
                  </a:txBody>
                  <a:tcPr marT="91440" marB="9144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845530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^</a:t>
                      </a:r>
                    </a:p>
                  </a:txBody>
                  <a:tcPr marT="91440" marB="9144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Matches the beginning of a string</a:t>
                      </a:r>
                    </a:p>
                  </a:txBody>
                  <a:tcPr marT="91440" marB="9144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^aw+</a:t>
                      </a:r>
                    </a:p>
                  </a:txBody>
                  <a:tcPr marT="91440" marB="9144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highlight>
                            <a:srgbClr val="FFFF00"/>
                          </a:highlight>
                        </a:rPr>
                        <a:t>aww</a:t>
                      </a:r>
                      <a:r>
                        <a:rPr lang="en-US" dirty="0"/>
                        <a:t> aw</a:t>
                      </a:r>
                    </a:p>
                  </a:txBody>
                  <a:tcPr marT="91440" marB="9144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846076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$</a:t>
                      </a:r>
                    </a:p>
                  </a:txBody>
                  <a:tcPr marT="91440" marB="9144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Matches the end of a string.</a:t>
                      </a:r>
                    </a:p>
                  </a:txBody>
                  <a:tcPr marT="91440" marB="9144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\</a:t>
                      </a:r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w+y</a:t>
                      </a:r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$</a:t>
                      </a:r>
                    </a:p>
                  </a:txBody>
                  <a:tcPr marT="91440" marB="9144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Stay </a:t>
                      </a:r>
                      <a:r>
                        <a:rPr lang="en-US" dirty="0">
                          <a:highlight>
                            <a:srgbClr val="FFFF00"/>
                          </a:highlight>
                        </a:rPr>
                        <a:t>away</a:t>
                      </a:r>
                      <a:endParaRPr lang="en-US" dirty="0"/>
                    </a:p>
                  </a:txBody>
                  <a:tcPr marT="91440" marB="9144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782565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\b</a:t>
                      </a:r>
                    </a:p>
                  </a:txBody>
                  <a:tcPr marT="91440" marB="9144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Matches a word boundary, the beginning or end of a word.</a:t>
                      </a:r>
                    </a:p>
                  </a:txBody>
                  <a:tcPr marT="91440" marB="9144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\</a:t>
                      </a:r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w+e</a:t>
                      </a:r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\b</a:t>
                      </a:r>
                    </a:p>
                  </a:txBody>
                  <a:tcPr marT="91440" marB="9144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 </a:t>
                      </a:r>
                      <a:r>
                        <a:rPr lang="en-US" dirty="0">
                          <a:highlight>
                            <a:srgbClr val="FFFF00"/>
                          </a:highlight>
                        </a:rPr>
                        <a:t>blue</a:t>
                      </a:r>
                      <a:r>
                        <a:rPr lang="en-US" dirty="0"/>
                        <a:t> tent</a:t>
                      </a:r>
                    </a:p>
                  </a:txBody>
                  <a:tcPr marT="91440" marB="9144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12245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27589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487129-96BE-1559-2924-93644D5414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Combining patterns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656D92-6703-BB2F-CFF1-EAB9CB3277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Patterns </a:t>
            </a:r>
            <a:r>
              <a:rPr lang="en-US" b="1" dirty="0"/>
              <a:t>P₁</a:t>
            </a:r>
            <a:r>
              <a:rPr lang="en-US" dirty="0"/>
              <a:t> and </a:t>
            </a:r>
            <a:r>
              <a:rPr lang="en-US" b="1" dirty="0"/>
              <a:t>P₂</a:t>
            </a:r>
            <a:r>
              <a:rPr lang="en-US" dirty="0"/>
              <a:t> can be combined in various ways.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E2C0E8E0-0E9B-6D26-D7F1-8E34A7C3F96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19459144"/>
              </p:ext>
            </p:extLst>
          </p:nvPr>
        </p:nvGraphicFramePr>
        <p:xfrm>
          <a:off x="677690" y="2565995"/>
          <a:ext cx="8596312" cy="2743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95859">
                  <a:extLst>
                    <a:ext uri="{9D8B030D-6E8A-4147-A177-3AD203B41FA5}">
                      <a16:colId xmlns:a16="http://schemas.microsoft.com/office/drawing/2014/main" val="1559202042"/>
                    </a:ext>
                  </a:extLst>
                </a:gridCol>
                <a:gridCol w="3659433">
                  <a:extLst>
                    <a:ext uri="{9D8B030D-6E8A-4147-A177-3AD203B41FA5}">
                      <a16:colId xmlns:a16="http://schemas.microsoft.com/office/drawing/2014/main" val="2608185008"/>
                    </a:ext>
                  </a:extLst>
                </a:gridCol>
                <a:gridCol w="1216057">
                  <a:extLst>
                    <a:ext uri="{9D8B030D-6E8A-4147-A177-3AD203B41FA5}">
                      <a16:colId xmlns:a16="http://schemas.microsoft.com/office/drawing/2014/main" val="1305954178"/>
                    </a:ext>
                  </a:extLst>
                </a:gridCol>
                <a:gridCol w="2024963">
                  <a:extLst>
                    <a:ext uri="{9D8B030D-6E8A-4147-A177-3AD203B41FA5}">
                      <a16:colId xmlns:a16="http://schemas.microsoft.com/office/drawing/2014/main" val="319148814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b="1" dirty="0"/>
                        <a:t>Combination</a:t>
                      </a:r>
                    </a:p>
                  </a:txBody>
                  <a:tcPr marT="91440" marB="9144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/>
                        <a:t>Description</a:t>
                      </a:r>
                    </a:p>
                  </a:txBody>
                  <a:tcPr marT="91440" marB="9144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/>
                        <a:t>Example</a:t>
                      </a:r>
                    </a:p>
                  </a:txBody>
                  <a:tcPr marT="91440" marB="9144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/>
                        <a:t>Matches:</a:t>
                      </a:r>
                    </a:p>
                  </a:txBody>
                  <a:tcPr marT="91440" marB="9144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845530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P₁P₂</a:t>
                      </a:r>
                    </a:p>
                  </a:txBody>
                  <a:tcPr marT="91440" marB="9144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A match for P₁ followed immediately by one for P₂. </a:t>
                      </a:r>
                    </a:p>
                  </a:txBody>
                  <a:tcPr marT="91440" marB="9144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ab[.,]</a:t>
                      </a:r>
                    </a:p>
                  </a:txBody>
                  <a:tcPr marT="91440" marB="9144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highlight>
                            <a:srgbClr val="FFFF00"/>
                          </a:highlight>
                        </a:rPr>
                        <a:t>ab.</a:t>
                      </a:r>
                      <a:r>
                        <a:rPr lang="en-US" dirty="0"/>
                        <a:t> or </a:t>
                      </a:r>
                      <a:r>
                        <a:rPr lang="en-US" dirty="0">
                          <a:highlight>
                            <a:srgbClr val="FFFF00"/>
                          </a:highlight>
                        </a:rPr>
                        <a:t>ab,</a:t>
                      </a:r>
                      <a:endParaRPr lang="en-US" dirty="0"/>
                    </a:p>
                  </a:txBody>
                  <a:tcPr marT="91440" marB="9144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846076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P₁|P₂</a:t>
                      </a:r>
                    </a:p>
                  </a:txBody>
                  <a:tcPr marT="91440" marB="9144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Matches anything that either P₁ or P₂ does.</a:t>
                      </a:r>
                    </a:p>
                  </a:txBody>
                  <a:tcPr marT="91440" marB="9144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\d+|Inf</a:t>
                      </a:r>
                    </a:p>
                  </a:txBody>
                  <a:tcPr marT="91440" marB="9144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highlight>
                            <a:srgbClr val="FFFF00"/>
                          </a:highlight>
                        </a:rPr>
                        <a:t>1</a:t>
                      </a:r>
                      <a:r>
                        <a:rPr lang="en-US" dirty="0"/>
                        <a:t>, </a:t>
                      </a:r>
                      <a:r>
                        <a:rPr lang="en-US" dirty="0">
                          <a:highlight>
                            <a:srgbClr val="FFFF00"/>
                          </a:highlight>
                        </a:rPr>
                        <a:t>12</a:t>
                      </a:r>
                      <a:r>
                        <a:rPr lang="en-US" dirty="0"/>
                        <a:t>, </a:t>
                      </a:r>
                      <a:r>
                        <a:rPr lang="en-US" dirty="0">
                          <a:highlight>
                            <a:srgbClr val="FFFF00"/>
                          </a:highlight>
                        </a:rPr>
                        <a:t>523</a:t>
                      </a:r>
                      <a:r>
                        <a:rPr lang="en-US" dirty="0"/>
                        <a:t>, </a:t>
                      </a:r>
                      <a:r>
                        <a:rPr lang="en-US" dirty="0">
                          <a:highlight>
                            <a:srgbClr val="FFFF00"/>
                          </a:highlight>
                        </a:rPr>
                        <a:t>Inf</a:t>
                      </a:r>
                      <a:r>
                        <a:rPr lang="en-US" dirty="0"/>
                        <a:t>, …</a:t>
                      </a:r>
                    </a:p>
                  </a:txBody>
                  <a:tcPr marT="91440" marB="9144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782565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(P₁)</a:t>
                      </a:r>
                    </a:p>
                  </a:txBody>
                  <a:tcPr marT="91440" marB="9144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Matches whatever P₁ does. Parentheses group, just as in arithmetic expressions.</a:t>
                      </a:r>
                    </a:p>
                  </a:txBody>
                  <a:tcPr marT="91440" marB="9144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(&lt;3)+</a:t>
                      </a:r>
                    </a:p>
                  </a:txBody>
                  <a:tcPr marT="91440" marB="9144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highlight>
                            <a:srgbClr val="FFFF00"/>
                          </a:highlight>
                        </a:rPr>
                        <a:t>&lt;3</a:t>
                      </a:r>
                      <a:r>
                        <a:rPr lang="en-US" dirty="0"/>
                        <a:t>, </a:t>
                      </a:r>
                      <a:r>
                        <a:rPr lang="en-US" dirty="0">
                          <a:highlight>
                            <a:srgbClr val="FFFF00"/>
                          </a:highlight>
                        </a:rPr>
                        <a:t>&lt;3&lt;3</a:t>
                      </a:r>
                      <a:r>
                        <a:rPr lang="en-US" dirty="0"/>
                        <a:t>, </a:t>
                      </a:r>
                      <a:r>
                        <a:rPr lang="en-US" dirty="0">
                          <a:highlight>
                            <a:srgbClr val="FFFF00"/>
                          </a:highlight>
                        </a:rPr>
                        <a:t>&lt;3&lt;3&lt;3</a:t>
                      </a:r>
                      <a:r>
                        <a:rPr lang="en-US" dirty="0"/>
                        <a:t>, …</a:t>
                      </a:r>
                    </a:p>
                  </a:txBody>
                  <a:tcPr marT="91440" marB="9144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12245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772838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C1168C-2431-69AE-A147-946F94E022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Regular expressions in Python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D31019-ED8D-B829-EAAB-80B9E52CBF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1780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52CFB5-4890-B15B-0F6A-8192C3F689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Support for regular expressions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094E76-76F9-2F47-BAD6-C6C071F99E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Regular expressions are supported natively in many languages and tools.</a:t>
            </a:r>
          </a:p>
          <a:p>
            <a:r>
              <a:rPr lang="en-US" dirty="0"/>
              <a:t>Languages: Perl, ECMAScript, Java, Python, ..</a:t>
            </a:r>
          </a:p>
          <a:p>
            <a:r>
              <a:rPr lang="en-US" dirty="0"/>
              <a:t>Tools: Excel/Google Spreadsheets, SQL, </a:t>
            </a:r>
            <a:r>
              <a:rPr lang="en-US" dirty="0" err="1"/>
              <a:t>BigQuery</a:t>
            </a:r>
            <a:r>
              <a:rPr lang="en-US" dirty="0"/>
              <a:t>, VSCode, grep, ...</a:t>
            </a:r>
          </a:p>
        </p:txBody>
      </p:sp>
    </p:spTree>
    <p:extLst>
      <p:ext uri="{BB962C8B-B14F-4D97-AF65-F5344CB8AC3E}">
        <p14:creationId xmlns:p14="http://schemas.microsoft.com/office/powerpoint/2010/main" val="20535537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78375C-01CA-C919-2FA3-88884FF59A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Raw strings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94CE48-FFA4-A1F4-8036-884AA69B4E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 normal Python strings, a backslash indicates an escape sequence, like \n for new line or \b for bell.</a:t>
            </a:r>
          </a:p>
          <a:p>
            <a:endParaRPr lang="en-US" dirty="0"/>
          </a:p>
          <a:p>
            <a:endParaRPr lang="en-US" sz="2800" dirty="0"/>
          </a:p>
          <a:p>
            <a:r>
              <a:rPr lang="en-US" dirty="0"/>
              <a:t>But backslash has a special meaning in regular expressions. To make it easy to write regular expressions in Python strings, use raw strings by prefixing the string with an 'r':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7C722C6-E56D-AC6F-BE6B-58BEC2D70306}"/>
              </a:ext>
            </a:extLst>
          </p:cNvPr>
          <p:cNvSpPr txBox="1"/>
          <p:nvPr/>
        </p:nvSpPr>
        <p:spPr>
          <a:xfrm>
            <a:off x="1000542" y="2687874"/>
            <a:ext cx="8273460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print("I have\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newline in me.")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 have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a newline in me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56802C1-2998-8BE8-E434-EB9585DB8631}"/>
              </a:ext>
            </a:extLst>
          </p:cNvPr>
          <p:cNvSpPr txBox="1"/>
          <p:nvPr/>
        </p:nvSpPr>
        <p:spPr>
          <a:xfrm>
            <a:off x="1000542" y="4678801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b="1" dirty="0">
                <a:latin typeface="Courier New" panose="02070309020205020404" pitchFamily="49" charset="0"/>
                <a:cs typeface="Courier New" panose="02070309020205020404" pitchFamily="49" charset="0"/>
              </a:rPr>
              <a:t>pattern = r"\b[ab]+\b"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16813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4275C9-0684-6328-E6DF-C4CFA3547F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re module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D8A03C-783A-60F9-4D9C-E7750F2911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dirty="0">
                <a:hlinkClick r:id="rId2"/>
              </a:rPr>
              <a:t>re module</a:t>
            </a:r>
            <a:r>
              <a:rPr lang="en-US" dirty="0"/>
              <a:t> provides many helpful functions.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34110D66-EA0F-6EA6-663E-E81A001A8C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6483878"/>
              </p:ext>
            </p:extLst>
          </p:nvPr>
        </p:nvGraphicFramePr>
        <p:xfrm>
          <a:off x="677334" y="2509555"/>
          <a:ext cx="9069781" cy="4053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355096">
                  <a:extLst>
                    <a:ext uri="{9D8B030D-6E8A-4147-A177-3AD203B41FA5}">
                      <a16:colId xmlns:a16="http://schemas.microsoft.com/office/drawing/2014/main" val="1408100869"/>
                    </a:ext>
                  </a:extLst>
                </a:gridCol>
                <a:gridCol w="5714685">
                  <a:extLst>
                    <a:ext uri="{9D8B030D-6E8A-4147-A177-3AD203B41FA5}">
                      <a16:colId xmlns:a16="http://schemas.microsoft.com/office/drawing/2014/main" val="74727501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b="1" dirty="0"/>
                        <a:t>Function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/>
                        <a:t>Description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58909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err="1"/>
                        <a:t>re.search</a:t>
                      </a:r>
                      <a:r>
                        <a:rPr lang="en-US" b="1" dirty="0"/>
                        <a:t>(pattern, string) </a:t>
                      </a:r>
                      <a:endParaRPr lang="en-US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91440" marB="9144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returns a match object representing the first occurrence of pattern within string 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493528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err="1"/>
                        <a:t>re.fullmatch</a:t>
                      </a:r>
                      <a:r>
                        <a:rPr lang="en-US" b="1" dirty="0"/>
                        <a:t>(pattern, string) </a:t>
                      </a:r>
                      <a:endParaRPr lang="en-US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91440" marB="9144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returns a match object, requiring that pattern matches the entirety of string 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04049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err="1"/>
                        <a:t>re.match</a:t>
                      </a:r>
                      <a:r>
                        <a:rPr lang="en-US" b="1" dirty="0"/>
                        <a:t>(pattern, string) </a:t>
                      </a:r>
                      <a:endParaRPr lang="en-US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91440" marB="9144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returns a match object, requiring that string starts with a substring that matches pattern 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32315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err="1"/>
                        <a:t>re.findall</a:t>
                      </a:r>
                      <a:r>
                        <a:rPr lang="en-US" b="1" dirty="0"/>
                        <a:t>(pattern, string) </a:t>
                      </a:r>
                      <a:endParaRPr lang="en-US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91440" marB="9144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returns a list of strings representing all matches of pattern within string, from left to right 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135636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err="1"/>
                        <a:t>re.sub</a:t>
                      </a:r>
                      <a:r>
                        <a:rPr lang="en-US" b="1" dirty="0"/>
                        <a:t>(pattern, </a:t>
                      </a:r>
                      <a:r>
                        <a:rPr lang="en-US" b="1" dirty="0" err="1"/>
                        <a:t>repl</a:t>
                      </a:r>
                      <a:r>
                        <a:rPr lang="en-US" b="1" dirty="0"/>
                        <a:t>, string) </a:t>
                      </a:r>
                      <a:endParaRPr lang="en-US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91440" marB="9144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substitutes all matches of pattern within string with </a:t>
                      </a:r>
                      <a:r>
                        <a:rPr lang="en-US" dirty="0" err="1"/>
                        <a:t>repl</a:t>
                      </a:r>
                      <a:r>
                        <a:rPr lang="en-US" dirty="0"/>
                        <a:t> 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5338080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82241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359180-6495-36CD-6BA3-C7062A4E11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Match objects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5EE32F-DC5D-0FA4-F2B3-F58095F1F1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functions </a:t>
            </a:r>
            <a:r>
              <a:rPr lang="en-US" i="1" dirty="0" err="1"/>
              <a:t>re.match</a:t>
            </a:r>
            <a:r>
              <a:rPr lang="en-US" dirty="0"/>
              <a:t>, </a:t>
            </a:r>
            <a:r>
              <a:rPr lang="en-US" i="1" dirty="0" err="1"/>
              <a:t>re.search</a:t>
            </a:r>
            <a:r>
              <a:rPr lang="en-US" dirty="0"/>
              <a:t>, and </a:t>
            </a:r>
            <a:r>
              <a:rPr lang="en-US" i="1" dirty="0" err="1"/>
              <a:t>re.fullmatch</a:t>
            </a:r>
            <a:r>
              <a:rPr lang="en-US" dirty="0"/>
              <a:t> all take a string containing a regular expression and a string of text. They return either a </a:t>
            </a:r>
            <a:r>
              <a:rPr lang="en-US" i="1" dirty="0"/>
              <a:t>Match</a:t>
            </a:r>
            <a:r>
              <a:rPr lang="en-US" dirty="0"/>
              <a:t> object or, if there is no match, </a:t>
            </a:r>
            <a:r>
              <a:rPr lang="en-US" i="1" dirty="0"/>
              <a:t>None</a:t>
            </a:r>
            <a:r>
              <a:rPr lang="en-US" dirty="0"/>
              <a:t>.</a:t>
            </a:r>
          </a:p>
          <a:p>
            <a:r>
              <a:rPr lang="en-US" i="1" dirty="0" err="1"/>
              <a:t>re.fullmatch</a:t>
            </a:r>
            <a:r>
              <a:rPr lang="en-US" dirty="0"/>
              <a:t> requires that the pattern matches the entirety of the string: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Match objects are treated as true values, so you can use the result as a </a:t>
            </a:r>
            <a:r>
              <a:rPr lang="en-US" dirty="0" err="1"/>
              <a:t>boolean</a:t>
            </a:r>
            <a:r>
              <a:rPr lang="en-US" dirty="0"/>
              <a:t>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2615910-47CD-2900-9D59-2DDE0728565F}"/>
              </a:ext>
            </a:extLst>
          </p:cNvPr>
          <p:cNvSpPr txBox="1"/>
          <p:nvPr/>
        </p:nvSpPr>
        <p:spPr>
          <a:xfrm>
            <a:off x="1000542" y="3650912"/>
            <a:ext cx="8273460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import re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re.fullmatch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(r'-?\d+', '123')           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&lt;</a:t>
            </a:r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re.Match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object&gt;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re.fullmatch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(r'-?\d+', '123 peeps')     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None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07E68DE-6466-737F-CB65-E96934C26F03}"/>
              </a:ext>
            </a:extLst>
          </p:cNvPr>
          <p:cNvSpPr txBox="1"/>
          <p:nvPr/>
        </p:nvSpPr>
        <p:spPr>
          <a:xfrm>
            <a:off x="1000542" y="5657671"/>
            <a:ext cx="827346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bool(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re.fullmatch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(r'-?\d+', '123'))         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True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bool(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re.fullmatch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(r'-?\d+', '123 peeps'))   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False</a:t>
            </a:r>
          </a:p>
        </p:txBody>
      </p:sp>
    </p:spTree>
    <p:extLst>
      <p:ext uri="{BB962C8B-B14F-4D97-AF65-F5344CB8AC3E}">
        <p14:creationId xmlns:p14="http://schemas.microsoft.com/office/powerpoint/2010/main" val="31497049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ACE8C8-64C6-FABA-E9D7-0E3BF1AB15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Inspecting a match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0EBD39-1C56-C6D9-7BE2-17BB120A98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110962"/>
          </a:xfrm>
        </p:spPr>
        <p:txBody>
          <a:bodyPr/>
          <a:lstStyle/>
          <a:p>
            <a:r>
              <a:rPr lang="en-US" i="1" dirty="0" err="1"/>
              <a:t>re.search</a:t>
            </a:r>
            <a:r>
              <a:rPr lang="en-US" i="1" dirty="0"/>
              <a:t> </a:t>
            </a:r>
            <a:r>
              <a:rPr lang="en-US" dirty="0"/>
              <a:t>returns a match object representing the first occurrence of pattern within string.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Match objects also carry information about what has been matched. The .group() method allows you to retrieve it.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58A9AA5-177B-8631-3E70-2601F2046AC3}"/>
              </a:ext>
            </a:extLst>
          </p:cNvPr>
          <p:cNvSpPr txBox="1"/>
          <p:nvPr/>
        </p:nvSpPr>
        <p:spPr>
          <a:xfrm>
            <a:off x="1000542" y="2629508"/>
            <a:ext cx="827346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title = "I Know Why the Caged Bird Sings"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bool(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re.search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r'Bird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', title)) 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True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558F09C-784D-4437-DEE6-90D22E2BCA30}"/>
              </a:ext>
            </a:extLst>
          </p:cNvPr>
          <p:cNvSpPr txBox="1"/>
          <p:nvPr/>
        </p:nvSpPr>
        <p:spPr>
          <a:xfrm>
            <a:off x="1000542" y="4260512"/>
            <a:ext cx="8273460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x = "This string contains 35 characters."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mat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re.search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(r'\d+', x)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mat.group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(0)               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35</a:t>
            </a:r>
          </a:p>
        </p:txBody>
      </p:sp>
    </p:spTree>
    <p:extLst>
      <p:ext uri="{BB962C8B-B14F-4D97-AF65-F5344CB8AC3E}">
        <p14:creationId xmlns:p14="http://schemas.microsoft.com/office/powerpoint/2010/main" val="3678639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728089-5A07-3E97-04D5-9E0FF1FE04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Match groups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E1E73B-EEE9-8DB6-F054-9F936C2EF7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there are parentheses in a patterns, each of the parenthesized groups will become </a:t>
            </a:r>
            <a:r>
              <a:rPr lang="en-US" b="1" dirty="0"/>
              <a:t>groups</a:t>
            </a:r>
            <a:r>
              <a:rPr lang="en-US" dirty="0"/>
              <a:t> in the match object.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C762D61-FA4E-2AEC-0444-CFF8F27414EC}"/>
              </a:ext>
            </a:extLst>
          </p:cNvPr>
          <p:cNvSpPr txBox="1"/>
          <p:nvPr/>
        </p:nvSpPr>
        <p:spPr>
          <a:xfrm>
            <a:off x="1000542" y="2629508"/>
            <a:ext cx="9515058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x = "There were 12 pence in a shilling and 20 shillings in a pound."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mat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re.search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(r'(\d+)[a-z\s]+(\d+)', x)</a:t>
            </a:r>
            <a:endParaRPr lang="en-US" b="1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7B84CB5-E8CC-4325-50B6-0DB720F5BFFD}"/>
              </a:ext>
            </a:extLst>
          </p:cNvPr>
          <p:cNvSpPr txBox="1"/>
          <p:nvPr/>
        </p:nvSpPr>
        <p:spPr>
          <a:xfrm>
            <a:off x="1000542" y="3582162"/>
            <a:ext cx="8273460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mat.group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(0) 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mat.group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(1) 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mat.group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(2) 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mat.groups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endParaRPr lang="en-US" b="1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AEE30B5-0944-3293-B056-D438AF2597A5}"/>
              </a:ext>
            </a:extLst>
          </p:cNvPr>
          <p:cNvSpPr txBox="1"/>
          <p:nvPr/>
        </p:nvSpPr>
        <p:spPr>
          <a:xfrm>
            <a:off x="3278220" y="3582161"/>
            <a:ext cx="5995781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'12 pence in a shilling and 20'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12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20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(12, 20)</a:t>
            </a:r>
          </a:p>
        </p:txBody>
      </p:sp>
    </p:spTree>
    <p:extLst>
      <p:ext uri="{BB962C8B-B14F-4D97-AF65-F5344CB8AC3E}">
        <p14:creationId xmlns:p14="http://schemas.microsoft.com/office/powerpoint/2010/main" val="426863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DC15F9-46F7-FC07-2287-3509070FF2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 multiple matches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13DA18-1B26-4DFD-DD0F-7B6478FCC3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err="1"/>
              <a:t>re.findall</a:t>
            </a:r>
            <a:r>
              <a:rPr lang="en-US" i="1" dirty="0"/>
              <a:t>() </a:t>
            </a:r>
            <a:r>
              <a:rPr lang="en-US" dirty="0"/>
              <a:t>returns a list of strings representing all matches of pattern within string, from left to right.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FB179FD-07C1-560C-994A-B5E72590957B}"/>
              </a:ext>
            </a:extLst>
          </p:cNvPr>
          <p:cNvSpPr txBox="1"/>
          <p:nvPr/>
        </p:nvSpPr>
        <p:spPr>
          <a:xfrm>
            <a:off x="1000542" y="2629508"/>
            <a:ext cx="8273460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locations = "AL 36362, MD 21221, UT 84660"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re.findall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(r'\d\d\d\d\d', locations)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['36362', '21221', '84660']</a:t>
            </a:r>
          </a:p>
        </p:txBody>
      </p:sp>
    </p:spTree>
    <p:extLst>
      <p:ext uri="{BB962C8B-B14F-4D97-AF65-F5344CB8AC3E}">
        <p14:creationId xmlns:p14="http://schemas.microsoft.com/office/powerpoint/2010/main" val="1003849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DD68FC1-C38A-2BFF-8F5C-5EBC709D41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Declarative programming (review)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A222013-1CB8-F300-7756-0C012C4BA9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imperative languages:</a:t>
            </a:r>
          </a:p>
          <a:p>
            <a:pPr lvl="1"/>
            <a:r>
              <a:rPr lang="en-US" dirty="0"/>
              <a:t>A "program" is a description of computational processes</a:t>
            </a:r>
          </a:p>
          <a:p>
            <a:pPr lvl="1"/>
            <a:r>
              <a:rPr lang="en-US" dirty="0"/>
              <a:t>The interpreter carries out execution/evaluation rules </a:t>
            </a:r>
          </a:p>
          <a:p>
            <a:endParaRPr lang="en-US" dirty="0"/>
          </a:p>
          <a:p>
            <a:r>
              <a:rPr lang="en-US" dirty="0"/>
              <a:t>In declarative languages:</a:t>
            </a:r>
          </a:p>
          <a:p>
            <a:pPr lvl="1"/>
            <a:r>
              <a:rPr lang="en-US" dirty="0"/>
              <a:t>A "program" is a description of the desired result</a:t>
            </a:r>
          </a:p>
          <a:p>
            <a:pPr lvl="1"/>
            <a:r>
              <a:rPr lang="en-US" dirty="0"/>
              <a:t>The interpreter figures out how to generate the result </a:t>
            </a:r>
          </a:p>
        </p:txBody>
      </p:sp>
    </p:spTree>
    <p:extLst>
      <p:ext uri="{BB962C8B-B14F-4D97-AF65-F5344CB8AC3E}">
        <p14:creationId xmlns:p14="http://schemas.microsoft.com/office/powerpoint/2010/main" val="391835043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BAC7763-4CFE-90E3-F6AE-593C9D6EFF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Resolving ambiguity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5140D33-154C-FCF9-B151-C73743B6079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06303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ECACB79-FB70-F2B9-8E88-F089AAA758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Ambiguous matches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E68A72A-57B4-2885-A82F-2AB6B8E281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809764"/>
          </a:xfrm>
        </p:spPr>
        <p:txBody>
          <a:bodyPr/>
          <a:lstStyle/>
          <a:p>
            <a:r>
              <a:rPr lang="en-US" dirty="0"/>
              <a:t>Regular expressions can match a given string in more than one way. Especially when there are parenthesized groups, this can lead to ambiguity: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Python resolves these particular ambiguities in favor of the first option.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7720842-1B65-982F-5826-8A64A240A86F}"/>
              </a:ext>
            </a:extLst>
          </p:cNvPr>
          <p:cNvSpPr txBox="1"/>
          <p:nvPr/>
        </p:nvSpPr>
        <p:spPr>
          <a:xfrm>
            <a:off x="1000542" y="2967335"/>
            <a:ext cx="8273460" cy="280076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mat =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re.match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r'wind|window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', 'window')</a:t>
            </a:r>
          </a:p>
          <a:p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mat.group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  </a:t>
            </a:r>
          </a:p>
          <a:p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mat =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re.match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r'window|wind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', 'window')</a:t>
            </a:r>
          </a:p>
          <a:p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mat.group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</a:p>
          <a:p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mat =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re.match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(r'(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wind|window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)(.*)shade', 'window shade')</a:t>
            </a:r>
          </a:p>
          <a:p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mat.groups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mat =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re.match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(r'(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window|wind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)(.*)shade', 'window shade')</a:t>
            </a:r>
          </a:p>
          <a:p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mat.groups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endParaRPr lang="en-US" sz="1600" b="1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8E9AF44-E850-0495-18B1-12AE07F8502F}"/>
              </a:ext>
            </a:extLst>
          </p:cNvPr>
          <p:cNvSpPr txBox="1"/>
          <p:nvPr/>
        </p:nvSpPr>
        <p:spPr>
          <a:xfrm>
            <a:off x="2888814" y="3259009"/>
            <a:ext cx="1683790" cy="24622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tIns="0" bIns="0" rtlCol="0">
            <a:spAutoFit/>
          </a:bodyPr>
          <a:lstStyle/>
          <a:p>
            <a:r>
              <a:rPr lang="en-US" sz="16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'wind'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1DA60DA-A17D-6B55-B028-FD16B3A58F3A}"/>
              </a:ext>
            </a:extLst>
          </p:cNvPr>
          <p:cNvSpPr txBox="1"/>
          <p:nvPr/>
        </p:nvSpPr>
        <p:spPr>
          <a:xfrm>
            <a:off x="2888814" y="4733786"/>
            <a:ext cx="2474369" cy="24622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tIns="0" bIns="0" rtlCol="0">
            <a:spAutoFit/>
          </a:bodyPr>
          <a:lstStyle/>
          <a:p>
            <a:r>
              <a:rPr lang="en-US" sz="16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('wind', 'ow ')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8F50E30-D2B0-F8FD-2AEF-DCF4597A621B}"/>
              </a:ext>
            </a:extLst>
          </p:cNvPr>
          <p:cNvSpPr txBox="1"/>
          <p:nvPr/>
        </p:nvSpPr>
        <p:spPr>
          <a:xfrm>
            <a:off x="2888814" y="3998376"/>
            <a:ext cx="1683790" cy="24622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tIns="0" bIns="0" rtlCol="0">
            <a:spAutoFit/>
          </a:bodyPr>
          <a:lstStyle/>
          <a:p>
            <a:r>
              <a:rPr lang="en-US" sz="16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'window'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6C4490A-FA25-BB76-413D-335248809900}"/>
              </a:ext>
            </a:extLst>
          </p:cNvPr>
          <p:cNvSpPr txBox="1"/>
          <p:nvPr/>
        </p:nvSpPr>
        <p:spPr>
          <a:xfrm>
            <a:off x="2888814" y="5452642"/>
            <a:ext cx="2474369" cy="24622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tIns="0" bIns="0" rtlCol="0">
            <a:spAutoFit/>
          </a:bodyPr>
          <a:lstStyle/>
          <a:p>
            <a:r>
              <a:rPr lang="en-US" sz="16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('window', ' ')</a:t>
            </a:r>
          </a:p>
        </p:txBody>
      </p:sp>
    </p:spTree>
    <p:extLst>
      <p:ext uri="{BB962C8B-B14F-4D97-AF65-F5344CB8AC3E}">
        <p14:creationId xmlns:p14="http://schemas.microsoft.com/office/powerpoint/2010/main" val="2670957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736888-C693-2272-A45D-6A196293DE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Ambiguous quantifiers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E0E66E-263E-135F-7C21-D80F5D8C5E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781684"/>
          </a:xfrm>
        </p:spPr>
        <p:txBody>
          <a:bodyPr/>
          <a:lstStyle/>
          <a:p>
            <a:r>
              <a:rPr lang="en-US" dirty="0"/>
              <a:t>Likewise, there is ambiguity with *, +, and ?.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Python chooses to match </a:t>
            </a:r>
            <a:r>
              <a:rPr lang="en-US" b="1" dirty="0"/>
              <a:t>greedily</a:t>
            </a:r>
            <a:r>
              <a:rPr lang="en-US" dirty="0"/>
              <a:t>, matching the pattern left-to-right and, when given a choice, matching as much as possible while still allowing the rest of the pattern to match.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F1EA36D-DA0D-77FE-9729-88C6037C0D6D}"/>
              </a:ext>
            </a:extLst>
          </p:cNvPr>
          <p:cNvSpPr txBox="1"/>
          <p:nvPr/>
        </p:nvSpPr>
        <p:spPr>
          <a:xfrm>
            <a:off x="1000542" y="2325309"/>
            <a:ext cx="8273460" cy="280076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mat =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re.match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(r'(x*)(.*)', 'xxx')</a:t>
            </a:r>
          </a:p>
          <a:p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mat.groups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mat =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re.match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(r'(x+)(.*)', 'xxx')</a:t>
            </a:r>
          </a:p>
          <a:p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mat.groups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mat =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re.match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(r'(x?)(.*)', 'xxx')</a:t>
            </a:r>
          </a:p>
          <a:p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mat.groups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mat =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re.match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(r'(.*)/(.+)', '12/10/2020')</a:t>
            </a:r>
          </a:p>
          <a:p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mat.groups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endParaRPr lang="en-US" sz="1600" b="1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FD12FF1-DEBC-286E-469A-5857D498F487}"/>
              </a:ext>
            </a:extLst>
          </p:cNvPr>
          <p:cNvSpPr txBox="1"/>
          <p:nvPr/>
        </p:nvSpPr>
        <p:spPr>
          <a:xfrm>
            <a:off x="2888813" y="2616983"/>
            <a:ext cx="2159841" cy="24622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tIns="0" bIns="0" rtlCol="0">
            <a:spAutoFit/>
          </a:bodyPr>
          <a:lstStyle/>
          <a:p>
            <a:r>
              <a:rPr lang="en-US" sz="16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('xxx', '')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AF6424D-EFCC-241C-7DB4-E44A33F1DDC7}"/>
              </a:ext>
            </a:extLst>
          </p:cNvPr>
          <p:cNvSpPr txBox="1"/>
          <p:nvPr/>
        </p:nvSpPr>
        <p:spPr>
          <a:xfrm>
            <a:off x="2888814" y="4091760"/>
            <a:ext cx="2474369" cy="24622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tIns="0" bIns="0" rtlCol="0">
            <a:spAutoFit/>
          </a:bodyPr>
          <a:lstStyle/>
          <a:p>
            <a:r>
              <a:rPr lang="en-US" sz="16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('x', 'xx')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8322DF6-4827-850A-77F4-C6CADAB653C1}"/>
              </a:ext>
            </a:extLst>
          </p:cNvPr>
          <p:cNvSpPr txBox="1"/>
          <p:nvPr/>
        </p:nvSpPr>
        <p:spPr>
          <a:xfrm>
            <a:off x="2888813" y="3356350"/>
            <a:ext cx="2685135" cy="24622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tIns="0" bIns="0" rtlCol="0">
            <a:spAutoFit/>
          </a:bodyPr>
          <a:lstStyle/>
          <a:p>
            <a:r>
              <a:rPr lang="en-US" sz="16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('xxx', '')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DA71206-2E9D-7F27-4877-746B3BAF41E3}"/>
              </a:ext>
            </a:extLst>
          </p:cNvPr>
          <p:cNvSpPr txBox="1"/>
          <p:nvPr/>
        </p:nvSpPr>
        <p:spPr>
          <a:xfrm>
            <a:off x="2888814" y="4810616"/>
            <a:ext cx="3414709" cy="24622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tIns="0" bIns="0" rtlCol="0">
            <a:spAutoFit/>
          </a:bodyPr>
          <a:lstStyle/>
          <a:p>
            <a:r>
              <a:rPr lang="en-US" sz="16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('12/10', '2020')</a:t>
            </a:r>
          </a:p>
        </p:txBody>
      </p:sp>
    </p:spTree>
    <p:extLst>
      <p:ext uri="{BB962C8B-B14F-4D97-AF65-F5344CB8AC3E}">
        <p14:creationId xmlns:p14="http://schemas.microsoft.com/office/powerpoint/2010/main" val="4215566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607861-0F51-B55A-5C0C-74A3BC7462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Lazy operators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6ADB5C-620A-8B45-0785-4A10C87183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Sometimes, you don’t want to match as much as possible.</a:t>
            </a:r>
          </a:p>
          <a:p>
            <a:r>
              <a:rPr lang="en-US" dirty="0"/>
              <a:t>The lazy operators </a:t>
            </a:r>
            <a:r>
              <a:rPr lang="en-US" b="1" i="1" dirty="0"/>
              <a:t>*?</a:t>
            </a:r>
            <a:r>
              <a:rPr lang="en-US" dirty="0"/>
              <a:t>, </a:t>
            </a:r>
            <a:r>
              <a:rPr lang="en-US" b="1" i="1" dirty="0"/>
              <a:t>+?</a:t>
            </a:r>
            <a:r>
              <a:rPr lang="en-US" dirty="0"/>
              <a:t>, and </a:t>
            </a:r>
            <a:r>
              <a:rPr lang="en-US" b="1" i="1" dirty="0"/>
              <a:t>??</a:t>
            </a:r>
            <a:r>
              <a:rPr lang="en-US" dirty="0"/>
              <a:t> match only as much as necessary for the whole pattern to match.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ambiguities introduced by </a:t>
            </a:r>
            <a:r>
              <a:rPr lang="en-US" b="1" i="1" dirty="0"/>
              <a:t>*</a:t>
            </a:r>
            <a:r>
              <a:rPr lang="en-US" dirty="0"/>
              <a:t>, </a:t>
            </a:r>
            <a:r>
              <a:rPr lang="en-US" b="1" i="1" dirty="0"/>
              <a:t>+</a:t>
            </a:r>
            <a:r>
              <a:rPr lang="en-US" dirty="0"/>
              <a:t>, </a:t>
            </a:r>
            <a:r>
              <a:rPr lang="en-US" b="1" i="1" dirty="0"/>
              <a:t>?</a:t>
            </a:r>
            <a:r>
              <a:rPr lang="en-US" dirty="0"/>
              <a:t>, and </a:t>
            </a:r>
            <a:r>
              <a:rPr lang="en-US" b="1" i="1" dirty="0"/>
              <a:t>|</a:t>
            </a:r>
            <a:r>
              <a:rPr lang="en-US" dirty="0"/>
              <a:t> don’t matter if all you care about is whether there is a match!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FE8B359-D3AC-4646-B9F4-E0CC22FDDAE7}"/>
              </a:ext>
            </a:extLst>
          </p:cNvPr>
          <p:cNvSpPr txBox="1"/>
          <p:nvPr/>
        </p:nvSpPr>
        <p:spPr>
          <a:xfrm>
            <a:off x="1000542" y="3045157"/>
            <a:ext cx="8273460" cy="206210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mat =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re.match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(r'(.*)(\d*)', 'I have 5 dollars')</a:t>
            </a:r>
          </a:p>
          <a:p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mat.groups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 # ('I have 5 dollars', '')</a:t>
            </a:r>
          </a:p>
          <a:p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mat =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re.match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(r'(.*?)(\d+)', 'I have 5 dollars')</a:t>
            </a:r>
          </a:p>
          <a:p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mat.groups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 # ('I have ', '5')</a:t>
            </a:r>
          </a:p>
          <a:p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mat =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re.match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(r'(.*?)(\d*)', 'I have 5 dollars')</a:t>
            </a:r>
          </a:p>
          <a:p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mat.groups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 # ('', '')</a:t>
            </a:r>
            <a:endParaRPr lang="en-US" sz="1600" b="1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826258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05C17-43E6-96E7-D916-DCDC7FE90C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⚠️ A word of caution ⚠️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567E98-357B-22EA-7E79-FEF1607342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Regular expressions can be very useful. However:</a:t>
            </a:r>
          </a:p>
          <a:p>
            <a:pPr lvl="1"/>
            <a:r>
              <a:rPr lang="en-US" dirty="0">
                <a:hlinkClick r:id="rId2"/>
              </a:rPr>
              <a:t>Very long regular expressions</a:t>
            </a:r>
            <a:r>
              <a:rPr lang="en-US" dirty="0"/>
              <a:t> can be difficult for other programmers to read and modify. 🤯</a:t>
            </a:r>
          </a:p>
          <a:p>
            <a:pPr lvl="2"/>
            <a:r>
              <a:rPr lang="en-US" dirty="0"/>
              <a:t>See also: </a:t>
            </a:r>
            <a:r>
              <a:rPr lang="en-US" dirty="0">
                <a:hlinkClick r:id="rId3"/>
              </a:rPr>
              <a:t>Write-only</a:t>
            </a:r>
            <a:endParaRPr lang="en-US" dirty="0"/>
          </a:p>
          <a:p>
            <a:pPr lvl="1"/>
            <a:r>
              <a:rPr lang="en-US" dirty="0"/>
              <a:t>Since regular expressions are declarative, it's not always clear how efficiently they'll be processed. 🐌 Some processing can be so time-consuming, it can </a:t>
            </a:r>
            <a:r>
              <a:rPr lang="en-US" dirty="0">
                <a:hlinkClick r:id="rId4"/>
              </a:rPr>
              <a:t>take down a server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Regular expressions can't parse everything! </a:t>
            </a:r>
            <a:r>
              <a:rPr lang="en-US" dirty="0">
                <a:hlinkClick r:id="rId5"/>
              </a:rPr>
              <a:t>Don't write an HTML parser with regular expressions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537772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8FE77A-7FB3-C42E-A28C-518554DAB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Domain-specific languages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8CB0DF-B803-706F-3710-7F278A9B9F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Many declarative languages are </a:t>
            </a:r>
            <a:r>
              <a:rPr lang="en-US" b="1" dirty="0"/>
              <a:t>domain-specific</a:t>
            </a:r>
            <a:r>
              <a:rPr lang="en-US" dirty="0"/>
              <a:t>: they are designed to tackle problems in a particular domain, instead of being general purpose multi-domain programming languages.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2961DC47-72C9-DA55-FF9F-7D79D8A5821D}"/>
              </a:ext>
            </a:extLst>
          </p:cNvPr>
          <p:cNvGraphicFramePr>
            <a:graphicFrameLocks noGrp="1"/>
          </p:cNvGraphicFramePr>
          <p:nvPr/>
        </p:nvGraphicFramePr>
        <p:xfrm>
          <a:off x="1033517" y="3108960"/>
          <a:ext cx="8240485" cy="31394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76938">
                  <a:extLst>
                    <a:ext uri="{9D8B030D-6E8A-4147-A177-3AD203B41FA5}">
                      <a16:colId xmlns:a16="http://schemas.microsoft.com/office/drawing/2014/main" val="3941771546"/>
                    </a:ext>
                  </a:extLst>
                </a:gridCol>
                <a:gridCol w="5763547">
                  <a:extLst>
                    <a:ext uri="{9D8B030D-6E8A-4147-A177-3AD203B41FA5}">
                      <a16:colId xmlns:a16="http://schemas.microsoft.com/office/drawing/2014/main" val="22836606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b="1" dirty="0"/>
                        <a:t>Language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/>
                        <a:t>Domain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335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Regular expressions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Pattern-matching strings 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87445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Backus-Naur Form 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Parsing strings into parse trees  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658233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SQL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Querying and modifying database tables 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345150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HTML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Describing the semantic structure of webpage content 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263207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CSS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Styling webpages based on selectors 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92384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Prolog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Describes and queries logical relations 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9923418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46124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6D6E4B-2C11-AD63-2C8E-62FA7C2DC9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Regular Expressions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B2887B-E3B6-9A6C-2528-62737752984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8051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EFD0B1D-49D0-C858-EC20-9DD9AA5D21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Pattern matching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8E90D6E-A31E-8560-C82A-8FB9556FA2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927599"/>
          </a:xfrm>
        </p:spPr>
        <p:txBody>
          <a:bodyPr/>
          <a:lstStyle/>
          <a:p>
            <a:r>
              <a:rPr lang="en-US" dirty="0"/>
              <a:t>Pattern matching in strings is a common problem in computer programming.</a:t>
            </a:r>
          </a:p>
          <a:p>
            <a:r>
              <a:rPr lang="en-US" dirty="0"/>
              <a:t>An imperative approach: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An equivalent regular expression:</a:t>
            </a:r>
          </a:p>
          <a:p>
            <a:endParaRPr lang="en-US" dirty="0"/>
          </a:p>
          <a:p>
            <a:r>
              <a:rPr lang="en-US" dirty="0"/>
              <a:t>With regular expressions, a programmer can just describe the pattern using a common syntax, and a regular expression engine figures out how to do the pattern matching for them.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A7553D0-E847-1940-CE90-F952C4865A9A}"/>
              </a:ext>
            </a:extLst>
          </p:cNvPr>
          <p:cNvSpPr txBox="1"/>
          <p:nvPr/>
        </p:nvSpPr>
        <p:spPr>
          <a:xfrm>
            <a:off x="1000541" y="3052190"/>
            <a:ext cx="8973017" cy="17543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is_email_address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(str):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parts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str.split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('@')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(parts) != 2: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False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domain_parts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parts[1].split('.')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domain_parts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 &gt;= 2 and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domain_parts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[-1]) == 3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05C70D6-2581-2DE6-C042-DB60BB01BA25}"/>
              </a:ext>
            </a:extLst>
          </p:cNvPr>
          <p:cNvSpPr txBox="1"/>
          <p:nvPr/>
        </p:nvSpPr>
        <p:spPr>
          <a:xfrm>
            <a:off x="1000542" y="5236368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(.+)@(.+)\.(.{3})</a:t>
            </a:r>
          </a:p>
        </p:txBody>
      </p:sp>
    </p:spTree>
    <p:extLst>
      <p:ext uri="{BB962C8B-B14F-4D97-AF65-F5344CB8AC3E}">
        <p14:creationId xmlns:p14="http://schemas.microsoft.com/office/powerpoint/2010/main" val="1289458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08E097-4FDB-C54E-157B-FDD54E39E1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Matching exact strings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7BF107-42F4-207B-CF6F-CFE3D58363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following are special characters in regular expressions:</a:t>
            </a:r>
          </a:p>
          <a:p>
            <a:pPr lvl="1"/>
            <a:r>
              <a:rPr lang="en-US" dirty="0"/>
              <a:t>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\ ( ) [ ] { } + * ? | $ ^ .</a:t>
            </a:r>
          </a:p>
          <a:p>
            <a:r>
              <a:rPr lang="en-US" dirty="0"/>
              <a:t>To match an exact string that has no special characters, just use the string: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But if the matched string contains special characters, they must be escaped using a backslash.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8552E6B-FDF4-E7D0-F8A9-1E05A7D74AE4}"/>
              </a:ext>
            </a:extLst>
          </p:cNvPr>
          <p:cNvSpPr txBox="1"/>
          <p:nvPr/>
        </p:nvSpPr>
        <p:spPr>
          <a:xfrm>
            <a:off x="1000542" y="3514725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Provo, UT 84602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9F8ADBC-C527-9523-111B-ADC4898CB7E9}"/>
              </a:ext>
            </a:extLst>
          </p:cNvPr>
          <p:cNvSpPr txBox="1"/>
          <p:nvPr/>
        </p:nvSpPr>
        <p:spPr>
          <a:xfrm>
            <a:off x="1000542" y="3997063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cs typeface="Courier New" panose="02070309020205020404" pitchFamily="49" charset="0"/>
              </a:rPr>
              <a:t>Matches: </a:t>
            </a:r>
            <a:r>
              <a:rPr lang="en-US" dirty="0">
                <a:highlight>
                  <a:srgbClr val="FFFF00"/>
                </a:highlight>
                <a:cs typeface="Courier New" panose="02070309020205020404" pitchFamily="49" charset="0"/>
              </a:rPr>
              <a:t>Provo, UT 84602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4EBD6DD-A59D-ED1E-775C-275F19F99D7D}"/>
              </a:ext>
            </a:extLst>
          </p:cNvPr>
          <p:cNvSpPr txBox="1"/>
          <p:nvPr/>
        </p:nvSpPr>
        <p:spPr>
          <a:xfrm>
            <a:off x="1000542" y="5197990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\(1\+3\)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6A7226D-6B6B-6992-EC82-A8F4E185B7CF}"/>
              </a:ext>
            </a:extLst>
          </p:cNvPr>
          <p:cNvSpPr txBox="1"/>
          <p:nvPr/>
        </p:nvSpPr>
        <p:spPr>
          <a:xfrm>
            <a:off x="1000542" y="5663323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cs typeface="Courier New" panose="02070309020205020404" pitchFamily="49" charset="0"/>
              </a:rPr>
              <a:t>Matches: </a:t>
            </a:r>
            <a:r>
              <a:rPr lang="en-US" dirty="0">
                <a:highlight>
                  <a:srgbClr val="FFFF00"/>
                </a:highlight>
                <a:cs typeface="Courier New" panose="02070309020205020404" pitchFamily="49" charset="0"/>
              </a:rPr>
              <a:t>(1+3)</a:t>
            </a:r>
          </a:p>
        </p:txBody>
      </p:sp>
    </p:spTree>
    <p:extLst>
      <p:ext uri="{BB962C8B-B14F-4D97-AF65-F5344CB8AC3E}">
        <p14:creationId xmlns:p14="http://schemas.microsoft.com/office/powerpoint/2010/main" val="20229655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B42401-B00E-2EEE-9B9A-02F3F32DD0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dot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D1A5BE-BA55-02BE-8D7A-98D46E7165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b="1" dirty="0"/>
              <a:t>.</a:t>
            </a:r>
            <a:r>
              <a:rPr lang="en-US" dirty="0"/>
              <a:t> character matches any single character that is not a new line.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It's typically better to match a more specific range of characters, however..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08241C8-CCDB-55BE-1836-A8CD1387C4A4}"/>
              </a:ext>
            </a:extLst>
          </p:cNvPr>
          <p:cNvSpPr txBox="1"/>
          <p:nvPr/>
        </p:nvSpPr>
        <p:spPr>
          <a:xfrm>
            <a:off x="1000542" y="2345801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a.a.a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105663F-8CEA-1D5B-E278-AF1BCC0A4AA8}"/>
              </a:ext>
            </a:extLst>
          </p:cNvPr>
          <p:cNvSpPr txBox="1"/>
          <p:nvPr/>
        </p:nvSpPr>
        <p:spPr>
          <a:xfrm>
            <a:off x="1000542" y="2828139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cs typeface="Courier New" panose="02070309020205020404" pitchFamily="49" charset="0"/>
              </a:rPr>
              <a:t>Matches: </a:t>
            </a:r>
            <a:r>
              <a:rPr lang="en-US" dirty="0">
                <a:highlight>
                  <a:srgbClr val="FFFF00"/>
                </a:highlight>
                <a:cs typeface="Courier New" panose="02070309020205020404" pitchFamily="49" charset="0"/>
              </a:rPr>
              <a:t>banana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C975F47-0849-71F6-D05A-E151FFC2D1F1}"/>
              </a:ext>
            </a:extLst>
          </p:cNvPr>
          <p:cNvSpPr txBox="1"/>
          <p:nvPr/>
        </p:nvSpPr>
        <p:spPr>
          <a:xfrm>
            <a:off x="1000542" y="3310477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cs typeface="Courier New" panose="02070309020205020404" pitchFamily="49" charset="0"/>
              </a:rPr>
              <a:t>It also matches: </a:t>
            </a:r>
            <a:r>
              <a:rPr lang="en-US" dirty="0">
                <a:highlight>
                  <a:srgbClr val="FFFF00"/>
                </a:highlight>
                <a:cs typeface="Courier New" panose="02070309020205020404" pitchFamily="49" charset="0"/>
              </a:rPr>
              <a:t>Canada</a:t>
            </a:r>
          </a:p>
        </p:txBody>
      </p:sp>
    </p:spTree>
    <p:extLst>
      <p:ext uri="{BB962C8B-B14F-4D97-AF65-F5344CB8AC3E}">
        <p14:creationId xmlns:p14="http://schemas.microsoft.com/office/powerpoint/2010/main" val="3528762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9A95B9-6151-AA4D-391A-A0FA12633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Character classes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1D3304BD-1885-64E3-60FC-46639775F40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9018484"/>
              </p:ext>
            </p:extLst>
          </p:nvPr>
        </p:nvGraphicFramePr>
        <p:xfrm>
          <a:off x="677863" y="1930400"/>
          <a:ext cx="8596312" cy="40843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84949">
                  <a:extLst>
                    <a:ext uri="{9D8B030D-6E8A-4147-A177-3AD203B41FA5}">
                      <a16:colId xmlns:a16="http://schemas.microsoft.com/office/drawing/2014/main" val="1559202042"/>
                    </a:ext>
                  </a:extLst>
                </a:gridCol>
                <a:gridCol w="4270343">
                  <a:extLst>
                    <a:ext uri="{9D8B030D-6E8A-4147-A177-3AD203B41FA5}">
                      <a16:colId xmlns:a16="http://schemas.microsoft.com/office/drawing/2014/main" val="2608185008"/>
                    </a:ext>
                  </a:extLst>
                </a:gridCol>
                <a:gridCol w="1216057">
                  <a:extLst>
                    <a:ext uri="{9D8B030D-6E8A-4147-A177-3AD203B41FA5}">
                      <a16:colId xmlns:a16="http://schemas.microsoft.com/office/drawing/2014/main" val="1305954178"/>
                    </a:ext>
                  </a:extLst>
                </a:gridCol>
                <a:gridCol w="2024963">
                  <a:extLst>
                    <a:ext uri="{9D8B030D-6E8A-4147-A177-3AD203B41FA5}">
                      <a16:colId xmlns:a16="http://schemas.microsoft.com/office/drawing/2014/main" val="319148814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b="1" dirty="0"/>
                        <a:t>Pattern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/>
                        <a:t>Description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/>
                        <a:t>Example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/>
                        <a:t>Matches: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845530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[]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Denotes a character class. Matches characters in a set (including ranges of characters like 0-9). Use [^] to match characters outside a set.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[top]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highlight>
                            <a:srgbClr val="FFFF00"/>
                          </a:highlight>
                        </a:rPr>
                        <a:t>t</a:t>
                      </a:r>
                      <a:r>
                        <a:rPr lang="en-US" dirty="0"/>
                        <a:t> , </a:t>
                      </a:r>
                      <a:r>
                        <a:rPr lang="en-US" dirty="0">
                          <a:highlight>
                            <a:srgbClr val="FFFF00"/>
                          </a:highlight>
                        </a:rPr>
                        <a:t>o</a:t>
                      </a:r>
                      <a:r>
                        <a:rPr lang="en-US" dirty="0"/>
                        <a:t>, or </a:t>
                      </a:r>
                      <a:r>
                        <a:rPr lang="en-US" dirty="0">
                          <a:highlight>
                            <a:srgbClr val="FFFF00"/>
                          </a:highlight>
                        </a:rPr>
                        <a:t>p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846076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.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Matches any character other than the newline character.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1.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highlight>
                            <a:srgbClr val="FFFF00"/>
                          </a:highlight>
                        </a:rPr>
                        <a:t>1?</a:t>
                      </a:r>
                      <a:r>
                        <a:rPr lang="en-US" dirty="0"/>
                        <a:t>, </a:t>
                      </a:r>
                      <a:r>
                        <a:rPr lang="en-US" dirty="0">
                          <a:highlight>
                            <a:srgbClr val="FFFF00"/>
                          </a:highlight>
                        </a:rPr>
                        <a:t>12</a:t>
                      </a:r>
                      <a:r>
                        <a:rPr lang="en-US" dirty="0"/>
                        <a:t>, </a:t>
                      </a:r>
                      <a:r>
                        <a:rPr lang="en-US" dirty="0">
                          <a:highlight>
                            <a:srgbClr val="FFFF00"/>
                          </a:highlight>
                        </a:rPr>
                        <a:t>1!</a:t>
                      </a:r>
                      <a:r>
                        <a:rPr lang="en-US" dirty="0"/>
                        <a:t>, </a:t>
                      </a:r>
                      <a:r>
                        <a:rPr lang="en-US" dirty="0">
                          <a:highlight>
                            <a:srgbClr val="FFFF00"/>
                          </a:highlight>
                        </a:rPr>
                        <a:t>1B</a:t>
                      </a:r>
                      <a:r>
                        <a:rPr lang="en-US" dirty="0"/>
                        <a:t>, …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782565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\d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Matches any digit character. Equivalent to [0-9]. \D is the complement and refers to all non-digit characters.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\d\d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highlight>
                            <a:srgbClr val="FFFF00"/>
                          </a:highlight>
                        </a:rPr>
                        <a:t>12</a:t>
                      </a:r>
                      <a:r>
                        <a:rPr lang="en-US" dirty="0"/>
                        <a:t>, </a:t>
                      </a:r>
                      <a:r>
                        <a:rPr lang="en-US" dirty="0">
                          <a:highlight>
                            <a:srgbClr val="FFFF00"/>
                          </a:highlight>
                        </a:rPr>
                        <a:t>62</a:t>
                      </a:r>
                      <a:r>
                        <a:rPr lang="en-US" dirty="0"/>
                        <a:t>, </a:t>
                      </a:r>
                      <a:r>
                        <a:rPr lang="en-US" dirty="0">
                          <a:highlight>
                            <a:srgbClr val="FFFF00"/>
                          </a:highlight>
                        </a:rPr>
                        <a:t>20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12245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\w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Matches any word character. Equivalent to [A-Za-z0-9_]. \W is the complement.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\d\w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highlight>
                            <a:srgbClr val="FFFF00"/>
                          </a:highlight>
                        </a:rPr>
                        <a:t>11</a:t>
                      </a:r>
                      <a:r>
                        <a:rPr lang="en-US" dirty="0"/>
                        <a:t>, </a:t>
                      </a:r>
                      <a:r>
                        <a:rPr lang="en-US" dirty="0">
                          <a:highlight>
                            <a:srgbClr val="FFFF00"/>
                          </a:highlight>
                        </a:rPr>
                        <a:t>1A</a:t>
                      </a:r>
                      <a:r>
                        <a:rPr lang="en-US" dirty="0"/>
                        <a:t>, </a:t>
                      </a:r>
                      <a:r>
                        <a:rPr lang="en-US" dirty="0">
                          <a:highlight>
                            <a:srgbClr val="FFFF00"/>
                          </a:highlight>
                        </a:rPr>
                        <a:t>3F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18801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\s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Matches any whitespace character: spaces, tabs, or line breaks. \S is the complement.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\d\s\w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highlight>
                            <a:srgbClr val="FFFF00"/>
                          </a:highlight>
                        </a:rPr>
                        <a:t>7 a</a:t>
                      </a:r>
                      <a:r>
                        <a:rPr lang="en-US" dirty="0"/>
                        <a:t>, </a:t>
                      </a:r>
                      <a:r>
                        <a:rPr lang="en-US" dirty="0">
                          <a:highlight>
                            <a:srgbClr val="FFFF00"/>
                          </a:highlight>
                        </a:rPr>
                        <a:t>3 Z</a:t>
                      </a:r>
                      <a:r>
                        <a:rPr lang="en-US" dirty="0"/>
                        <a:t>, </a:t>
                      </a:r>
                      <a:r>
                        <a:rPr lang="en-US" dirty="0">
                          <a:highlight>
                            <a:srgbClr val="FFFF00"/>
                          </a:highlight>
                        </a:rPr>
                        <a:t>4</a:t>
                      </a:r>
                    </a:p>
                    <a:p>
                      <a:r>
                        <a:rPr lang="en-US" dirty="0">
                          <a:highlight>
                            <a:srgbClr val="FFFF00"/>
                          </a:highlight>
                        </a:rPr>
                        <a:t>F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2385056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80186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E943D4-9124-DAC6-6348-C7428F179E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Quantifiers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55E942-E3F1-17D6-5D41-C1688A4F14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These indicate how many of a character/character class to match.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E49619B9-0CD6-2AB5-B177-7348D63444C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99846778"/>
              </p:ext>
            </p:extLst>
          </p:nvPr>
        </p:nvGraphicFramePr>
        <p:xfrm>
          <a:off x="677690" y="2355202"/>
          <a:ext cx="8596312" cy="32613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84949">
                  <a:extLst>
                    <a:ext uri="{9D8B030D-6E8A-4147-A177-3AD203B41FA5}">
                      <a16:colId xmlns:a16="http://schemas.microsoft.com/office/drawing/2014/main" val="1559202042"/>
                    </a:ext>
                  </a:extLst>
                </a:gridCol>
                <a:gridCol w="4270343">
                  <a:extLst>
                    <a:ext uri="{9D8B030D-6E8A-4147-A177-3AD203B41FA5}">
                      <a16:colId xmlns:a16="http://schemas.microsoft.com/office/drawing/2014/main" val="2608185008"/>
                    </a:ext>
                  </a:extLst>
                </a:gridCol>
                <a:gridCol w="1216057">
                  <a:extLst>
                    <a:ext uri="{9D8B030D-6E8A-4147-A177-3AD203B41FA5}">
                      <a16:colId xmlns:a16="http://schemas.microsoft.com/office/drawing/2014/main" val="1305954178"/>
                    </a:ext>
                  </a:extLst>
                </a:gridCol>
                <a:gridCol w="2024963">
                  <a:extLst>
                    <a:ext uri="{9D8B030D-6E8A-4147-A177-3AD203B41FA5}">
                      <a16:colId xmlns:a16="http://schemas.microsoft.com/office/drawing/2014/main" val="319148814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b="1" dirty="0"/>
                        <a:t>Pattern</a:t>
                      </a:r>
                    </a:p>
                  </a:txBody>
                  <a:tcPr marT="91440" marB="9144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/>
                        <a:t>Description</a:t>
                      </a:r>
                    </a:p>
                  </a:txBody>
                  <a:tcPr marT="91440" marB="9144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/>
                        <a:t>Example</a:t>
                      </a:r>
                    </a:p>
                  </a:txBody>
                  <a:tcPr marT="91440" marB="9144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/>
                        <a:t>Matches:</a:t>
                      </a:r>
                    </a:p>
                  </a:txBody>
                  <a:tcPr marT="91440" marB="9144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845530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*</a:t>
                      </a:r>
                    </a:p>
                  </a:txBody>
                  <a:tcPr marT="91440" marB="9144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Matches 0 or more of the previous pattern</a:t>
                      </a:r>
                    </a:p>
                  </a:txBody>
                  <a:tcPr marT="91440" marB="9144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a*</a:t>
                      </a:r>
                    </a:p>
                  </a:txBody>
                  <a:tcPr marT="91440" marB="9144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highlight>
                            <a:srgbClr val="FFFF00"/>
                          </a:highlight>
                        </a:rPr>
                        <a:t>a</a:t>
                      </a:r>
                      <a:r>
                        <a:rPr lang="en-US" dirty="0"/>
                        <a:t> , </a:t>
                      </a:r>
                      <a:r>
                        <a:rPr lang="en-US" dirty="0">
                          <a:highlight>
                            <a:srgbClr val="FFFF00"/>
                          </a:highlight>
                        </a:rPr>
                        <a:t>aa</a:t>
                      </a:r>
                      <a:r>
                        <a:rPr lang="en-US" dirty="0"/>
                        <a:t>, </a:t>
                      </a:r>
                      <a:r>
                        <a:rPr lang="en-US" dirty="0" err="1">
                          <a:highlight>
                            <a:srgbClr val="FFFF00"/>
                          </a:highlight>
                        </a:rPr>
                        <a:t>aaa</a:t>
                      </a:r>
                      <a:r>
                        <a:rPr lang="en-US" dirty="0"/>
                        <a:t>, …</a:t>
                      </a:r>
                    </a:p>
                  </a:txBody>
                  <a:tcPr marT="91440" marB="9144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846076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+</a:t>
                      </a:r>
                    </a:p>
                  </a:txBody>
                  <a:tcPr marT="91440" marB="9144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Matches 1 or more of the previous pattern.</a:t>
                      </a:r>
                    </a:p>
                  </a:txBody>
                  <a:tcPr marT="91440" marB="9144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lo+l</a:t>
                      </a:r>
                      <a:endParaRPr lang="en-US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91440" marB="9144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highlight>
                            <a:srgbClr val="FFFF00"/>
                          </a:highlight>
                        </a:rPr>
                        <a:t>lol</a:t>
                      </a:r>
                      <a:r>
                        <a:rPr lang="en-US" dirty="0"/>
                        <a:t>, </a:t>
                      </a:r>
                      <a:r>
                        <a:rPr lang="en-US" dirty="0" err="1">
                          <a:highlight>
                            <a:srgbClr val="FFFF00"/>
                          </a:highlight>
                        </a:rPr>
                        <a:t>lool</a:t>
                      </a:r>
                      <a:r>
                        <a:rPr lang="en-US" dirty="0"/>
                        <a:t>, </a:t>
                      </a:r>
                      <a:r>
                        <a:rPr lang="en-US" dirty="0" err="1">
                          <a:highlight>
                            <a:srgbClr val="FFFF00"/>
                          </a:highlight>
                        </a:rPr>
                        <a:t>loool</a:t>
                      </a:r>
                      <a:r>
                        <a:rPr lang="en-US" dirty="0"/>
                        <a:t>, …</a:t>
                      </a:r>
                    </a:p>
                  </a:txBody>
                  <a:tcPr marT="91440" marB="9144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782565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?</a:t>
                      </a:r>
                    </a:p>
                  </a:txBody>
                  <a:tcPr marT="91440" marB="9144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Matches 0 or 1 of the previous pattern.</a:t>
                      </a:r>
                    </a:p>
                  </a:txBody>
                  <a:tcPr marT="91440" marB="9144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lo?l</a:t>
                      </a:r>
                      <a:endParaRPr lang="en-US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91440" marB="9144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>
                          <a:highlight>
                            <a:srgbClr val="FFFF00"/>
                          </a:highlight>
                        </a:rPr>
                        <a:t>ll</a:t>
                      </a:r>
                      <a:r>
                        <a:rPr lang="en-US" dirty="0"/>
                        <a:t>, or </a:t>
                      </a:r>
                      <a:r>
                        <a:rPr lang="en-US" dirty="0">
                          <a:highlight>
                            <a:srgbClr val="FFFF00"/>
                          </a:highlight>
                        </a:rPr>
                        <a:t>lol</a:t>
                      </a:r>
                    </a:p>
                  </a:txBody>
                  <a:tcPr marT="91440" marB="9144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12245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{}</a:t>
                      </a:r>
                    </a:p>
                  </a:txBody>
                  <a:tcPr marT="91440" marB="9144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Used like </a:t>
                      </a:r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{Min, Max}</a:t>
                      </a:r>
                      <a:r>
                        <a:rPr lang="en-US" sz="1600" dirty="0"/>
                        <a:t>. Matches a quantity between Min and Max of the previous pattern. If only a single number is given, it must have exactly that number of characters</a:t>
                      </a:r>
                    </a:p>
                  </a:txBody>
                  <a:tcPr marT="91440" marB="9144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a{2,4}</a:t>
                      </a:r>
                    </a:p>
                  </a:txBody>
                  <a:tcPr marT="91440" marB="9144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highlight>
                            <a:srgbClr val="FFFF00"/>
                          </a:highlight>
                        </a:rPr>
                        <a:t>aa</a:t>
                      </a:r>
                      <a:r>
                        <a:rPr lang="en-US" dirty="0"/>
                        <a:t>, </a:t>
                      </a:r>
                      <a:r>
                        <a:rPr lang="en-US" dirty="0" err="1">
                          <a:highlight>
                            <a:srgbClr val="FFFF00"/>
                          </a:highlight>
                        </a:rPr>
                        <a:t>aaa</a:t>
                      </a:r>
                      <a:r>
                        <a:rPr lang="en-US" dirty="0"/>
                        <a:t>, or </a:t>
                      </a:r>
                      <a:r>
                        <a:rPr lang="en-US" dirty="0" err="1">
                          <a:highlight>
                            <a:srgbClr val="FFFF00"/>
                          </a:highlight>
                        </a:rPr>
                        <a:t>aaaa</a:t>
                      </a:r>
                      <a:endParaRPr lang="en-US" dirty="0">
                        <a:highlight>
                          <a:srgbClr val="FFFF00"/>
                        </a:highlight>
                      </a:endParaRPr>
                    </a:p>
                  </a:txBody>
                  <a:tcPr marT="91440" marB="9144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18801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365129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S111-Template.potx" id="{1E66F11C-A0E4-44E4-A623-DB2458591B38}" vid="{4951662D-0F24-4DA5-9818-8BA1C4EF181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CS111-Template</Template>
  <TotalTime>78</TotalTime>
  <Words>1948</Words>
  <Application>Microsoft Office PowerPoint</Application>
  <PresentationFormat>Widescreen</PresentationFormat>
  <Paragraphs>290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Arial</vt:lpstr>
      <vt:lpstr>Courier New</vt:lpstr>
      <vt:lpstr>Trebuchet MS</vt:lpstr>
      <vt:lpstr>Wingdings 3</vt:lpstr>
      <vt:lpstr>Facet</vt:lpstr>
      <vt:lpstr>Regular Expressions</vt:lpstr>
      <vt:lpstr>Declarative programming (review)</vt:lpstr>
      <vt:lpstr>Domain-specific languages</vt:lpstr>
      <vt:lpstr>Regular Expressions</vt:lpstr>
      <vt:lpstr>Pattern matching</vt:lpstr>
      <vt:lpstr>Matching exact strings</vt:lpstr>
      <vt:lpstr>The dot</vt:lpstr>
      <vt:lpstr>Character classes</vt:lpstr>
      <vt:lpstr>Quantifiers</vt:lpstr>
      <vt:lpstr>Anchors</vt:lpstr>
      <vt:lpstr>Combining patterns</vt:lpstr>
      <vt:lpstr>Regular expressions in Python</vt:lpstr>
      <vt:lpstr>Support for regular expressions</vt:lpstr>
      <vt:lpstr>Raw strings</vt:lpstr>
      <vt:lpstr>The re module</vt:lpstr>
      <vt:lpstr>Match objects</vt:lpstr>
      <vt:lpstr>Inspecting a match</vt:lpstr>
      <vt:lpstr>Match groups</vt:lpstr>
      <vt:lpstr>Finding multiple matches</vt:lpstr>
      <vt:lpstr>Resolving ambiguity</vt:lpstr>
      <vt:lpstr>Ambiguous matches</vt:lpstr>
      <vt:lpstr>Ambiguous quantifiers</vt:lpstr>
      <vt:lpstr>Lazy operators</vt:lpstr>
      <vt:lpstr>⚠️ A word of caution ⚠️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Regular Expressions</dc:title>
  <dc:creator>Tom Stephens</dc:creator>
  <cp:lastModifiedBy>Tom Stephens</cp:lastModifiedBy>
  <cp:revision>1</cp:revision>
  <dcterms:created xsi:type="dcterms:W3CDTF">2023-07-22T19:04:38Z</dcterms:created>
  <dcterms:modified xsi:type="dcterms:W3CDTF">2023-07-22T20:23:16Z</dcterms:modified>
</cp:coreProperties>
</file>