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7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0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  <p:sldId id="281" r:id="rId2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4" autoAdjust="0"/>
    <p:restoredTop sz="94660"/>
  </p:normalViewPr>
  <p:slideViewPr>
    <p:cSldViewPr snapToGrid="0">
      <p:cViewPr varScale="1">
        <p:scale>
          <a:sx n="100" d="100"/>
          <a:sy n="100" d="100"/>
        </p:scale>
        <p:origin x="102" y="13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87471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3970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48451183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74868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60747027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357900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92061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05037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110962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4474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0534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36959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5511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7045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44831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55100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62035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1930401"/>
            <a:ext cx="8596668" cy="411096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04101E-AF47-432D-AFD7-8E25F071F894}" type="datetimeFigureOut">
              <a:rPr lang="en-US" smtClean="0"/>
              <a:t>7/25/2023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AC7F1683-A07E-4CF5-8767-C0311F34AD5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23887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  <p:sldLayoutId id="2147483679" r:id="rId2"/>
    <p:sldLayoutId id="2147483680" r:id="rId3"/>
    <p:sldLayoutId id="2147483681" r:id="rId4"/>
    <p:sldLayoutId id="2147483682" r:id="rId5"/>
    <p:sldLayoutId id="2147483683" r:id="rId6"/>
    <p:sldLayoutId id="2147483684" r:id="rId7"/>
    <p:sldLayoutId id="2147483685" r:id="rId8"/>
    <p:sldLayoutId id="2147483686" r:id="rId9"/>
    <p:sldLayoutId id="2147483687" r:id="rId10"/>
    <p:sldLayoutId id="2147483688" r:id="rId11"/>
    <p:sldLayoutId id="2147483689" r:id="rId12"/>
    <p:sldLayoutId id="2147483690" r:id="rId13"/>
    <p:sldLayoutId id="2147483691" r:id="rId14"/>
    <p:sldLayoutId id="2147483692" r:id="rId15"/>
    <p:sldLayoutId id="214748369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43CB0C-B1F0-84C2-69C4-5E14111E358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Language &amp; Syntax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9EFD59BC-C82B-9350-7716-F96F9C6993A0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38038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21D74-1AB6-E4CD-703F-AA8F3A4785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 tree() version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78D6C2-44E6-3D10-6B68-0AAF71BD142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B74790B-3937-1034-95C9-2A008C161205}"/>
              </a:ext>
            </a:extLst>
          </p:cNvPr>
          <p:cNvSpPr txBox="1"/>
          <p:nvPr/>
        </p:nvSpPr>
        <p:spPr>
          <a:xfrm>
            <a:off x="1000542" y="1930400"/>
            <a:ext cx="5871598" cy="286232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t = tree("S",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tree("NP", [tree(["NN", "this"])]),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tree("VP",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tree(["COP", "is"]),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tree("NP", [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tree(["DT", "a"]),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tree(["NN", "book"])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])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])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CC9A4D4C-2090-C82D-3029-B181FA5F574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2140" y="1930399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170154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2883F8-EF13-3452-1C39-43333E7293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Additional abstractions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1242E2-E776-F357-07E9-7D0A875752A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01381F1-ED15-8F94-DA82-0D19E4E8AC03}"/>
              </a:ext>
            </a:extLst>
          </p:cNvPr>
          <p:cNvSpPr txBox="1"/>
          <p:nvPr/>
        </p:nvSpPr>
        <p:spPr>
          <a:xfrm>
            <a:off x="1000542" y="1930400"/>
            <a:ext cx="8273460" cy="424731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phrase(tag, branches):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tree(tag, branches)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word(tag, text):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tree([tag, text])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text(word):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label(word)[1]</a:t>
            </a:r>
          </a:p>
          <a:p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def tag(t):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"""Return the tag of a phrase or word."""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if </a:t>
            </a:r>
            <a:r>
              <a:rPr lang="en-US" b="1" dirty="0" err="1">
                <a:latin typeface="Courier New" panose="02070309020205020404" pitchFamily="49" charset="0"/>
                <a:cs typeface="Courier New" panose="02070309020205020404" pitchFamily="49" charset="0"/>
              </a:rPr>
              <a:t>is_leaf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(t):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label(t)[0]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else: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return label(t)</a:t>
            </a:r>
          </a:p>
        </p:txBody>
      </p:sp>
    </p:spTree>
    <p:extLst>
      <p:ext uri="{BB962C8B-B14F-4D97-AF65-F5344CB8AC3E}">
        <p14:creationId xmlns:p14="http://schemas.microsoft.com/office/powerpoint/2010/main" val="100837711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61D284-A553-8D08-04F0-BBD0B66808E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Programming Languages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DDAB50-2140-5EDD-0CDB-992228FDA5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10860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C992867-56E2-ABD3-D4A9-8E5C98A319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Levels of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C7D55C-4A06-6520-A104-B6A45DA923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 algn="ctr">
              <a:buNone/>
            </a:pPr>
            <a:r>
              <a:rPr lang="en-US" sz="2400" b="1" dirty="0"/>
              <a:t>High-level programming language</a:t>
            </a:r>
          </a:p>
          <a:p>
            <a:pPr marL="0" indent="0" algn="ctr">
              <a:buNone/>
            </a:pPr>
            <a:r>
              <a:rPr lang="en-US" sz="2400" dirty="0"/>
              <a:t>(Python, C++, JavaScript)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Assembly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pPr marL="0" indent="0" algn="ctr">
              <a:buNone/>
            </a:pPr>
            <a:r>
              <a:rPr lang="en-US" sz="2400" dirty="0"/>
              <a:t>⬇</a:t>
            </a:r>
          </a:p>
          <a:p>
            <a:pPr marL="0" indent="0" algn="ctr">
              <a:buNone/>
            </a:pPr>
            <a:r>
              <a:rPr lang="en-US" sz="2400" b="1" dirty="0"/>
              <a:t>Machine language</a:t>
            </a:r>
          </a:p>
          <a:p>
            <a:pPr marL="0" indent="0" algn="ctr">
              <a:buNone/>
            </a:pPr>
            <a:r>
              <a:rPr lang="en-US" sz="2400" dirty="0"/>
              <a:t>(Hardware-specific)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65800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B3D9D3-A198-7913-29D9-31A7297A30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Machine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6855068-745D-4A11-F81E-71F8FA8789F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8596668" cy="4809764"/>
          </a:xfrm>
        </p:spPr>
        <p:txBody>
          <a:bodyPr/>
          <a:lstStyle/>
          <a:p>
            <a:r>
              <a:rPr lang="en-US" dirty="0"/>
              <a:t>The language of the machine is all 1s and 0s, often specifying the action and the memory address to act on: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sz="3200" dirty="0"/>
          </a:p>
          <a:p>
            <a:r>
              <a:rPr lang="en-US" dirty="0"/>
              <a:t>Code is executed directly by the hardware.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0AD3BFA-3D82-3DC8-DD60-51D8BBE19C2F}"/>
              </a:ext>
            </a:extLst>
          </p:cNvPr>
          <p:cNvSpPr txBox="1"/>
          <p:nvPr/>
        </p:nvSpPr>
        <p:spPr>
          <a:xfrm>
            <a:off x="1000542" y="2634570"/>
            <a:ext cx="8273460" cy="313932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00000100 10000010  # Load data in 10000010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00000001 10000001  # Subtract data at 10000001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10000100  # Store result in 10000100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00001011 10000100  # Etc..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00001101 00010000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00010100 00000011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00000101 10000011</a:t>
            </a:r>
          </a:p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00001111 00000000</a:t>
            </a:r>
          </a:p>
        </p:txBody>
      </p:sp>
    </p:spTree>
    <p:extLst>
      <p:ext uri="{BB962C8B-B14F-4D97-AF65-F5344CB8AC3E}">
        <p14:creationId xmlns:p14="http://schemas.microsoft.com/office/powerpoint/2010/main" val="30660191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4C34EF-21BE-2135-CDAE-4B0DBF6043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Assembly language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9893B79-E1D2-6808-B151-115A4681A2B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Assembly language was introduced for (slightly) easier programming.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FA86D887-4FF2-100C-2A78-E9C93BCBDFB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55356621"/>
              </p:ext>
            </p:extLst>
          </p:nvPr>
        </p:nvGraphicFramePr>
        <p:xfrm>
          <a:off x="1866507" y="2473051"/>
          <a:ext cx="6338303" cy="37033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716426">
                  <a:extLst>
                    <a:ext uri="{9D8B030D-6E8A-4147-A177-3AD203B41FA5}">
                      <a16:colId xmlns:a16="http://schemas.microsoft.com/office/drawing/2014/main" val="104115072"/>
                    </a:ext>
                  </a:extLst>
                </a:gridCol>
                <a:gridCol w="552375">
                  <a:extLst>
                    <a:ext uri="{9D8B030D-6E8A-4147-A177-3AD203B41FA5}">
                      <a16:colId xmlns:a16="http://schemas.microsoft.com/office/drawing/2014/main" val="423687618"/>
                    </a:ext>
                  </a:extLst>
                </a:gridCol>
                <a:gridCol w="3069502">
                  <a:extLst>
                    <a:ext uri="{9D8B030D-6E8A-4147-A177-3AD203B41FA5}">
                      <a16:colId xmlns:a16="http://schemas.microsoft.com/office/drawing/2014/main" val="2020907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Machine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en-US" sz="24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Assembly code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99208261"/>
                  </a:ext>
                </a:extLst>
              </a:tr>
              <a:tr h="0"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endParaRPr lang="en-US" sz="3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71026197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00000100 10000010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00000001 10000001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00001011 10000100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00001101 00010000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00010100 00000011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00000101 10000011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00001111 00000000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b="1" dirty="0">
                        <a:latin typeface="Courier New" panose="02070309020205020404" pitchFamily="49" charset="0"/>
                        <a:cs typeface="Courier New" panose="02070309020205020404" pitchFamily="49" charset="0"/>
                      </a:endParaRPr>
                    </a:p>
                  </a:txBody>
                  <a:tcPr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Y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SUB X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CPL T1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JMZ 16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#2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LOD #3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STO Z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HLT</a:t>
                      </a:r>
                    </a:p>
                  </a:txBody>
                  <a:tcP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126679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25216818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CC41AFD-9AA1-F841-C554-0018DA5BAB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Higher-level languages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D19CD0A-3BE7-564D-E2FF-39C3078FD8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Higher level languages:</a:t>
            </a:r>
          </a:p>
          <a:p>
            <a:pPr lvl="1"/>
            <a:r>
              <a:rPr lang="en-US" dirty="0"/>
              <a:t>provide means of abstraction such as naming, function definition, and objects</a:t>
            </a:r>
          </a:p>
          <a:p>
            <a:pPr lvl="1"/>
            <a:r>
              <a:rPr lang="en-US" dirty="0"/>
              <a:t>abstract away system details to be independent of hardware and operating system 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Statements &amp; expressions are either </a:t>
            </a:r>
            <a:r>
              <a:rPr lang="en-US" b="1" dirty="0"/>
              <a:t>interpreted</a:t>
            </a:r>
            <a:r>
              <a:rPr lang="en-US" dirty="0"/>
              <a:t> by another program or </a:t>
            </a:r>
            <a:r>
              <a:rPr lang="en-US" b="1" dirty="0"/>
              <a:t>compiled</a:t>
            </a:r>
            <a:r>
              <a:rPr lang="en-US" dirty="0"/>
              <a:t> (translated) into a lower-level language.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5F888D-5D70-B486-BCF0-817388D0D1C8}"/>
              </a:ext>
            </a:extLst>
          </p:cNvPr>
          <p:cNvSpPr txBox="1"/>
          <p:nvPr/>
        </p:nvSpPr>
        <p:spPr>
          <a:xfrm>
            <a:off x="1000542" y="3690372"/>
            <a:ext cx="8273460" cy="120032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if x &gt; y: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2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else:</a:t>
            </a:r>
          </a:p>
          <a:p>
            <a:r>
              <a:rPr lang="pl-PL" b="1" dirty="0">
                <a:latin typeface="Courier New" panose="02070309020205020404" pitchFamily="49" charset="0"/>
                <a:cs typeface="Courier New" panose="02070309020205020404" pitchFamily="49" charset="0"/>
              </a:rPr>
              <a:t>    z = 3</a:t>
            </a:r>
            <a:endParaRPr lang="en-US" b="1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827755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0AD4DE2-D6C1-CEF0-2888-432AF52386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Compiled vs. interpreted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19355A-2813-40D0-B294-736D77836CC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When a program is </a:t>
            </a:r>
            <a:r>
              <a:rPr lang="en-US" b="1" dirty="0"/>
              <a:t>compiled</a:t>
            </a:r>
            <a:r>
              <a:rPr lang="en-US" dirty="0"/>
              <a:t>, the source code is translated into machine code, and that code can be distributed and run repeatedly.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Compiler → Machine code → Output</a:t>
            </a:r>
          </a:p>
          <a:p>
            <a:r>
              <a:rPr lang="en-US" dirty="0"/>
              <a:t>When a program is </a:t>
            </a:r>
            <a:r>
              <a:rPr lang="en-US" b="1" dirty="0"/>
              <a:t>interpreted</a:t>
            </a:r>
            <a:r>
              <a:rPr lang="en-US" dirty="0"/>
              <a:t>, an interpreter runs the source code directly (without compiling it first).</a:t>
            </a:r>
          </a:p>
          <a:p>
            <a:pPr marL="400050" lvl="1" indent="0">
              <a:spcBef>
                <a:spcPts val="1800"/>
              </a:spcBef>
              <a:spcAft>
                <a:spcPts val="600"/>
              </a:spcAft>
              <a:buNone/>
            </a:pPr>
            <a:r>
              <a:rPr lang="en-US" sz="2000" b="1" dirty="0"/>
              <a:t>Source code → Interpreter → Output</a:t>
            </a:r>
          </a:p>
          <a:p>
            <a:r>
              <a:rPr lang="en-US" dirty="0"/>
              <a:t>In its most popular implementation (</a:t>
            </a:r>
            <a:r>
              <a:rPr lang="en-US" dirty="0" err="1"/>
              <a:t>CPython</a:t>
            </a:r>
            <a:r>
              <a:rPr lang="en-US" dirty="0"/>
              <a:t>), Python programs are interpreted but have a compile step:</a:t>
            </a:r>
          </a:p>
          <a:p>
            <a:pPr marL="400050" lvl="1" indent="0">
              <a:spcBef>
                <a:spcPts val="1800"/>
              </a:spcBef>
              <a:buNone/>
            </a:pPr>
            <a:r>
              <a:rPr lang="en-US" sz="2000" b="1" dirty="0"/>
              <a:t>Source code → Compiler → Bytecode → Virtual Machine → Output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354633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CDA12B-2F49-4FE7-B5B6-C62EBBA90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Phases of an interpreter/compiler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4D4BC3D-6C55-822B-4A3C-960B56D035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In order to either interpret or compile source code, a program must be written that understands that source code.</a:t>
            </a:r>
          </a:p>
          <a:p>
            <a:r>
              <a:rPr lang="en-US" dirty="0"/>
              <a:t>Typical phases of understanding:</a:t>
            </a:r>
          </a:p>
          <a:p>
            <a:pPr marL="400050" lvl="1" indent="0">
              <a:buNone/>
            </a:pPr>
            <a:r>
              <a:rPr lang="en-US" sz="2000" b="1" dirty="0"/>
              <a:t>Source code → </a:t>
            </a:r>
            <a:r>
              <a:rPr lang="en-US" sz="2000" b="1" dirty="0" err="1"/>
              <a:t>Lexing</a:t>
            </a:r>
            <a:r>
              <a:rPr lang="en-US" sz="2000" b="1" dirty="0"/>
              <a:t> → Parsing → Abstract Syntax Tree</a:t>
            </a:r>
          </a:p>
          <a:p>
            <a:endParaRPr lang="en-US" sz="2200" dirty="0"/>
          </a:p>
          <a:p>
            <a:r>
              <a:rPr lang="en-US" sz="2200" dirty="0"/>
              <a:t>We'll come back to this after we talk about the Calculator Language</a:t>
            </a:r>
          </a:p>
        </p:txBody>
      </p:sp>
    </p:spTree>
    <p:extLst>
      <p:ext uri="{BB962C8B-B14F-4D97-AF65-F5344CB8AC3E}">
        <p14:creationId xmlns:p14="http://schemas.microsoft.com/office/powerpoint/2010/main" val="29705271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303A92-0D9F-CC98-DCEB-3F9E702AE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Calculator Language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8363B7-FFA6-5F75-1E24-8B2E9FD2A33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3405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455AA63-2B28-8541-76E5-910402039B9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887227C-4008-DB48-FC08-2F420A618E9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33995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1DFB3B-5036-D009-3729-DC61467E0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What's in a language?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B5C3AD-7C14-E906-6DDA-4041D2EBA7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programming language has:</a:t>
            </a:r>
          </a:p>
          <a:p>
            <a:pPr lvl="1"/>
            <a:r>
              <a:rPr lang="en-US" b="1" dirty="0"/>
              <a:t>Syntax</a:t>
            </a:r>
            <a:r>
              <a:rPr lang="en-US" dirty="0"/>
              <a:t>: The legal statements and expressions in the language</a:t>
            </a:r>
          </a:p>
          <a:p>
            <a:pPr lvl="1"/>
            <a:r>
              <a:rPr lang="en-US" b="1" dirty="0"/>
              <a:t>Semantics</a:t>
            </a:r>
            <a:r>
              <a:rPr lang="en-US" dirty="0"/>
              <a:t>: The execution/evaluation rule for those statements and expressions </a:t>
            </a:r>
          </a:p>
          <a:p>
            <a:r>
              <a:rPr lang="en-US" dirty="0"/>
              <a:t>To create a new programming language, you either need a:</a:t>
            </a:r>
          </a:p>
          <a:p>
            <a:pPr lvl="1"/>
            <a:r>
              <a:rPr lang="en-US" b="1" dirty="0"/>
              <a:t>Specification</a:t>
            </a:r>
            <a:r>
              <a:rPr lang="en-US" dirty="0"/>
              <a:t>: A document describe the precise syntax and semantics of the language</a:t>
            </a:r>
          </a:p>
          <a:p>
            <a:pPr lvl="1"/>
            <a:r>
              <a:rPr lang="en-US" b="1" dirty="0"/>
              <a:t>Canonical Implementation</a:t>
            </a:r>
            <a:r>
              <a:rPr lang="en-US" dirty="0"/>
              <a:t>: An interpreter or compiler for the language </a:t>
            </a:r>
          </a:p>
        </p:txBody>
      </p:sp>
    </p:spTree>
    <p:extLst>
      <p:ext uri="{BB962C8B-B14F-4D97-AF65-F5344CB8AC3E}">
        <p14:creationId xmlns:p14="http://schemas.microsoft.com/office/powerpoint/2010/main" val="280610541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5F324D-FAB9-A419-08DE-E510CC5754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syntax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EEC89B-2EBB-0EFB-D7AF-1C5618CCDD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Calculator language has primitive expressions and call expressions. (That's it!)</a:t>
            </a:r>
          </a:p>
          <a:p>
            <a:r>
              <a:rPr lang="en-US" dirty="0"/>
              <a:t>A </a:t>
            </a:r>
            <a:r>
              <a:rPr lang="en-US" b="1" dirty="0"/>
              <a:t>primitive expression </a:t>
            </a:r>
            <a:r>
              <a:rPr lang="en-US" dirty="0"/>
              <a:t>is a number: </a:t>
            </a:r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2 -4 5.6</a:t>
            </a:r>
          </a:p>
          <a:p>
            <a:r>
              <a:rPr lang="en-US" dirty="0"/>
              <a:t>A call expression is a combination that begins with an operator (</a:t>
            </a:r>
            <a:r>
              <a:rPr lang="en-US" b="1" dirty="0"/>
              <a:t>+</a:t>
            </a:r>
            <a:r>
              <a:rPr lang="en-US" dirty="0"/>
              <a:t>, </a:t>
            </a:r>
            <a:r>
              <a:rPr lang="en-US" b="1" dirty="0"/>
              <a:t>-</a:t>
            </a:r>
            <a:r>
              <a:rPr lang="en-US" dirty="0"/>
              <a:t>, </a:t>
            </a:r>
            <a:r>
              <a:rPr lang="en-US" b="1" dirty="0"/>
              <a:t>*</a:t>
            </a:r>
            <a:r>
              <a:rPr lang="en-US" dirty="0"/>
              <a:t>, </a:t>
            </a:r>
            <a:r>
              <a:rPr lang="en-US" b="1" dirty="0"/>
              <a:t>/</a:t>
            </a:r>
            <a:r>
              <a:rPr lang="en-US" dirty="0"/>
              <a:t>) followed by 0 or more expressions: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AAB2A7B1-51C9-F261-1F7E-BDC655F3E7A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00809809"/>
              </p:ext>
            </p:extLst>
          </p:nvPr>
        </p:nvGraphicFramePr>
        <p:xfrm>
          <a:off x="677334" y="4328160"/>
          <a:ext cx="9355458" cy="19202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  <a:gridCol w="4338786">
                  <a:extLst>
                    <a:ext uri="{9D8B030D-6E8A-4147-A177-3AD203B41FA5}">
                      <a16:colId xmlns:a16="http://schemas.microsoft.com/office/drawing/2014/main" val="330005783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Representation as Links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(* 3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(+ 4 5)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6 7 8))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a diagram&#10;&#10;Description automatically generated">
            <a:extLst>
              <a:ext uri="{FF2B5EF4-FFF2-40B4-BE49-F238E27FC236}">
                <a16:creationId xmlns:a16="http://schemas.microsoft.com/office/drawing/2014/main" id="{FC52F743-3B57-9E3D-0F74-522CC5EE45C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8961" y="4876245"/>
            <a:ext cx="2388370" cy="1206560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9AFA5AA6-C96A-DC61-6CA5-9A045C7DE6D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12458" y="5025892"/>
            <a:ext cx="4320334" cy="1021906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88140094-988A-8119-ACE1-5E54F31CF861}"/>
              </a:ext>
            </a:extLst>
          </p:cNvPr>
          <p:cNvSpPr txBox="1"/>
          <p:nvPr/>
        </p:nvSpPr>
        <p:spPr>
          <a:xfrm>
            <a:off x="1000542" y="3869452"/>
            <a:ext cx="82734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b="1" dirty="0">
                <a:latin typeface="Courier New" panose="02070309020205020404" pitchFamily="49" charset="0"/>
                <a:cs typeface="Courier New" panose="02070309020205020404" pitchFamily="49" charset="0"/>
              </a:rPr>
              <a:t>(+ 1 2 3) (/ 3 (+ 4 5))</a:t>
            </a:r>
          </a:p>
        </p:txBody>
      </p:sp>
    </p:spTree>
    <p:extLst>
      <p:ext uri="{BB962C8B-B14F-4D97-AF65-F5344CB8AC3E}">
        <p14:creationId xmlns:p14="http://schemas.microsoft.com/office/powerpoint/2010/main" val="32961844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D09278-F2A8-B152-540B-308F144078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Calculator language semantics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4D685C-914C-A7B1-C7B3-568E65F911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value of a calculator expression is defined recursively.</a:t>
            </a:r>
          </a:p>
          <a:p>
            <a:pPr lvl="1"/>
            <a:r>
              <a:rPr lang="en-US" b="1" dirty="0"/>
              <a:t>Primitive</a:t>
            </a:r>
            <a:r>
              <a:rPr lang="en-US" dirty="0"/>
              <a:t>: A number evaluates to itself.</a:t>
            </a:r>
          </a:p>
          <a:p>
            <a:pPr lvl="1"/>
            <a:r>
              <a:rPr lang="en-US" b="1" dirty="0"/>
              <a:t>Call</a:t>
            </a:r>
            <a:r>
              <a:rPr lang="en-US" dirty="0"/>
              <a:t>: A call expression evaluates to its argument values combined by an operator.</a:t>
            </a:r>
          </a:p>
          <a:p>
            <a:pPr lvl="2"/>
            <a:r>
              <a:rPr lang="en-US" b="1" dirty="0"/>
              <a:t>+</a:t>
            </a:r>
            <a:r>
              <a:rPr lang="en-US" dirty="0"/>
              <a:t>: Sum of the arguments</a:t>
            </a:r>
          </a:p>
          <a:p>
            <a:pPr lvl="2"/>
            <a:r>
              <a:rPr lang="en-US" b="1" dirty="0"/>
              <a:t>*</a:t>
            </a:r>
            <a:r>
              <a:rPr lang="en-US" dirty="0"/>
              <a:t>: Product of the arguments</a:t>
            </a:r>
          </a:p>
          <a:p>
            <a:pPr lvl="2"/>
            <a:r>
              <a:rPr lang="en-US" b="1" dirty="0"/>
              <a:t>-</a:t>
            </a:r>
            <a:r>
              <a:rPr lang="en-US" dirty="0"/>
              <a:t>: If one argument, negate it. If more than one, subtract the rest from the first.</a:t>
            </a:r>
          </a:p>
          <a:p>
            <a:pPr lvl="2"/>
            <a:r>
              <a:rPr lang="en-US" b="1" dirty="0"/>
              <a:t>/</a:t>
            </a:r>
            <a:r>
              <a:rPr lang="en-US" dirty="0"/>
              <a:t>: If one argument, invert it. If more than one, divide the rest from the first. </a:t>
            </a:r>
          </a:p>
          <a:p>
            <a:endParaRPr lang="en-US" dirty="0"/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9C14E2B4-622E-CC96-6C1E-6F3EF4B4297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68437376"/>
              </p:ext>
            </p:extLst>
          </p:nvPr>
        </p:nvGraphicFramePr>
        <p:xfrm>
          <a:off x="2668059" y="5156835"/>
          <a:ext cx="5016672" cy="164592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2407902">
                  <a:extLst>
                    <a:ext uri="{9D8B030D-6E8A-4147-A177-3AD203B41FA5}">
                      <a16:colId xmlns:a16="http://schemas.microsoft.com/office/drawing/2014/main" val="2469981781"/>
                    </a:ext>
                  </a:extLst>
                </a:gridCol>
                <a:gridCol w="2608770">
                  <a:extLst>
                    <a:ext uri="{9D8B030D-6E8A-4147-A177-3AD203B41FA5}">
                      <a16:colId xmlns:a16="http://schemas.microsoft.com/office/drawing/2014/main" val="1827840245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/>
                        <a:t>Expression tree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60467343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(+ 5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3)</a:t>
                      </a:r>
                    </a:p>
                    <a:p>
                      <a:r>
                        <a:rPr lang="en-US" b="1" dirty="0">
                          <a:latin typeface="Courier New" panose="02070309020205020404" pitchFamily="49" charset="0"/>
                          <a:cs typeface="Courier New" panose="02070309020205020404" pitchFamily="49" charset="0"/>
                        </a:rPr>
                        <a:t>    (* 2 5 5))</a:t>
                      </a:r>
                    </a:p>
                  </a:txBody>
                  <a:tcPr>
                    <a:lnL>
                      <a:noFill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  <a:p>
                      <a:endParaRPr lang="en-US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511338543"/>
                  </a:ext>
                </a:extLst>
              </a:tr>
            </a:tbl>
          </a:graphicData>
        </a:graphic>
      </p:graphicFrame>
      <p:pic>
        <p:nvPicPr>
          <p:cNvPr id="6" name="Picture 5" descr="A diagram of numbers and a number&#10;&#10;Description automatically generated">
            <a:extLst>
              <a:ext uri="{FF2B5EF4-FFF2-40B4-BE49-F238E27FC236}">
                <a16:creationId xmlns:a16="http://schemas.microsoft.com/office/drawing/2014/main" id="{5FA4A9F0-B156-A1B8-051D-E02C0DA4AB9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76395" y="5659536"/>
            <a:ext cx="2378584" cy="11984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958949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2F228D8E-F193-4EF0-F3C3-CDE892FA46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Interactive interpreters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3FDAF369-17A9-5F9F-5FEB-DFB7C5BA88F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02897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8DD46967-BC13-F0F5-0885-80E64C3038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REPL: Read-Eval-Print Loop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103A2C8B-6843-3CAB-EA47-6D83AE16398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user interface for many programming languages is an interactive interpreter</a:t>
            </a:r>
          </a:p>
          <a:p>
            <a:pPr lvl="1"/>
            <a:r>
              <a:rPr lang="en-US" dirty="0"/>
              <a:t>Print a prompt</a:t>
            </a:r>
          </a:p>
          <a:p>
            <a:pPr lvl="1"/>
            <a:r>
              <a:rPr lang="en-US" dirty="0"/>
              <a:t>Read text input from the user</a:t>
            </a:r>
          </a:p>
          <a:p>
            <a:pPr lvl="1"/>
            <a:r>
              <a:rPr lang="en-US" dirty="0"/>
              <a:t>Parse the text input into an expression</a:t>
            </a:r>
          </a:p>
          <a:p>
            <a:pPr lvl="1"/>
            <a:r>
              <a:rPr lang="en-US" dirty="0"/>
              <a:t>Evaluate the expression</a:t>
            </a:r>
          </a:p>
          <a:p>
            <a:pPr lvl="1"/>
            <a:r>
              <a:rPr lang="en-US" dirty="0"/>
              <a:t>If any errors occur, report those errors, otherwise</a:t>
            </a:r>
          </a:p>
          <a:p>
            <a:pPr lvl="1"/>
            <a:r>
              <a:rPr lang="en-US" dirty="0"/>
              <a:t>Print the value of the expression and repeat </a:t>
            </a:r>
          </a:p>
        </p:txBody>
      </p:sp>
    </p:spTree>
    <p:extLst>
      <p:ext uri="{BB962C8B-B14F-4D97-AF65-F5344CB8AC3E}">
        <p14:creationId xmlns:p14="http://schemas.microsoft.com/office/powerpoint/2010/main" val="3052869373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8DA4691-907F-33A1-6B2A-F3CF8D3B6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Raising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B90A66-A7A1-1057-C872-EA35A9A735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Exceptions can be raised during lexical analysis, syntactic analysis, eval, and apply.</a:t>
            </a:r>
          </a:p>
          <a:p>
            <a:r>
              <a:rPr lang="en-US" dirty="0"/>
              <a:t>Example exceptions</a:t>
            </a:r>
          </a:p>
          <a:p>
            <a:pPr lvl="1"/>
            <a:r>
              <a:rPr lang="en-US" b="1" dirty="0"/>
              <a:t>Lexical analysis</a:t>
            </a:r>
            <a:r>
              <a:rPr lang="en-US" dirty="0"/>
              <a:t>: The token 2.3.4 raises </a:t>
            </a:r>
            <a:r>
              <a:rPr lang="en-US" b="1" i="1" dirty="0" err="1"/>
              <a:t>ValueError</a:t>
            </a:r>
            <a:r>
              <a:rPr lang="en-US" b="1" i="1" dirty="0"/>
              <a:t>("invalid numeral")</a:t>
            </a:r>
          </a:p>
          <a:p>
            <a:pPr lvl="1"/>
            <a:r>
              <a:rPr lang="en-US" b="1" dirty="0"/>
              <a:t>Syntactic analysis</a:t>
            </a:r>
            <a:r>
              <a:rPr lang="en-US" dirty="0"/>
              <a:t>: An extra ) raises </a:t>
            </a:r>
            <a:r>
              <a:rPr lang="en-US" b="1" i="1" dirty="0" err="1"/>
              <a:t>SyntaxError</a:t>
            </a:r>
            <a:r>
              <a:rPr lang="en-US" b="1" i="1" dirty="0"/>
              <a:t>("unexpected token")</a:t>
            </a:r>
          </a:p>
          <a:p>
            <a:pPr lvl="1"/>
            <a:r>
              <a:rPr lang="en-US" b="1" dirty="0"/>
              <a:t>Eval</a:t>
            </a:r>
            <a:r>
              <a:rPr lang="en-US" dirty="0"/>
              <a:t>: An empty combination raises </a:t>
            </a:r>
            <a:r>
              <a:rPr lang="en-US" b="1" i="1" dirty="0" err="1"/>
              <a:t>TypeError</a:t>
            </a:r>
            <a:r>
              <a:rPr lang="en-US" b="1" i="1" dirty="0"/>
              <a:t>("() is not a number or call expression")</a:t>
            </a:r>
          </a:p>
          <a:p>
            <a:pPr lvl="1"/>
            <a:r>
              <a:rPr lang="en-US" b="1" dirty="0"/>
              <a:t>Apply</a:t>
            </a:r>
            <a:r>
              <a:rPr lang="en-US" dirty="0"/>
              <a:t>: No arguments to - raises </a:t>
            </a:r>
            <a:r>
              <a:rPr lang="en-US" b="1" i="1" dirty="0" err="1"/>
              <a:t>TypeError</a:t>
            </a:r>
            <a:r>
              <a:rPr lang="en-US" b="1" i="1" dirty="0"/>
              <a:t>("- requires at least 1 argument") </a:t>
            </a:r>
          </a:p>
        </p:txBody>
      </p:sp>
    </p:spTree>
    <p:extLst>
      <p:ext uri="{BB962C8B-B14F-4D97-AF65-F5344CB8AC3E}">
        <p14:creationId xmlns:p14="http://schemas.microsoft.com/office/powerpoint/2010/main" val="1202397061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344A89-B4B6-5CDE-2CFB-962F29BF31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Handling exceptions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181125-CF7A-EA23-07D7-1AF8955A47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 interactive interpreter prints information about each error.</a:t>
            </a:r>
          </a:p>
          <a:p>
            <a:r>
              <a:rPr lang="en-US" dirty="0"/>
              <a:t>A well-designed interactive interpreter should not halt completely on an error, so that the user has an opportunity to try again in the current environment.</a:t>
            </a:r>
          </a:p>
        </p:txBody>
      </p:sp>
    </p:spTree>
    <p:extLst>
      <p:ext uri="{BB962C8B-B14F-4D97-AF65-F5344CB8AC3E}">
        <p14:creationId xmlns:p14="http://schemas.microsoft.com/office/powerpoint/2010/main" val="5183709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BEA21EA-F322-042F-05B7-D9087004C5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976DCE43-BC7F-0300-FC0D-760AFF5614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Both programming languages and spoken languages can be parsed into syntax trees.</a:t>
            </a:r>
          </a:p>
          <a:p>
            <a:r>
              <a:rPr lang="en-US" dirty="0"/>
              <a:t>For a spoken language, a syntax tree reveals the syntactic structure of a single sentence.</a:t>
            </a:r>
          </a:p>
          <a:p>
            <a:r>
              <a:rPr lang="en-US" dirty="0"/>
              <a:t>"This is a book"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3FB9162E-2D6A-5FF2-3E3F-136BF8B246D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82566" y="3235946"/>
            <a:ext cx="4119921" cy="3381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64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leaves are also called </a:t>
            </a:r>
            <a:r>
              <a:rPr lang="en-US" b="1" dirty="0"/>
              <a:t>terminals</a:t>
            </a:r>
            <a:r>
              <a:rPr lang="en-US" dirty="0"/>
              <a:t>: they contain both a syntactic </a:t>
            </a:r>
            <a:r>
              <a:rPr lang="en-US" dirty="0" err="1"/>
              <a:t>identifer</a:t>
            </a:r>
            <a:r>
              <a:rPr lang="en-US" dirty="0"/>
              <a:t> (</a:t>
            </a:r>
            <a:r>
              <a:rPr lang="en-US" b="1" dirty="0"/>
              <a:t>tag</a:t>
            </a:r>
            <a:r>
              <a:rPr lang="en-US" dirty="0"/>
              <a:t>) and the actual world.</a:t>
            </a:r>
          </a:p>
          <a:p>
            <a:pPr lvl="1"/>
            <a:r>
              <a:rPr lang="en-US" b="1" dirty="0"/>
              <a:t>NN</a:t>
            </a:r>
            <a:r>
              <a:rPr lang="en-US" dirty="0"/>
              <a:t>: singular noun (e.g. "This", "book")</a:t>
            </a:r>
          </a:p>
          <a:p>
            <a:pPr lvl="1"/>
            <a:r>
              <a:rPr lang="en-US" b="1" dirty="0"/>
              <a:t>COP</a:t>
            </a:r>
            <a:r>
              <a:rPr lang="en-US" dirty="0"/>
              <a:t>: copula (e.g. "is")</a:t>
            </a:r>
          </a:p>
          <a:p>
            <a:pPr lvl="1"/>
            <a:r>
              <a:rPr lang="en-US" b="1" dirty="0"/>
              <a:t>DT</a:t>
            </a:r>
            <a:r>
              <a:rPr lang="en-US" dirty="0"/>
              <a:t>: determiner (e.g. "the")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3985882"/>
            <a:ext cx="5418666" cy="226251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Other terminals: </a:t>
            </a:r>
            <a:r>
              <a:rPr lang="en-US" b="1" dirty="0"/>
              <a:t>NNS</a:t>
            </a:r>
            <a:r>
              <a:rPr lang="en-US" dirty="0"/>
              <a:t> (plural noun), </a:t>
            </a:r>
            <a:r>
              <a:rPr lang="en-US" b="1" dirty="0"/>
              <a:t>NNP</a:t>
            </a:r>
            <a:r>
              <a:rPr lang="en-US" dirty="0"/>
              <a:t> (proper noun), </a:t>
            </a:r>
            <a:r>
              <a:rPr lang="en-US" b="1" dirty="0"/>
              <a:t>PRP</a:t>
            </a:r>
            <a:r>
              <a:rPr lang="en-US" dirty="0"/>
              <a:t> (personal pronoun), </a:t>
            </a:r>
            <a:r>
              <a:rPr lang="en-US" b="1" dirty="0"/>
              <a:t>JJ</a:t>
            </a:r>
            <a:r>
              <a:rPr lang="en-US" dirty="0"/>
              <a:t> (adjective), </a:t>
            </a:r>
            <a:r>
              <a:rPr lang="en-US" b="1" dirty="0"/>
              <a:t>IN</a:t>
            </a:r>
            <a:r>
              <a:rPr lang="en-US" dirty="0"/>
              <a:t> (preposition), </a:t>
            </a:r>
            <a:r>
              <a:rPr lang="en-US" b="1" dirty="0"/>
              <a:t>CC</a:t>
            </a:r>
            <a:r>
              <a:rPr lang="en-US" dirty="0"/>
              <a:t> (coordinating conjunction), </a:t>
            </a:r>
            <a:r>
              <a:rPr lang="en-US" b="1" dirty="0"/>
              <a:t>AUX</a:t>
            </a:r>
            <a:r>
              <a:rPr lang="en-US" dirty="0"/>
              <a:t> (</a:t>
            </a:r>
            <a:r>
              <a:rPr lang="en-US" dirty="0" err="1"/>
              <a:t>auxillary</a:t>
            </a:r>
            <a:r>
              <a:rPr lang="en-US" dirty="0"/>
              <a:t> verb), </a:t>
            </a:r>
            <a:r>
              <a:rPr lang="en-US" b="1" dirty="0"/>
              <a:t>RB</a:t>
            </a:r>
            <a:r>
              <a:rPr lang="en-US" dirty="0"/>
              <a:t> (adverb), </a:t>
            </a:r>
            <a:r>
              <a:rPr lang="en-US" b="1" dirty="0"/>
              <a:t>VBN</a:t>
            </a:r>
            <a:r>
              <a:rPr lang="en-US" dirty="0"/>
              <a:t> (verb, past participle), ...</a:t>
            </a:r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95492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0C06DC4-FC13-1A00-401C-768A297196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non-terminals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F5B1F-3EE2-04D4-4860-696429DCE9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other nodes are called </a:t>
            </a:r>
            <a:r>
              <a:rPr lang="en-US" b="1" dirty="0"/>
              <a:t>non-terminals</a:t>
            </a:r>
            <a:r>
              <a:rPr lang="en-US" dirty="0"/>
              <a:t> and contain only tags (typically a phrase type). The tag describes the phrase in the leaves under them.</a:t>
            </a:r>
          </a:p>
          <a:p>
            <a:pPr lvl="1"/>
            <a:r>
              <a:rPr lang="en-US" b="1" dirty="0"/>
              <a:t>S</a:t>
            </a:r>
            <a:r>
              <a:rPr lang="en-US" dirty="0"/>
              <a:t>: sentence (e.g. "This is a book")</a:t>
            </a:r>
          </a:p>
          <a:p>
            <a:pPr lvl="1"/>
            <a:r>
              <a:rPr lang="en-US" b="1" dirty="0"/>
              <a:t>NP</a:t>
            </a:r>
            <a:r>
              <a:rPr lang="en-US" dirty="0"/>
              <a:t>: noun phrase (e.g. "This", "a book")</a:t>
            </a:r>
          </a:p>
          <a:p>
            <a:pPr lvl="1"/>
            <a:r>
              <a:rPr lang="en-US" b="1" dirty="0"/>
              <a:t>VP</a:t>
            </a:r>
            <a:r>
              <a:rPr lang="en-US" dirty="0"/>
              <a:t>: verb phrase (e.g. "is a book")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88BADD9B-3576-F707-3419-FADB0DFE13AB}"/>
              </a:ext>
            </a:extLst>
          </p:cNvPr>
          <p:cNvSpPr txBox="1">
            <a:spLocks/>
          </p:cNvSpPr>
          <p:nvPr/>
        </p:nvSpPr>
        <p:spPr>
          <a:xfrm>
            <a:off x="677334" y="4400662"/>
            <a:ext cx="5418666" cy="2169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fr-FR" dirty="0" err="1"/>
              <a:t>Other</a:t>
            </a:r>
            <a:r>
              <a:rPr lang="fr-FR" dirty="0"/>
              <a:t> non-</a:t>
            </a:r>
            <a:r>
              <a:rPr lang="fr-FR" dirty="0" err="1"/>
              <a:t>terminals</a:t>
            </a:r>
            <a:r>
              <a:rPr lang="fr-FR" dirty="0"/>
              <a:t>: </a:t>
            </a:r>
            <a:r>
              <a:rPr lang="fr-FR" b="1" dirty="0"/>
              <a:t>SQ</a:t>
            </a:r>
            <a:r>
              <a:rPr lang="fr-FR" dirty="0"/>
              <a:t> (question), </a:t>
            </a:r>
            <a:r>
              <a:rPr lang="fr-FR" b="1" dirty="0"/>
              <a:t>PP</a:t>
            </a:r>
            <a:r>
              <a:rPr lang="fr-FR" dirty="0"/>
              <a:t> (</a:t>
            </a:r>
            <a:r>
              <a:rPr lang="fr-FR" dirty="0" err="1"/>
              <a:t>prepositional</a:t>
            </a:r>
            <a:r>
              <a:rPr lang="fr-FR" dirty="0"/>
              <a:t> phrase), </a:t>
            </a:r>
            <a:r>
              <a:rPr lang="fr-FR" b="1" dirty="0"/>
              <a:t>ADVP</a:t>
            </a:r>
            <a:r>
              <a:rPr lang="fr-FR" dirty="0"/>
              <a:t> (</a:t>
            </a:r>
            <a:r>
              <a:rPr lang="fr-FR" dirty="0" err="1"/>
              <a:t>adverb</a:t>
            </a:r>
            <a:r>
              <a:rPr lang="fr-FR" dirty="0"/>
              <a:t> phrase)... </a:t>
            </a:r>
            <a:endParaRPr lang="en-US" dirty="0"/>
          </a:p>
        </p:txBody>
      </p:sp>
      <p:pic>
        <p:nvPicPr>
          <p:cNvPr id="6" name="Picture 5" descr="A diagram of a tree&#10;&#10;Description automatically generated">
            <a:extLst>
              <a:ext uri="{FF2B5EF4-FFF2-40B4-BE49-F238E27FC236}">
                <a16:creationId xmlns:a16="http://schemas.microsoft.com/office/drawing/2014/main" id="{A7EBCC99-01FB-3E84-D471-46E3B8D21A3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0" y="2660559"/>
            <a:ext cx="4371102" cy="358784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07827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"Is that a big bug or a little bug?"</a:t>
            </a:r>
          </a:p>
        </p:txBody>
      </p:sp>
      <p:pic>
        <p:nvPicPr>
          <p:cNvPr id="5" name="Picture 4" descr="A diagram of a network&#10;&#10;Description automatically generated">
            <a:extLst>
              <a:ext uri="{FF2B5EF4-FFF2-40B4-BE49-F238E27FC236}">
                <a16:creationId xmlns:a16="http://schemas.microsoft.com/office/drawing/2014/main" id="{9BA8FE08-B8C3-A0EC-641A-EA89963894C9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7116" y="2789451"/>
            <a:ext cx="10877550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73067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427D89-E32C-88FD-B0A7-2A2DF5A99C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More syntax trees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DE50EC8-82C5-7867-2D1E-B80AF4C67A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"I've never seen such a cute kangaroo."</a:t>
            </a:r>
          </a:p>
        </p:txBody>
      </p:sp>
      <p:pic>
        <p:nvPicPr>
          <p:cNvPr id="6" name="Picture 5" descr="A diagram of a network&#10;&#10;Description automatically generated">
            <a:extLst>
              <a:ext uri="{FF2B5EF4-FFF2-40B4-BE49-F238E27FC236}">
                <a16:creationId xmlns:a16="http://schemas.microsoft.com/office/drawing/2014/main" id="{4F4E4A0B-A98C-9777-0FD1-77D284A2AE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7334" y="2600914"/>
            <a:ext cx="9229725" cy="33718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39016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AF4C847-4D19-6CB8-9E5A-72855B6548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Syntax tree representation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114182-5BD2-BF3E-2086-06C6B5CD498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4985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B045A8E-23C6-B6D6-2D66-084A0EF3C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Using the tree abstraction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B7CB646-9444-6908-02D2-F53365D8A7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930401"/>
            <a:ext cx="5299260" cy="4110962"/>
          </a:xfrm>
        </p:spPr>
        <p:txBody>
          <a:bodyPr/>
          <a:lstStyle/>
          <a:p>
            <a:r>
              <a:rPr lang="en-US" dirty="0"/>
              <a:t>The label of non-terminals will be just the tag: "</a:t>
            </a:r>
            <a:r>
              <a:rPr lang="en-US" b="1" dirty="0"/>
              <a:t>S</a:t>
            </a:r>
            <a:r>
              <a:rPr lang="en-US" dirty="0"/>
              <a:t>", "</a:t>
            </a:r>
            <a:r>
              <a:rPr lang="en-US" b="1" dirty="0"/>
              <a:t>NP</a:t>
            </a:r>
            <a:r>
              <a:rPr lang="en-US" dirty="0"/>
              <a:t>", "</a:t>
            </a:r>
            <a:r>
              <a:rPr lang="en-US" b="1" dirty="0"/>
              <a:t>VP</a:t>
            </a:r>
            <a:r>
              <a:rPr lang="en-US" dirty="0"/>
              <a:t>".</a:t>
            </a:r>
          </a:p>
          <a:p>
            <a:r>
              <a:rPr lang="en-US" dirty="0"/>
              <a:t>The label of terminals will be a list of the tag and the word itself: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This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COP</a:t>
            </a:r>
            <a:r>
              <a:rPr lang="en-US" dirty="0"/>
              <a:t>", "</a:t>
            </a:r>
            <a:r>
              <a:rPr lang="en-US" b="1" dirty="0"/>
              <a:t>is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DT</a:t>
            </a:r>
            <a:r>
              <a:rPr lang="en-US" dirty="0"/>
              <a:t>", "</a:t>
            </a:r>
            <a:r>
              <a:rPr lang="en-US" b="1" dirty="0"/>
              <a:t>a</a:t>
            </a:r>
            <a:r>
              <a:rPr lang="en-US" dirty="0"/>
              <a:t>"]</a:t>
            </a:r>
          </a:p>
          <a:p>
            <a:pPr lvl="1"/>
            <a:r>
              <a:rPr lang="en-US" dirty="0"/>
              <a:t>["</a:t>
            </a:r>
            <a:r>
              <a:rPr lang="en-US" b="1" dirty="0"/>
              <a:t>NN</a:t>
            </a:r>
            <a:r>
              <a:rPr lang="en-US" dirty="0"/>
              <a:t>", "</a:t>
            </a:r>
            <a:r>
              <a:rPr lang="en-US" b="1" dirty="0"/>
              <a:t>book</a:t>
            </a:r>
            <a:r>
              <a:rPr lang="en-US" dirty="0"/>
              <a:t>"]</a:t>
            </a:r>
          </a:p>
        </p:txBody>
      </p:sp>
      <p:pic>
        <p:nvPicPr>
          <p:cNvPr id="7" name="Picture 6" descr="A diagram of a tree&#10;&#10;Description automatically generated">
            <a:extLst>
              <a:ext uri="{FF2B5EF4-FFF2-40B4-BE49-F238E27FC236}">
                <a16:creationId xmlns:a16="http://schemas.microsoft.com/office/drawing/2014/main" id="{C3F5EDE7-C006-A7BC-1403-99DF92D1378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18965" y="1930400"/>
            <a:ext cx="4251079" cy="3489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49747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S111-Template.potx" id="{1E66F11C-A0E4-44E4-A623-DB2458591B38}" vid="{4951662D-0F24-4DA5-9818-8BA1C4EF1815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CS111-Template</Template>
  <TotalTime>66</TotalTime>
  <Words>1278</Words>
  <Application>Microsoft Office PowerPoint</Application>
  <PresentationFormat>Widescreen</PresentationFormat>
  <Paragraphs>195</Paragraphs>
  <Slides>26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31" baseType="lpstr">
      <vt:lpstr>Arial</vt:lpstr>
      <vt:lpstr>Courier New</vt:lpstr>
      <vt:lpstr>Trebuchet MS</vt:lpstr>
      <vt:lpstr>Wingdings 3</vt:lpstr>
      <vt:lpstr>Facet</vt:lpstr>
      <vt:lpstr>Language &amp; Syntax</vt:lpstr>
      <vt:lpstr>Syntax Trees</vt:lpstr>
      <vt:lpstr>Syntax trees</vt:lpstr>
      <vt:lpstr>Syntax tree terminals</vt:lpstr>
      <vt:lpstr>Syntax tree non-terminals</vt:lpstr>
      <vt:lpstr>More syntax trees</vt:lpstr>
      <vt:lpstr>More syntax trees</vt:lpstr>
      <vt:lpstr>Syntax tree representation</vt:lpstr>
      <vt:lpstr>Using the tree abstraction</vt:lpstr>
      <vt:lpstr>A tree() version</vt:lpstr>
      <vt:lpstr>Additional abstractions</vt:lpstr>
      <vt:lpstr>Programming Languages</vt:lpstr>
      <vt:lpstr>Levels of languages</vt:lpstr>
      <vt:lpstr>Machine language</vt:lpstr>
      <vt:lpstr>Assembly language</vt:lpstr>
      <vt:lpstr>Higher-level languages</vt:lpstr>
      <vt:lpstr>Compiled vs. interpreted</vt:lpstr>
      <vt:lpstr>Phases of an interpreter/compiler</vt:lpstr>
      <vt:lpstr>The Calculator Language</vt:lpstr>
      <vt:lpstr>What's in a language?</vt:lpstr>
      <vt:lpstr>Calculator language syntax</vt:lpstr>
      <vt:lpstr>Calculator language semantics</vt:lpstr>
      <vt:lpstr>Interactive interpreters</vt:lpstr>
      <vt:lpstr>REPL: Read-Eval-Print Loop</vt:lpstr>
      <vt:lpstr>Raising exceptions</vt:lpstr>
      <vt:lpstr>Handling exceptions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Language &amp; Syntax</dc:title>
  <dc:creator>Tom Stephens</dc:creator>
  <cp:lastModifiedBy>Tom Stephens</cp:lastModifiedBy>
  <cp:revision>1</cp:revision>
  <dcterms:created xsi:type="dcterms:W3CDTF">2023-07-25T18:59:29Z</dcterms:created>
  <dcterms:modified xsi:type="dcterms:W3CDTF">2023-07-25T20:06:18Z</dcterms:modified>
</cp:coreProperties>
</file>