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ypi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tkinter.html" TargetMode="External"/><Relationship Id="rId2" Type="http://schemas.openxmlformats.org/officeDocument/2006/relationships/hyperlink" Target="https://replit.com/@PamelaFox2/IconModul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tutorial/modules.html#packag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Decomposition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685E-B58D-6A98-2513-890E1364A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4B35D-B0BF-07B8-F362-44C4BFDAE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hlinkClick r:id="rId2"/>
              </a:rPr>
              <a:t>Python Package Index </a:t>
            </a:r>
            <a:r>
              <a:rPr lang="en-US" dirty="0"/>
              <a:t>is a repository of packages for the Python language.</a:t>
            </a:r>
          </a:p>
          <a:p>
            <a:r>
              <a:rPr lang="en-US" dirty="0"/>
              <a:t>Once you find a package you like, pip is the standard way to install:</a:t>
            </a:r>
          </a:p>
          <a:p>
            <a:endParaRPr lang="en-US" dirty="0"/>
          </a:p>
          <a:p>
            <a:r>
              <a:rPr lang="en-US" dirty="0"/>
              <a:t>You may need to use </a:t>
            </a:r>
            <a:r>
              <a:rPr lang="en-US" b="1" dirty="0"/>
              <a:t>pip3</a:t>
            </a:r>
            <a:r>
              <a:rPr lang="en-US" dirty="0"/>
              <a:t> if your system defaults to Python 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34036B-6849-9585-D27F-DB600689E419}"/>
              </a:ext>
            </a:extLst>
          </p:cNvPr>
          <p:cNvSpPr txBox="1"/>
          <p:nvPr/>
        </p:nvSpPr>
        <p:spPr>
          <a:xfrm>
            <a:off x="1000542" y="305966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nltk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05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EA0C18-9EEE-31FB-B75B-FB186CFF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0E1CE-983D-47F4-9968-4864C0D33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68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8796-0545-E96C-D813-5678C1F4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2DC57-AE5A-0C26-04C3-15C05BBC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design principle: Isolate different parts of a program that address different concerns.</a:t>
            </a:r>
          </a:p>
          <a:p>
            <a:r>
              <a:rPr lang="en-US" dirty="0"/>
              <a:t>A modular component can be developed and tested independently.</a:t>
            </a:r>
          </a:p>
          <a:p>
            <a:r>
              <a:rPr lang="en-US" dirty="0"/>
              <a:t>Ways to isolate in Python: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Classes</a:t>
            </a:r>
          </a:p>
          <a:p>
            <a:pPr lvl="1"/>
            <a:r>
              <a:rPr lang="en-US" dirty="0"/>
              <a:t>Modules</a:t>
            </a:r>
          </a:p>
          <a:p>
            <a:pPr lvl="1"/>
            <a:r>
              <a:rPr lang="en-US" dirty="0"/>
              <a:t>Packages</a:t>
            </a:r>
          </a:p>
        </p:txBody>
      </p:sp>
    </p:spTree>
    <p:extLst>
      <p:ext uri="{BB962C8B-B14F-4D97-AF65-F5344CB8AC3E}">
        <p14:creationId xmlns:p14="http://schemas.microsoft.com/office/powerpoint/2010/main" val="234075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Processing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image_processing.py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Code that uses the Image package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byuImage</a:t>
            </a:r>
            <a:r>
              <a:rPr lang="en-US" dirty="0"/>
              <a:t> Package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Image, Pixel classes</a:t>
            </a:r>
          </a:p>
        </p:txBody>
      </p:sp>
    </p:spTree>
    <p:extLst>
      <p:ext uri="{BB962C8B-B14F-4D97-AF65-F5344CB8AC3E}">
        <p14:creationId xmlns:p14="http://schemas.microsoft.com/office/powerpoint/2010/main" val="3818585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393A3-4AFF-44B0-CAE1-1BBF28F0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Sand Project Design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9A617B-2A59-8990-76A3-070AA6554FB5}"/>
              </a:ext>
            </a:extLst>
          </p:cNvPr>
          <p:cNvSpPr/>
          <p:nvPr/>
        </p:nvSpPr>
        <p:spPr>
          <a:xfrm>
            <a:off x="2309566" y="3712589"/>
            <a:ext cx="5235023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sand_oo.py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GUI functionality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B71260-5797-689D-DF44-9F0D512BE9BE}"/>
              </a:ext>
            </a:extLst>
          </p:cNvPr>
          <p:cNvCxnSpPr>
            <a:stCxn id="4" idx="2"/>
          </p:cNvCxnSpPr>
          <p:nvPr/>
        </p:nvCxnSpPr>
        <p:spPr>
          <a:xfrm flipH="1">
            <a:off x="3478489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A05273-F9F9-BA71-3E57-BAF096295DE3}"/>
              </a:ext>
            </a:extLst>
          </p:cNvPr>
          <p:cNvCxnSpPr/>
          <p:nvPr/>
        </p:nvCxnSpPr>
        <p:spPr>
          <a:xfrm flipH="1">
            <a:off x="6375665" y="3214540"/>
            <a:ext cx="1" cy="509048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9391859C-1D39-74B7-13A1-916B3AD2B022}"/>
              </a:ext>
            </a:extLst>
          </p:cNvPr>
          <p:cNvSpPr/>
          <p:nvPr/>
        </p:nvSpPr>
        <p:spPr>
          <a:xfrm>
            <a:off x="5206742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Sand.py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Sand representation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A63A6-25D3-B8F6-AE2C-8FDB35070489}"/>
              </a:ext>
            </a:extLst>
          </p:cNvPr>
          <p:cNvSpPr/>
          <p:nvPr/>
        </p:nvSpPr>
        <p:spPr>
          <a:xfrm>
            <a:off x="2309566" y="1809946"/>
            <a:ext cx="2337847" cy="14045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Grid.py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Grid representation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759D31-323B-D285-D996-74DB965FEFC3}"/>
              </a:ext>
            </a:extLst>
          </p:cNvPr>
          <p:cNvSpPr/>
          <p:nvPr/>
        </p:nvSpPr>
        <p:spPr>
          <a:xfrm>
            <a:off x="8103918" y="1828898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datetime Package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date &amp; time tools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F4336-BC32-595D-7100-F50394F007CC}"/>
              </a:ext>
            </a:extLst>
          </p:cNvPr>
          <p:cNvSpPr/>
          <p:nvPr/>
        </p:nvSpPr>
        <p:spPr>
          <a:xfrm>
            <a:off x="8103918" y="3712589"/>
            <a:ext cx="2337847" cy="140459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tkinter</a:t>
            </a:r>
            <a:r>
              <a:rPr lang="en-US" dirty="0"/>
              <a:t> Package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GUI Tools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FDBE6F53-57F1-E59D-A8A7-20C193679D8D}"/>
              </a:ext>
            </a:extLst>
          </p:cNvPr>
          <p:cNvCxnSpPr>
            <a:stCxn id="3" idx="1"/>
            <a:endCxn id="6" idx="3"/>
          </p:cNvCxnSpPr>
          <p:nvPr/>
        </p:nvCxnSpPr>
        <p:spPr>
          <a:xfrm rot="10800000" flipV="1">
            <a:off x="7544590" y="2531194"/>
            <a:ext cx="559329" cy="1883691"/>
          </a:xfrm>
          <a:prstGeom prst="bentConnector3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32975A2-233D-28CF-3160-453A7B04C80A}"/>
              </a:ext>
            </a:extLst>
          </p:cNvPr>
          <p:cNvCxnSpPr>
            <a:stCxn id="7" idx="1"/>
            <a:endCxn id="6" idx="3"/>
          </p:cNvCxnSpPr>
          <p:nvPr/>
        </p:nvCxnSpPr>
        <p:spPr>
          <a:xfrm flipH="1">
            <a:off x="7544589" y="4414886"/>
            <a:ext cx="559329" cy="0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6DCA1B-F502-C42B-8B35-0DCF1F02B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Project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66754E-0C5C-74E8-0F0E-7D9CC84AC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6D9A6EC4-A8A7-158D-916E-15496BF66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311" y="2553484"/>
            <a:ext cx="4889692" cy="28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19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14D8-ED48-0D77-0542-B9046AB14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 Design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21EE73-0BF6-C842-4E39-E37DF2628B3C}"/>
              </a:ext>
            </a:extLst>
          </p:cNvPr>
          <p:cNvSpPr/>
          <p:nvPr/>
        </p:nvSpPr>
        <p:spPr>
          <a:xfrm>
            <a:off x="10668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Icon      Pixel      Color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Defines classes for icon + parts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76DAA4-A36F-0F0B-EBC0-DE27A1ADEC05}"/>
              </a:ext>
            </a:extLst>
          </p:cNvPr>
          <p:cNvSpPr/>
          <p:nvPr/>
        </p:nvSpPr>
        <p:spPr>
          <a:xfrm>
            <a:off x="6096000" y="231457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DisplayFrame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Defines class for displaying icon on canvas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76019B-71F5-1D72-4593-127F556E9669}"/>
              </a:ext>
            </a:extLst>
          </p:cNvPr>
          <p:cNvSpPr/>
          <p:nvPr/>
        </p:nvSpPr>
        <p:spPr>
          <a:xfrm>
            <a:off x="3495675" y="4695825"/>
            <a:ext cx="4133850" cy="154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Creates an Icon and displays in </a:t>
            </a:r>
            <a:r>
              <a:rPr lang="en-US" dirty="0" err="1">
                <a:solidFill>
                  <a:schemeClr val="tx1"/>
                </a:solidFill>
              </a:rPr>
              <a:t>DisplayFrame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A626B3-7868-CE05-D00D-AA5951EAAD37}"/>
              </a:ext>
            </a:extLst>
          </p:cNvPr>
          <p:cNvSpPr txBox="1"/>
          <p:nvPr/>
        </p:nvSpPr>
        <p:spPr>
          <a:xfrm>
            <a:off x="1066800" y="193040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icon.py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665D8-2480-EE2A-B1A7-4252D6AA5F52}"/>
              </a:ext>
            </a:extLst>
          </p:cNvPr>
          <p:cNvSpPr txBox="1"/>
          <p:nvPr/>
        </p:nvSpPr>
        <p:spPr>
          <a:xfrm>
            <a:off x="6090392" y="193040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display_frame.py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61176-5AB3-BE69-7D77-F14F14A36393}"/>
              </a:ext>
            </a:extLst>
          </p:cNvPr>
          <p:cNvSpPr txBox="1"/>
          <p:nvPr/>
        </p:nvSpPr>
        <p:spPr>
          <a:xfrm>
            <a:off x="3495675" y="4326493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main.py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12918481-3FED-5F3B-152E-4C3292066C3D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 rot="16200000" flipH="1">
            <a:off x="3929062" y="3062287"/>
            <a:ext cx="838200" cy="242887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F67930F1-FB68-6DB4-645F-72A836169C82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5400000">
            <a:off x="6443663" y="2976563"/>
            <a:ext cx="838200" cy="2600325"/>
          </a:xfrm>
          <a:prstGeom prst="bentConnector3">
            <a:avLst/>
          </a:prstGeom>
          <a:ln w="254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21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48E66B-5B8D-5F6F-10C7-C534814E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OOP Icon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3235B-7064-16B3-62DC-6810ADFED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Use OOP to represent an Icon with pixels at a particular location with a particular color.</a:t>
            </a:r>
          </a:p>
        </p:txBody>
      </p:sp>
      <p:pic>
        <p:nvPicPr>
          <p:cNvPr id="6" name="Picture 5" descr="A colorful squares with black text&#10;&#10;Description automatically generated">
            <a:extLst>
              <a:ext uri="{FF2B5EF4-FFF2-40B4-BE49-F238E27FC236}">
                <a16:creationId xmlns:a16="http://schemas.microsoft.com/office/drawing/2014/main" id="{53822967-FD8B-7D88-27E8-58CB95D63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86050"/>
            <a:ext cx="46767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4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Color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Color: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r, g,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g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to_hex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f"#{self.r:02x}{self.g:02x}{self.b:02x}"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5530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red = Color(255, 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red.to_hex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2614990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Pixel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Pixel: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x, y, r, g,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Color(r, g, b)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f"Pixel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},{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self.color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387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pixel = Pixel(0, 7, 255, 0, 0)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print(pixel.color.to_hex())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C5479F-48FB-5EB7-D004-C6904ABDB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3FE91A-8066-E124-72BE-4C4F0C6E86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6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Icon Class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711325"/>
            <a:ext cx="827346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Icon: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width, height, pixels=None):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self.width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width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self.height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height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pixels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not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 Pixel(x, y, 0, 0, 0)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for x in range(width) for y in range(height)]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pixels = ",".join([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(pixel) for pixel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f"Icon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self.width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self.height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self.pixels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143EB-C0D1-0B4C-4CE1-B4D7BD1CAC98}"/>
              </a:ext>
            </a:extLst>
          </p:cNvPr>
          <p:cNvSpPr txBox="1"/>
          <p:nvPr/>
        </p:nvSpPr>
        <p:spPr>
          <a:xfrm>
            <a:off x="1000542" y="4936708"/>
            <a:ext cx="8273460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 = Icon(2, 2, [Pixel(0, 0, 255, 0, 0),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Pixel(0, 1, 255, 50, 0),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Pixel(1, 0, 255, 100, 0),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Pixel(1, 1, 255, 150, 0)])</a:t>
            </a:r>
          </a:p>
          <a:p>
            <a:endParaRPr lang="de-DE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pixel in icon.pixels:</a:t>
            </a:r>
          </a:p>
          <a:p>
            <a:r>
              <a:rPr 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pixel.color.g += 50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668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DisplayFrame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8273460" cy="47089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Canvas, Frame, BOTH, font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DisplayFrame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(Frame):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(fill=BOTH, expand=1)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self.canvas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Canvas(self)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self.canvas.pack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(fill=BOTH, expand=1)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draw_icon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icon):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pixel in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icon.pixels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pixel.x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y_offset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pixel.y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self.canvas.create_rectangle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top_left_y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pixel_size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outline="",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fill=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pixel.color.to_hex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3171643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5D1-E1FD-F3E9-5FEA-80BD41F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DisplayFrame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92E1-336A-AD4B-0A9E-EFFDFE64A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5" y="2877205"/>
            <a:ext cx="4105275" cy="132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Visit the </a:t>
            </a:r>
            <a:r>
              <a:rPr lang="en-US" dirty="0">
                <a:hlinkClick r:id="rId2"/>
              </a:rPr>
              <a:t>Repl.it demo</a:t>
            </a:r>
            <a:r>
              <a:rPr lang="en-US" dirty="0"/>
              <a:t> to see all the classes used with the </a:t>
            </a:r>
            <a:r>
              <a:rPr lang="en-US" dirty="0">
                <a:hlinkClick r:id="rId3"/>
              </a:rPr>
              <a:t>Python </a:t>
            </a:r>
            <a:r>
              <a:rPr lang="en-US" dirty="0" err="1">
                <a:hlinkClick r:id="rId3"/>
              </a:rPr>
              <a:t>tkinter</a:t>
            </a:r>
            <a:r>
              <a:rPr lang="en-US" dirty="0">
                <a:hlinkClick r:id="rId3"/>
              </a:rPr>
              <a:t> package</a:t>
            </a:r>
            <a:r>
              <a:rPr lang="en-US" dirty="0"/>
              <a:t> for graphics rendering.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6B81C-9B2F-5EDA-5B84-F004FAAC5708}"/>
              </a:ext>
            </a:extLst>
          </p:cNvPr>
          <p:cNvSpPr txBox="1"/>
          <p:nvPr/>
        </p:nvSpPr>
        <p:spPr>
          <a:xfrm>
            <a:off x="1000542" y="1930400"/>
            <a:ext cx="5095458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Tk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icon import Icon, Pixel, Color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display_frame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DisplayFrame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Initialize the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frame and canvas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root = Tk()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Create an icon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 = Icon(2, 2, [Pixel(0, 0, 255, 0, 0),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Pixel(0, 1, 255, 50, 0),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Pixel(1, 0, 255, 100, 0),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Pixel(1, 1, 255, 150, 0)])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Draw the icon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display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DisplayFrame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display.draw_icon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(icon)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Run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root.mainloop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72450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28C20-236E-6B82-DA82-75B431DD3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Iterator-producing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10915-0690-08F3-1DD1-8D922F1C9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we...</a:t>
            </a:r>
          </a:p>
          <a:p>
            <a:r>
              <a:rPr lang="en-US" dirty="0"/>
              <a:t>map the pixels?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filter the pixels?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D33EB1-03CF-87AC-3A7D-B4C6F2D13CD3}"/>
              </a:ext>
            </a:extLst>
          </p:cNvPr>
          <p:cNvSpPr txBox="1"/>
          <p:nvPr/>
        </p:nvSpPr>
        <p:spPr>
          <a:xfrm>
            <a:off x="1000542" y="274002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changer = lambda p: Pixel(p.x, p.y,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p.x * 30,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p.color.g + 30,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p.y * 30)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icon.pixels = list(map(changer, icon.pixels))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127AC5-0755-FC5A-3B0E-3E35A43E522F}"/>
              </a:ext>
            </a:extLst>
          </p:cNvPr>
          <p:cNvSpPr txBox="1"/>
          <p:nvPr/>
        </p:nvSpPr>
        <p:spPr>
          <a:xfrm>
            <a:off x="1000542" y="493077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p: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% 2 == 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icon.pixels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list(filter(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icon.pixels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60741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D4FF8-09FF-D5EB-8062-0692E8F30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</a:t>
            </a:r>
            <a:r>
              <a:rPr lang="en-US" dirty="0"/>
              <a:t>-processing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8445B-FA6E-029A-3928-3A47BDC1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ask for the min and max of the pixels?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Python doesn't know how to compare Pixel instances! Two options:</a:t>
            </a:r>
          </a:p>
          <a:p>
            <a:pPr lvl="1"/>
            <a:r>
              <a:rPr lang="en-US" dirty="0"/>
              <a:t>Implement </a:t>
            </a:r>
            <a:r>
              <a:rPr lang="en-US" dirty="0" err="1"/>
              <a:t>dunder</a:t>
            </a:r>
            <a:r>
              <a:rPr lang="en-US" dirty="0"/>
              <a:t> methods ( </a:t>
            </a:r>
            <a:r>
              <a:rPr lang="en-US" b="1" i="1" dirty="0"/>
              <a:t>__eq__ </a:t>
            </a:r>
            <a:r>
              <a:rPr lang="en-US" dirty="0"/>
              <a:t>, </a:t>
            </a:r>
            <a:r>
              <a:rPr lang="en-US" b="1" i="1" dirty="0"/>
              <a:t>__</a:t>
            </a:r>
            <a:r>
              <a:rPr lang="en-US" b="1" i="1" dirty="0" err="1"/>
              <a:t>lt</a:t>
            </a:r>
            <a:r>
              <a:rPr lang="en-US" b="1" i="1" dirty="0"/>
              <a:t>__ </a:t>
            </a:r>
            <a:r>
              <a:rPr lang="en-US" dirty="0"/>
              <a:t>, etc.)</a:t>
            </a:r>
          </a:p>
          <a:p>
            <a:pPr lvl="1"/>
            <a:r>
              <a:rPr lang="en-US" dirty="0"/>
              <a:t>Pass in a key function that returns a numerical value: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3BC26-9750-C0CA-7497-0273782F9F8B}"/>
              </a:ext>
            </a:extLst>
          </p:cNvPr>
          <p:cNvSpPr txBox="1"/>
          <p:nvPr/>
        </p:nvSpPr>
        <p:spPr>
          <a:xfrm>
            <a:off x="1000542" y="44545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rgb_adder = lambda p: p.color.r + p.color.g + p.color.b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max_pix = max(icon.pixels, key=rgb_adder)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min_pix = min(icon.pixels, key=rgb_adder))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DACEC7-F800-D827-35FB-7A9D6D5F3F8D}"/>
              </a:ext>
            </a:extLst>
          </p:cNvPr>
          <p:cNvSpPr txBox="1"/>
          <p:nvPr/>
        </p:nvSpPr>
        <p:spPr>
          <a:xfrm>
            <a:off x="1000542" y="231675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max_pix = max(icon.pixels)</a:t>
            </a:r>
          </a:p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min_pix = min(icon.pixels)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5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1B1BE-EB4E-720C-0B0E-0DD63C8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01A2-00B0-2F4F-E37E-F9B3BCCE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Python module is a file typically containing function or class definitions.</a:t>
            </a:r>
          </a:p>
          <a:p>
            <a:r>
              <a:rPr lang="en-US" dirty="0"/>
              <a:t>link.py: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67F6D-8760-C837-8716-808A87F28873}"/>
              </a:ext>
            </a:extLst>
          </p:cNvPr>
          <p:cNvSpPr txBox="1"/>
          <p:nvPr/>
        </p:nvSpPr>
        <p:spPr>
          <a:xfrm>
            <a:off x="1000542" y="3077941"/>
            <a:ext cx="8273460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assert rest is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(rest, Link)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' +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'Link(' +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')'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= '&lt;'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+= str(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 '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self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string + str(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35932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9A83-F5D2-28AE-BCCE-5F86D0C6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FF0E2-546D-D74E-947D-E8029ED7C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modules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Importing specific names: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Importing all names: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AAF68A-643A-03BA-8408-2E2BB53236A4}"/>
              </a:ext>
            </a:extLst>
          </p:cNvPr>
          <p:cNvSpPr txBox="1"/>
          <p:nvPr/>
        </p:nvSpPr>
        <p:spPr>
          <a:xfrm>
            <a:off x="1000542" y="23354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link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link.Link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link.Link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link.Link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(5)))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AD6E74-F865-0279-DC49-F8AD077AEB5A}"/>
              </a:ext>
            </a:extLst>
          </p:cNvPr>
          <p:cNvSpPr txBox="1"/>
          <p:nvPr/>
        </p:nvSpPr>
        <p:spPr>
          <a:xfrm>
            <a:off x="1000542" y="361806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link import Link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Link(3, Link(4, Link(5)))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34C662-52C0-0895-196F-9080AE44225A}"/>
              </a:ext>
            </a:extLst>
          </p:cNvPr>
          <p:cNvSpPr txBox="1"/>
          <p:nvPr/>
        </p:nvSpPr>
        <p:spPr>
          <a:xfrm>
            <a:off x="1000542" y="4927601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link import *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Link(3, Link(4, Link(5)))</a:t>
            </a:r>
          </a:p>
        </p:txBody>
      </p:sp>
    </p:spTree>
    <p:extLst>
      <p:ext uri="{BB962C8B-B14F-4D97-AF65-F5344CB8AC3E}">
        <p14:creationId xmlns:p14="http://schemas.microsoft.com/office/powerpoint/2010/main" val="124390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375A-777F-2CA1-3D66-1301A80B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with alias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B8603-B841-04E9-E2FD-A44A7256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don't recommend aliasing a class or function name: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aliasing a whole module is sometimes okay (and is common in data science):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229C07-ACD2-3BC1-0041-0D345AF3B83E}"/>
              </a:ext>
            </a:extLst>
          </p:cNvPr>
          <p:cNvSpPr txBox="1"/>
          <p:nvPr/>
        </p:nvSpPr>
        <p:spPr>
          <a:xfrm>
            <a:off x="1000542" y="23354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link import Link as LL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LL(3, LL(4, LL(5)))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A30B9-6AF5-9005-8A93-1D72C22D4369}"/>
              </a:ext>
            </a:extLst>
          </p:cNvPr>
          <p:cNvSpPr txBox="1"/>
          <p:nvPr/>
        </p:nvSpPr>
        <p:spPr>
          <a:xfrm>
            <a:off x="1000542" y="391130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np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([(1.5, 2, 3), (4, 5, 6)])</a:t>
            </a:r>
          </a:p>
        </p:txBody>
      </p:sp>
    </p:spTree>
    <p:extLst>
      <p:ext uri="{BB962C8B-B14F-4D97-AF65-F5344CB8AC3E}">
        <p14:creationId xmlns:p14="http://schemas.microsoft.com/office/powerpoint/2010/main" val="415127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4ABB-7AFC-C5F9-1A3F-61C4CE9E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a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CCF5F-E9B6-195E-24D5-144931EB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command runs a module:</a:t>
            </a:r>
          </a:p>
          <a:p>
            <a:endParaRPr lang="en-US" dirty="0"/>
          </a:p>
          <a:p>
            <a:r>
              <a:rPr lang="en-US" dirty="0"/>
              <a:t>When run like that, Python sets a global variable __name__ to "main". That means you often see code at the bottom of modules like this: 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The code inside that condition will be executed as well, but only when the module is run directly.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C7DC9A-367A-E77E-2165-DC62DB587279}"/>
              </a:ext>
            </a:extLst>
          </p:cNvPr>
          <p:cNvSpPr txBox="1"/>
          <p:nvPr/>
        </p:nvSpPr>
        <p:spPr>
          <a:xfrm>
            <a:off x="1000542" y="233545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module.py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3657-EFC4-1FFF-C941-9F19D0D0AC0B}"/>
              </a:ext>
            </a:extLst>
          </p:cNvPr>
          <p:cNvSpPr txBox="1"/>
          <p:nvPr/>
        </p:nvSpPr>
        <p:spPr>
          <a:xfrm>
            <a:off x="1000542" y="3534233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use the code in the module somehow</a:t>
            </a:r>
          </a:p>
        </p:txBody>
      </p:sp>
    </p:spTree>
    <p:extLst>
      <p:ext uri="{BB962C8B-B14F-4D97-AF65-F5344CB8AC3E}">
        <p14:creationId xmlns:p14="http://schemas.microsoft.com/office/powerpoint/2010/main" val="4165283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242A-E387-D4A9-4BD6-212B1ACB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Packages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B9704-E15C-893A-CB19-54E8788A68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8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5D0DC-707B-2CDB-7073-720185DA5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packages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FAD45F-5018-97FF-3455-3732158C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hlinkClick r:id="rId2"/>
              </a:rPr>
              <a:t>Python package</a:t>
            </a:r>
            <a:r>
              <a:rPr lang="en-US" dirty="0"/>
              <a:t> is a way of bundling multiple related modules together. Popular packages are NumPy and Pillow. </a:t>
            </a:r>
          </a:p>
          <a:p>
            <a:r>
              <a:rPr lang="en-US" dirty="0"/>
              <a:t>Example package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10E582-AA06-A95A-E943-64AE1044E515}"/>
              </a:ext>
            </a:extLst>
          </p:cNvPr>
          <p:cNvSpPr txBox="1"/>
          <p:nvPr/>
        </p:nvSpPr>
        <p:spPr>
          <a:xfrm>
            <a:off x="1000542" y="3059087"/>
            <a:ext cx="8273460" cy="380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sound/                        Top-level package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__init__.py               Initialize the sound package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formats/                  Subpackage for file format conversions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__init__.py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wavread.py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wavwrite.py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aiffread.py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aiffwrite.py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auread.py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auwrite.py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effects/                  Subpackage for sound effects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__init__.py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echo.py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surround.py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reverse.py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filters/                  Subpackage for filters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__init__.py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equalizer.py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vocoder.py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karaoke.py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</p:txBody>
      </p:sp>
    </p:spTree>
    <p:extLst>
      <p:ext uri="{BB962C8B-B14F-4D97-AF65-F5344CB8AC3E}">
        <p14:creationId xmlns:p14="http://schemas.microsoft.com/office/powerpoint/2010/main" val="280400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EBFD8-4424-6926-D2C9-86C2F751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Importing from a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7B33-539A-678B-501F-CCD48303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Importing a whole path: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Importing a module from the path: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5F499-1261-77D2-914D-21E674DFD7B3}"/>
              </a:ext>
            </a:extLst>
          </p:cNvPr>
          <p:cNvSpPr txBox="1"/>
          <p:nvPr/>
        </p:nvSpPr>
        <p:spPr>
          <a:xfrm>
            <a:off x="1000542" y="2335458"/>
            <a:ext cx="902957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sound.effects.echo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sound.effects.echo.echofilter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output, delay=0.7,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=4)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47205-FE76-CB84-2DF7-A436D54C7AD1}"/>
              </a:ext>
            </a:extLst>
          </p:cNvPr>
          <p:cNvSpPr txBox="1"/>
          <p:nvPr/>
        </p:nvSpPr>
        <p:spPr>
          <a:xfrm>
            <a:off x="1000541" y="3635564"/>
            <a:ext cx="90295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sound.effects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echo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echo.echofilter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output, delay=0.7,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=4)</a:t>
            </a:r>
          </a:p>
        </p:txBody>
      </p:sp>
    </p:spTree>
    <p:extLst>
      <p:ext uri="{BB962C8B-B14F-4D97-AF65-F5344CB8AC3E}">
        <p14:creationId xmlns:p14="http://schemas.microsoft.com/office/powerpoint/2010/main" val="1625180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85</TotalTime>
  <Words>1760</Words>
  <Application>Microsoft Office PowerPoint</Application>
  <PresentationFormat>Widescreen</PresentationFormat>
  <Paragraphs>275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Decomposition</vt:lpstr>
      <vt:lpstr>Modules</vt:lpstr>
      <vt:lpstr>Python modules</vt:lpstr>
      <vt:lpstr>Importing</vt:lpstr>
      <vt:lpstr>Importing with alias</vt:lpstr>
      <vt:lpstr>Running a module</vt:lpstr>
      <vt:lpstr>Packages</vt:lpstr>
      <vt:lpstr>Python packages</vt:lpstr>
      <vt:lpstr>Importing from a package</vt:lpstr>
      <vt:lpstr>Installing packages</vt:lpstr>
      <vt:lpstr>Modularity</vt:lpstr>
      <vt:lpstr>Modular design</vt:lpstr>
      <vt:lpstr>Image Processing Project Design</vt:lpstr>
      <vt:lpstr>Sand Project Design</vt:lpstr>
      <vt:lpstr>Icon Project</vt:lpstr>
      <vt:lpstr>Icon Design</vt:lpstr>
      <vt:lpstr>An OOP Icon</vt:lpstr>
      <vt:lpstr>The Color Class</vt:lpstr>
      <vt:lpstr>The Pixel Class</vt:lpstr>
      <vt:lpstr>The Icon Class</vt:lpstr>
      <vt:lpstr>The DisplayFrame Class</vt:lpstr>
      <vt:lpstr>The DisplayFrame Class</vt:lpstr>
      <vt:lpstr>Iterator-producing functions</vt:lpstr>
      <vt:lpstr>Iterable-processing functions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2</cp:revision>
  <dcterms:created xsi:type="dcterms:W3CDTF">2023-07-27T21:24:36Z</dcterms:created>
  <dcterms:modified xsi:type="dcterms:W3CDTF">2023-07-27T22:50:19Z</dcterms:modified>
</cp:coreProperties>
</file>