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60" r:id="rId5"/>
    <p:sldId id="259" r:id="rId6"/>
    <p:sldId id="261" r:id="rId7"/>
    <p:sldId id="262" r:id="rId8"/>
    <p:sldId id="263" r:id="rId9"/>
    <p:sldId id="266" r:id="rId10"/>
    <p:sldId id="264" r:id="rId11"/>
    <p:sldId id="287" r:id="rId12"/>
    <p:sldId id="291" r:id="rId13"/>
    <p:sldId id="292" r:id="rId14"/>
    <p:sldId id="267" r:id="rId15"/>
    <p:sldId id="268" r:id="rId16"/>
    <p:sldId id="269" r:id="rId17"/>
    <p:sldId id="280" r:id="rId18"/>
    <p:sldId id="270" r:id="rId19"/>
    <p:sldId id="273" r:id="rId20"/>
    <p:sldId id="277" r:id="rId21"/>
    <p:sldId id="271" r:id="rId22"/>
    <p:sldId id="274" r:id="rId23"/>
    <p:sldId id="272" r:id="rId24"/>
    <p:sldId id="275" r:id="rId25"/>
    <p:sldId id="276" r:id="rId26"/>
    <p:sldId id="278" r:id="rId27"/>
    <p:sldId id="279" r:id="rId28"/>
    <p:sldId id="282" r:id="rId29"/>
    <p:sldId id="281" r:id="rId30"/>
    <p:sldId id="283" r:id="rId31"/>
    <p:sldId id="285" r:id="rId32"/>
    <p:sldId id="284" r:id="rId33"/>
    <p:sldId id="286" r:id="rId34"/>
    <p:sldId id="288" r:id="rId35"/>
    <p:sldId id="289" r:id="rId36"/>
    <p:sldId id="290" r:id="rId3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4" autoAdjust="0"/>
    <p:restoredTop sz="94660"/>
  </p:normalViewPr>
  <p:slideViewPr>
    <p:cSldViewPr snapToGrid="0">
      <p:cViewPr varScale="1">
        <p:scale>
          <a:sx n="102" d="100"/>
          <a:sy n="102" d="100"/>
        </p:scale>
        <p:origin x="228"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7/29/2023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5287471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7/29/2023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703970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7/29/2023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845118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7/29/2023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9877486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7/29/2023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6074702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7/29/2023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7435790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7/29/2023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5592061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7/29/2023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7305037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677334" y="1930401"/>
            <a:ext cx="8596668" cy="4110962"/>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7/29/2023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974474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7/29/2023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6505349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304101E-AF47-432D-AFD7-8E25F071F894}" type="datetimeFigureOut">
              <a:rPr lang="en-US" smtClean="0"/>
              <a:t>7/29/2023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973695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304101E-AF47-432D-AFD7-8E25F071F894}" type="datetimeFigureOut">
              <a:rPr lang="en-US" smtClean="0"/>
              <a:t>7/29/2023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0055117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304101E-AF47-432D-AFD7-8E25F071F894}" type="datetimeFigureOut">
              <a:rPr lang="en-US" smtClean="0"/>
              <a:t>7/29/2023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6070451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04101E-AF47-432D-AFD7-8E25F071F894}" type="datetimeFigureOut">
              <a:rPr lang="en-US" smtClean="0"/>
              <a:t>7/29/2023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484483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304101E-AF47-432D-AFD7-8E25F071F894}" type="datetimeFigureOut">
              <a:rPr lang="en-US" smtClean="0"/>
              <a:t>7/29/2023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985510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
        <p:nvSpPr>
          <p:cNvPr id="5" name="Date Placeholder 4"/>
          <p:cNvSpPr>
            <a:spLocks noGrp="1"/>
          </p:cNvSpPr>
          <p:nvPr>
            <p:ph type="dt" sz="half" idx="10"/>
          </p:nvPr>
        </p:nvSpPr>
        <p:spPr/>
        <p:txBody>
          <a:bodyPr/>
          <a:lstStyle/>
          <a:p>
            <a:fld id="{1304101E-AF47-432D-AFD7-8E25F071F894}" type="datetimeFigureOut">
              <a:rPr lang="en-US" smtClean="0"/>
              <a:t>7/29/2023</a:t>
            </a:fld>
            <a:endParaRPr lang="en-US"/>
          </a:p>
        </p:txBody>
      </p:sp>
    </p:spTree>
    <p:extLst>
      <p:ext uri="{BB962C8B-B14F-4D97-AF65-F5344CB8AC3E}">
        <p14:creationId xmlns:p14="http://schemas.microsoft.com/office/powerpoint/2010/main" val="3616203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1930401"/>
            <a:ext cx="8596668" cy="4110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304101E-AF47-432D-AFD7-8E25F071F894}" type="datetimeFigureOut">
              <a:rPr lang="en-US" smtClean="0"/>
              <a:t>7/29/2023</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C7F1683-A07E-4CF5-8767-C0311F34AD57}" type="slidenum">
              <a:rPr lang="en-US" smtClean="0"/>
              <a:t>‹#›</a:t>
            </a:fld>
            <a:endParaRPr lang="en-US"/>
          </a:p>
        </p:txBody>
      </p:sp>
    </p:spTree>
    <p:extLst>
      <p:ext uri="{BB962C8B-B14F-4D97-AF65-F5344CB8AC3E}">
        <p14:creationId xmlns:p14="http://schemas.microsoft.com/office/powerpoint/2010/main" val="1232388729"/>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hyperlink" Target="https://www.w3schools.com/html"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hyperlink" Target="http://info.cern.ch/hypertext/WWW/TheProject.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3CB0C-B1F0-84C2-69C4-5E14111E3589}"/>
              </a:ext>
            </a:extLst>
          </p:cNvPr>
          <p:cNvSpPr>
            <a:spLocks noGrp="1"/>
          </p:cNvSpPr>
          <p:nvPr>
            <p:ph type="ctrTitle"/>
          </p:nvPr>
        </p:nvSpPr>
        <p:spPr/>
        <p:txBody>
          <a:bodyPr/>
          <a:lstStyle/>
          <a:p>
            <a:r>
              <a:rPr lang="en-US" dirty="0"/>
              <a:t>The Internet, World Wide Web, &amp; HTML</a:t>
            </a:r>
          </a:p>
        </p:txBody>
      </p:sp>
      <p:sp>
        <p:nvSpPr>
          <p:cNvPr id="3" name="Subtitle 2">
            <a:extLst>
              <a:ext uri="{FF2B5EF4-FFF2-40B4-BE49-F238E27FC236}">
                <a16:creationId xmlns:a16="http://schemas.microsoft.com/office/drawing/2014/main" id="{9EFD59BC-C82B-9350-7716-F96F9C6993A0}"/>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3038038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3BB72-F8B8-BB98-F504-9CD37189D628}"/>
              </a:ext>
            </a:extLst>
          </p:cNvPr>
          <p:cNvSpPr>
            <a:spLocks noGrp="1"/>
          </p:cNvSpPr>
          <p:nvPr>
            <p:ph type="title"/>
          </p:nvPr>
        </p:nvSpPr>
        <p:spPr/>
        <p:txBody>
          <a:bodyPr/>
          <a:lstStyle/>
          <a:p>
            <a:r>
              <a:rPr lang="en-US" dirty="0"/>
              <a:t>The Hyper-Text Transfer Protocol </a:t>
            </a:r>
          </a:p>
        </p:txBody>
      </p:sp>
      <p:sp>
        <p:nvSpPr>
          <p:cNvPr id="3" name="Content Placeholder 2">
            <a:extLst>
              <a:ext uri="{FF2B5EF4-FFF2-40B4-BE49-F238E27FC236}">
                <a16:creationId xmlns:a16="http://schemas.microsoft.com/office/drawing/2014/main" id="{90FC8EA6-DA59-D779-0DA0-22536373B0DA}"/>
              </a:ext>
            </a:extLst>
          </p:cNvPr>
          <p:cNvSpPr>
            <a:spLocks noGrp="1"/>
          </p:cNvSpPr>
          <p:nvPr>
            <p:ph idx="1"/>
          </p:nvPr>
        </p:nvSpPr>
        <p:spPr/>
        <p:txBody>
          <a:bodyPr/>
          <a:lstStyle/>
          <a:p>
            <a:r>
              <a:rPr lang="en-US" dirty="0"/>
              <a:t>The world wide web (WWW) uses the Hyper-Text Transfer Protocol (HTTP), an abstraction built on TCP/IP to send data between computers</a:t>
            </a:r>
          </a:p>
          <a:p>
            <a:r>
              <a:rPr lang="en-US" dirty="0"/>
              <a:t>The WWW uses a client-server model of computing</a:t>
            </a:r>
          </a:p>
          <a:p>
            <a:pPr lvl="1"/>
            <a:r>
              <a:rPr lang="en-US" dirty="0"/>
              <a:t>The server hosts the data and listens for connections</a:t>
            </a:r>
          </a:p>
          <a:p>
            <a:pPr lvl="1"/>
            <a:r>
              <a:rPr lang="en-US" dirty="0"/>
              <a:t>The client initiates a connection to the server requesting information</a:t>
            </a:r>
          </a:p>
          <a:p>
            <a:pPr lvl="1"/>
            <a:r>
              <a:rPr lang="en-US" dirty="0"/>
              <a:t>The server provides the data to the client</a:t>
            </a:r>
          </a:p>
          <a:p>
            <a:pPr lvl="1"/>
            <a:r>
              <a:rPr lang="en-US" dirty="0"/>
              <a:t>Connections are temporary and the governed by the HTTP.</a:t>
            </a:r>
          </a:p>
          <a:p>
            <a:endParaRPr lang="en-US" dirty="0"/>
          </a:p>
          <a:p>
            <a:endParaRPr lang="en-US" dirty="0"/>
          </a:p>
        </p:txBody>
      </p:sp>
    </p:spTree>
    <p:extLst>
      <p:ext uri="{BB962C8B-B14F-4D97-AF65-F5344CB8AC3E}">
        <p14:creationId xmlns:p14="http://schemas.microsoft.com/office/powerpoint/2010/main" val="948050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E3BFE5-05DF-0DB9-870C-F2003C9DEA63}"/>
              </a:ext>
            </a:extLst>
          </p:cNvPr>
          <p:cNvSpPr>
            <a:spLocks noGrp="1"/>
          </p:cNvSpPr>
          <p:nvPr>
            <p:ph type="title"/>
          </p:nvPr>
        </p:nvSpPr>
        <p:spPr/>
        <p:txBody>
          <a:bodyPr/>
          <a:lstStyle/>
          <a:p>
            <a:r>
              <a:rPr lang="en-US" dirty="0"/>
              <a:t>Universal Resource Locator</a:t>
            </a:r>
          </a:p>
        </p:txBody>
      </p:sp>
      <p:sp>
        <p:nvSpPr>
          <p:cNvPr id="3" name="Content Placeholder 2">
            <a:extLst>
              <a:ext uri="{FF2B5EF4-FFF2-40B4-BE49-F238E27FC236}">
                <a16:creationId xmlns:a16="http://schemas.microsoft.com/office/drawing/2014/main" id="{8A9363B2-2157-8259-4C8D-368BA49AEB9F}"/>
              </a:ext>
            </a:extLst>
          </p:cNvPr>
          <p:cNvSpPr>
            <a:spLocks noGrp="1"/>
          </p:cNvSpPr>
          <p:nvPr>
            <p:ph idx="1"/>
          </p:nvPr>
        </p:nvSpPr>
        <p:spPr/>
        <p:txBody>
          <a:bodyPr/>
          <a:lstStyle/>
          <a:p>
            <a:r>
              <a:rPr lang="en-US" dirty="0"/>
              <a:t>To access things on the internet, we use Universal Resource Locators (URLs) to specify what we want to access.</a:t>
            </a:r>
          </a:p>
          <a:p>
            <a:r>
              <a:rPr lang="en-US" dirty="0"/>
              <a:t>A URL consists of three parts:</a:t>
            </a:r>
          </a:p>
          <a:p>
            <a:pPr lvl="1"/>
            <a:r>
              <a:rPr lang="en-US" dirty="0"/>
              <a:t>The protocol to use</a:t>
            </a:r>
          </a:p>
          <a:p>
            <a:pPr lvl="1"/>
            <a:r>
              <a:rPr lang="en-US" dirty="0"/>
              <a:t>The server address (usually represented as a domain)</a:t>
            </a:r>
          </a:p>
          <a:p>
            <a:pPr lvl="1"/>
            <a:r>
              <a:rPr lang="en-US" dirty="0"/>
              <a:t>The path to the object on the server</a:t>
            </a:r>
          </a:p>
          <a:p>
            <a:pPr lvl="1"/>
            <a:endParaRPr lang="en-US" dirty="0"/>
          </a:p>
          <a:p>
            <a:pPr marL="0" indent="0" algn="ctr">
              <a:buNone/>
            </a:pPr>
            <a:r>
              <a:rPr lang="en-US" sz="2800" dirty="0"/>
              <a:t>http://cs.byu.edu/labs/lab18</a:t>
            </a:r>
          </a:p>
        </p:txBody>
      </p:sp>
      <p:sp>
        <p:nvSpPr>
          <p:cNvPr id="4" name="Rectangle 3">
            <a:extLst>
              <a:ext uri="{FF2B5EF4-FFF2-40B4-BE49-F238E27FC236}">
                <a16:creationId xmlns:a16="http://schemas.microsoft.com/office/drawing/2014/main" id="{0EE956B4-D95D-4865-407F-7088D158A663}"/>
              </a:ext>
            </a:extLst>
          </p:cNvPr>
          <p:cNvSpPr/>
          <p:nvPr/>
        </p:nvSpPr>
        <p:spPr>
          <a:xfrm>
            <a:off x="2526384" y="4713402"/>
            <a:ext cx="1225484" cy="499621"/>
          </a:xfrm>
          <a:prstGeom prst="rect">
            <a:avLst/>
          </a:prstGeom>
          <a:no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3169789D-AE2B-0698-2D00-555D7B84814E}"/>
              </a:ext>
            </a:extLst>
          </p:cNvPr>
          <p:cNvSpPr/>
          <p:nvPr/>
        </p:nvSpPr>
        <p:spPr>
          <a:xfrm>
            <a:off x="3751868" y="4713402"/>
            <a:ext cx="1762812" cy="499621"/>
          </a:xfrm>
          <a:prstGeom prst="rect">
            <a:avLst/>
          </a:prstGeom>
          <a:no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4F9CC5E0-3843-3B96-4419-E0A20C04EBA3}"/>
              </a:ext>
            </a:extLst>
          </p:cNvPr>
          <p:cNvSpPr/>
          <p:nvPr/>
        </p:nvSpPr>
        <p:spPr>
          <a:xfrm>
            <a:off x="5514679" y="4713401"/>
            <a:ext cx="1904215" cy="499621"/>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14052B65-6FEC-82FC-37C0-42AB6AFBDEC2}"/>
              </a:ext>
            </a:extLst>
          </p:cNvPr>
          <p:cNvSpPr txBox="1"/>
          <p:nvPr/>
        </p:nvSpPr>
        <p:spPr>
          <a:xfrm>
            <a:off x="2621805" y="5482754"/>
            <a:ext cx="1034642" cy="369332"/>
          </a:xfrm>
          <a:prstGeom prst="rect">
            <a:avLst/>
          </a:prstGeom>
          <a:noFill/>
        </p:spPr>
        <p:txBody>
          <a:bodyPr wrap="none" rtlCol="0">
            <a:spAutoFit/>
          </a:bodyPr>
          <a:lstStyle/>
          <a:p>
            <a:r>
              <a:rPr lang="en-US" dirty="0">
                <a:solidFill>
                  <a:schemeClr val="accent2"/>
                </a:solidFill>
              </a:rPr>
              <a:t>Protocol</a:t>
            </a:r>
          </a:p>
        </p:txBody>
      </p:sp>
      <p:sp>
        <p:nvSpPr>
          <p:cNvPr id="8" name="TextBox 7">
            <a:extLst>
              <a:ext uri="{FF2B5EF4-FFF2-40B4-BE49-F238E27FC236}">
                <a16:creationId xmlns:a16="http://schemas.microsoft.com/office/drawing/2014/main" id="{5089180B-37A6-C9EC-5176-D96620B37D06}"/>
              </a:ext>
            </a:extLst>
          </p:cNvPr>
          <p:cNvSpPr txBox="1"/>
          <p:nvPr/>
        </p:nvSpPr>
        <p:spPr>
          <a:xfrm>
            <a:off x="4154611" y="5498717"/>
            <a:ext cx="955711" cy="369332"/>
          </a:xfrm>
          <a:prstGeom prst="rect">
            <a:avLst/>
          </a:prstGeom>
          <a:noFill/>
        </p:spPr>
        <p:txBody>
          <a:bodyPr wrap="none" rtlCol="0">
            <a:spAutoFit/>
          </a:bodyPr>
          <a:lstStyle/>
          <a:p>
            <a:r>
              <a:rPr lang="en-US" dirty="0">
                <a:solidFill>
                  <a:schemeClr val="accent4"/>
                </a:solidFill>
              </a:rPr>
              <a:t>Domain</a:t>
            </a:r>
          </a:p>
        </p:txBody>
      </p:sp>
      <p:sp>
        <p:nvSpPr>
          <p:cNvPr id="9" name="TextBox 8">
            <a:extLst>
              <a:ext uri="{FF2B5EF4-FFF2-40B4-BE49-F238E27FC236}">
                <a16:creationId xmlns:a16="http://schemas.microsoft.com/office/drawing/2014/main" id="{14A490D5-7E5A-187B-7959-E0D53B0EF192}"/>
              </a:ext>
            </a:extLst>
          </p:cNvPr>
          <p:cNvSpPr txBox="1"/>
          <p:nvPr/>
        </p:nvSpPr>
        <p:spPr>
          <a:xfrm>
            <a:off x="5524669" y="5485644"/>
            <a:ext cx="1884234" cy="369332"/>
          </a:xfrm>
          <a:prstGeom prst="rect">
            <a:avLst/>
          </a:prstGeom>
          <a:noFill/>
        </p:spPr>
        <p:txBody>
          <a:bodyPr wrap="none" rtlCol="0">
            <a:spAutoFit/>
          </a:bodyPr>
          <a:lstStyle/>
          <a:p>
            <a:r>
              <a:rPr lang="en-US" dirty="0">
                <a:solidFill>
                  <a:srgbClr val="FF0000"/>
                </a:solidFill>
              </a:rPr>
              <a:t>Path to resource</a:t>
            </a:r>
          </a:p>
        </p:txBody>
      </p:sp>
      <p:cxnSp>
        <p:nvCxnSpPr>
          <p:cNvPr id="11" name="Straight Arrow Connector 10">
            <a:extLst>
              <a:ext uri="{FF2B5EF4-FFF2-40B4-BE49-F238E27FC236}">
                <a16:creationId xmlns:a16="http://schemas.microsoft.com/office/drawing/2014/main" id="{65FFD8C4-FFDB-449E-88A8-6A3C126CE98B}"/>
              </a:ext>
            </a:extLst>
          </p:cNvPr>
          <p:cNvCxnSpPr>
            <a:endCxn id="4" idx="2"/>
          </p:cNvCxnSpPr>
          <p:nvPr/>
        </p:nvCxnSpPr>
        <p:spPr>
          <a:xfrm flipV="1">
            <a:off x="3139126" y="5213023"/>
            <a:ext cx="0" cy="272621"/>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13" name="Straight Arrow Connector 12">
            <a:extLst>
              <a:ext uri="{FF2B5EF4-FFF2-40B4-BE49-F238E27FC236}">
                <a16:creationId xmlns:a16="http://schemas.microsoft.com/office/drawing/2014/main" id="{EFAB415E-80B1-2871-7B90-52B70F92980D}"/>
              </a:ext>
            </a:extLst>
          </p:cNvPr>
          <p:cNvCxnSpPr>
            <a:endCxn id="5" idx="2"/>
          </p:cNvCxnSpPr>
          <p:nvPr/>
        </p:nvCxnSpPr>
        <p:spPr>
          <a:xfrm flipV="1">
            <a:off x="4632466" y="5213023"/>
            <a:ext cx="808" cy="269731"/>
          </a:xfrm>
          <a:prstGeom prst="straightConnector1">
            <a:avLst/>
          </a:prstGeom>
          <a:ln>
            <a:tailEnd type="triangle"/>
          </a:ln>
        </p:spPr>
        <p:style>
          <a:lnRef idx="2">
            <a:schemeClr val="accent4"/>
          </a:lnRef>
          <a:fillRef idx="0">
            <a:schemeClr val="accent4"/>
          </a:fillRef>
          <a:effectRef idx="1">
            <a:schemeClr val="accent4"/>
          </a:effectRef>
          <a:fontRef idx="minor">
            <a:schemeClr val="tx1"/>
          </a:fontRef>
        </p:style>
      </p:cxnSp>
      <p:cxnSp>
        <p:nvCxnSpPr>
          <p:cNvPr id="15" name="Straight Arrow Connector 14">
            <a:extLst>
              <a:ext uri="{FF2B5EF4-FFF2-40B4-BE49-F238E27FC236}">
                <a16:creationId xmlns:a16="http://schemas.microsoft.com/office/drawing/2014/main" id="{13F398C6-57CB-C007-2715-ACCD7C4D2BA0}"/>
              </a:ext>
            </a:extLst>
          </p:cNvPr>
          <p:cNvCxnSpPr>
            <a:stCxn id="9" idx="0"/>
            <a:endCxn id="6" idx="2"/>
          </p:cNvCxnSpPr>
          <p:nvPr/>
        </p:nvCxnSpPr>
        <p:spPr>
          <a:xfrm flipV="1">
            <a:off x="6466786" y="5213022"/>
            <a:ext cx="1" cy="272622"/>
          </a:xfrm>
          <a:prstGeom prst="straightConnector1">
            <a:avLst/>
          </a:prstGeom>
          <a:ln>
            <a:solidFill>
              <a:srgbClr val="FF0000"/>
            </a:solidFill>
            <a:tailEnd type="triangle"/>
          </a:ln>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24196409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p:bldP spid="8" grpId="0"/>
      <p:bldP spid="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82425B-DA01-F09D-BB04-A2CDC360E8DB}"/>
              </a:ext>
            </a:extLst>
          </p:cNvPr>
          <p:cNvSpPr>
            <a:spLocks noGrp="1"/>
          </p:cNvSpPr>
          <p:nvPr>
            <p:ph type="title"/>
          </p:nvPr>
        </p:nvSpPr>
        <p:spPr/>
        <p:txBody>
          <a:bodyPr/>
          <a:lstStyle/>
          <a:p>
            <a:r>
              <a:rPr lang="en-US" dirty="0"/>
              <a:t>Requesting a resource</a:t>
            </a:r>
          </a:p>
        </p:txBody>
      </p:sp>
      <p:sp>
        <p:nvSpPr>
          <p:cNvPr id="3" name="Content Placeholder 2">
            <a:extLst>
              <a:ext uri="{FF2B5EF4-FFF2-40B4-BE49-F238E27FC236}">
                <a16:creationId xmlns:a16="http://schemas.microsoft.com/office/drawing/2014/main" id="{BFDD75DE-88F8-184D-B604-1F5681A32FB4}"/>
              </a:ext>
            </a:extLst>
          </p:cNvPr>
          <p:cNvSpPr>
            <a:spLocks noGrp="1"/>
          </p:cNvSpPr>
          <p:nvPr>
            <p:ph idx="1"/>
          </p:nvPr>
        </p:nvSpPr>
        <p:spPr/>
        <p:txBody>
          <a:bodyPr/>
          <a:lstStyle/>
          <a:p>
            <a:r>
              <a:rPr lang="en-US" dirty="0"/>
              <a:t>HTTP defines a number of ways to access resources on the web.</a:t>
            </a:r>
          </a:p>
          <a:p>
            <a:r>
              <a:rPr lang="en-US" dirty="0"/>
              <a:t>The most common are GET and POST</a:t>
            </a:r>
          </a:p>
          <a:p>
            <a:r>
              <a:rPr lang="en-US" dirty="0"/>
              <a:t>GET is used when we just need to read data from the server.  </a:t>
            </a:r>
          </a:p>
          <a:p>
            <a:pPr lvl="1"/>
            <a:r>
              <a:rPr lang="en-US" dirty="0"/>
              <a:t>Most links to load webpages are GET requests</a:t>
            </a:r>
          </a:p>
          <a:p>
            <a:r>
              <a:rPr lang="en-US" dirty="0"/>
              <a:t>POST is used when we need to send data to the server.  </a:t>
            </a:r>
          </a:p>
          <a:p>
            <a:pPr lvl="1"/>
            <a:r>
              <a:rPr lang="en-US" dirty="0"/>
              <a:t>When we submit a form, it uses a POST to send the contents of the form to the server.</a:t>
            </a:r>
          </a:p>
          <a:p>
            <a:pPr lvl="1"/>
            <a:endParaRPr lang="en-US" dirty="0"/>
          </a:p>
          <a:p>
            <a:r>
              <a:rPr lang="en-US" dirty="0"/>
              <a:t>For details of what is happening under the hood, take CS 260 and/or CS 240.</a:t>
            </a:r>
          </a:p>
        </p:txBody>
      </p:sp>
    </p:spTree>
    <p:extLst>
      <p:ext uri="{BB962C8B-B14F-4D97-AF65-F5344CB8AC3E}">
        <p14:creationId xmlns:p14="http://schemas.microsoft.com/office/powerpoint/2010/main" val="40403696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83713-D29E-6306-E909-DC9342C3254A}"/>
              </a:ext>
            </a:extLst>
          </p:cNvPr>
          <p:cNvSpPr>
            <a:spLocks noGrp="1"/>
          </p:cNvSpPr>
          <p:nvPr>
            <p:ph type="title"/>
          </p:nvPr>
        </p:nvSpPr>
        <p:spPr/>
        <p:txBody>
          <a:bodyPr/>
          <a:lstStyle/>
          <a:p>
            <a:r>
              <a:rPr lang="en-US" dirty="0"/>
              <a:t>Status Codes</a:t>
            </a:r>
          </a:p>
        </p:txBody>
      </p:sp>
      <p:sp>
        <p:nvSpPr>
          <p:cNvPr id="3" name="Content Placeholder 2">
            <a:extLst>
              <a:ext uri="{FF2B5EF4-FFF2-40B4-BE49-F238E27FC236}">
                <a16:creationId xmlns:a16="http://schemas.microsoft.com/office/drawing/2014/main" id="{2C2D188B-7405-003C-E652-D2F79F150D55}"/>
              </a:ext>
            </a:extLst>
          </p:cNvPr>
          <p:cNvSpPr>
            <a:spLocks noGrp="1"/>
          </p:cNvSpPr>
          <p:nvPr>
            <p:ph idx="1"/>
          </p:nvPr>
        </p:nvSpPr>
        <p:spPr/>
        <p:txBody>
          <a:bodyPr/>
          <a:lstStyle/>
          <a:p>
            <a:r>
              <a:rPr lang="en-US" dirty="0"/>
              <a:t>Whenever we request a resource, in addition to returning the resource, the server sends a </a:t>
            </a:r>
            <a:r>
              <a:rPr lang="en-US" b="1" dirty="0"/>
              <a:t>status code</a:t>
            </a:r>
            <a:r>
              <a:rPr lang="en-US" dirty="0"/>
              <a:t>.</a:t>
            </a:r>
          </a:p>
          <a:p>
            <a:r>
              <a:rPr lang="en-US" dirty="0"/>
              <a:t>These let the client know if the request succeeded or not, if there is more data coming, or if there was some other problem.</a:t>
            </a:r>
          </a:p>
          <a:p>
            <a:r>
              <a:rPr lang="en-US" dirty="0"/>
              <a:t>The most </a:t>
            </a:r>
            <a:r>
              <a:rPr lang="en-US"/>
              <a:t>common status </a:t>
            </a:r>
            <a:r>
              <a:rPr lang="en-US" dirty="0"/>
              <a:t>codes are:</a:t>
            </a:r>
          </a:p>
          <a:p>
            <a:pPr lvl="1"/>
            <a:r>
              <a:rPr lang="en-US" dirty="0"/>
              <a:t>200 – Success</a:t>
            </a:r>
          </a:p>
          <a:p>
            <a:pPr lvl="1"/>
            <a:r>
              <a:rPr lang="en-US" dirty="0"/>
              <a:t>404 – File not found</a:t>
            </a:r>
          </a:p>
          <a:p>
            <a:pPr lvl="1"/>
            <a:r>
              <a:rPr lang="en-US" dirty="0"/>
              <a:t>500 – Server error</a:t>
            </a:r>
          </a:p>
          <a:p>
            <a:r>
              <a:rPr lang="en-US" dirty="0"/>
              <a:t>We'll see a bit more about these when we start making requests ourselves.</a:t>
            </a:r>
          </a:p>
        </p:txBody>
      </p:sp>
    </p:spTree>
    <p:extLst>
      <p:ext uri="{BB962C8B-B14F-4D97-AF65-F5344CB8AC3E}">
        <p14:creationId xmlns:p14="http://schemas.microsoft.com/office/powerpoint/2010/main" val="17360390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155BEBE-DAF3-B0FE-8854-C8AFE1FE9EA2}"/>
              </a:ext>
            </a:extLst>
          </p:cNvPr>
          <p:cNvSpPr>
            <a:spLocks noGrp="1"/>
          </p:cNvSpPr>
          <p:nvPr>
            <p:ph type="title"/>
          </p:nvPr>
        </p:nvSpPr>
        <p:spPr/>
        <p:txBody>
          <a:bodyPr/>
          <a:lstStyle/>
          <a:p>
            <a:r>
              <a:rPr lang="en-US" dirty="0"/>
              <a:t>The Hyper-Text Markup Language</a:t>
            </a:r>
          </a:p>
        </p:txBody>
      </p:sp>
      <p:sp>
        <p:nvSpPr>
          <p:cNvPr id="5" name="Text Placeholder 4">
            <a:extLst>
              <a:ext uri="{FF2B5EF4-FFF2-40B4-BE49-F238E27FC236}">
                <a16:creationId xmlns:a16="http://schemas.microsoft.com/office/drawing/2014/main" id="{8226C56C-B8B2-FC72-9879-5BACA5A445A8}"/>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3098658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CEFCA6C-D404-B9F6-D0D1-78839BE3D6A7}"/>
              </a:ext>
            </a:extLst>
          </p:cNvPr>
          <p:cNvSpPr>
            <a:spLocks noGrp="1"/>
          </p:cNvSpPr>
          <p:nvPr>
            <p:ph type="title"/>
          </p:nvPr>
        </p:nvSpPr>
        <p:spPr/>
        <p:txBody>
          <a:bodyPr/>
          <a:lstStyle/>
          <a:p>
            <a:r>
              <a:rPr lang="en-US" dirty="0"/>
              <a:t>The Hyper-Text Markup Language</a:t>
            </a:r>
          </a:p>
        </p:txBody>
      </p:sp>
      <p:sp>
        <p:nvSpPr>
          <p:cNvPr id="5" name="Content Placeholder 4">
            <a:extLst>
              <a:ext uri="{FF2B5EF4-FFF2-40B4-BE49-F238E27FC236}">
                <a16:creationId xmlns:a16="http://schemas.microsoft.com/office/drawing/2014/main" id="{ED70A94A-E9AE-A659-7D43-CDF03A57E880}"/>
              </a:ext>
            </a:extLst>
          </p:cNvPr>
          <p:cNvSpPr>
            <a:spLocks noGrp="1"/>
          </p:cNvSpPr>
          <p:nvPr>
            <p:ph idx="1"/>
          </p:nvPr>
        </p:nvSpPr>
        <p:spPr/>
        <p:txBody>
          <a:bodyPr/>
          <a:lstStyle/>
          <a:p>
            <a:r>
              <a:rPr lang="en-US" dirty="0"/>
              <a:t>While the HTTP described how computers should request and receive information, that was only half the problem Tim Berners-Lee needed  to solve.</a:t>
            </a:r>
          </a:p>
          <a:p>
            <a:r>
              <a:rPr lang="en-US" dirty="0"/>
              <a:t>The Hyper-Text Markup Language (HTML) was the other half and describes a way of packaging the information so it could be understood on the other end.</a:t>
            </a:r>
          </a:p>
          <a:p>
            <a:r>
              <a:rPr lang="en-US" dirty="0"/>
              <a:t>HTML is a declarative language that describes the semantics of a document.</a:t>
            </a:r>
          </a:p>
          <a:p>
            <a:r>
              <a:rPr lang="en-US" dirty="0"/>
              <a:t>It is up to the web browser reading the document to decide how it gets rendered on the screen.</a:t>
            </a:r>
          </a:p>
        </p:txBody>
      </p:sp>
    </p:spTree>
    <p:extLst>
      <p:ext uri="{BB962C8B-B14F-4D97-AF65-F5344CB8AC3E}">
        <p14:creationId xmlns:p14="http://schemas.microsoft.com/office/powerpoint/2010/main" val="6813105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E0E258-81BB-4AB7-9C1C-DC1B2E87A947}"/>
              </a:ext>
            </a:extLst>
          </p:cNvPr>
          <p:cNvSpPr>
            <a:spLocks noGrp="1"/>
          </p:cNvSpPr>
          <p:nvPr>
            <p:ph type="title"/>
          </p:nvPr>
        </p:nvSpPr>
        <p:spPr/>
        <p:txBody>
          <a:bodyPr/>
          <a:lstStyle/>
          <a:p>
            <a:r>
              <a:rPr lang="en-US" dirty="0"/>
              <a:t>A simple HTML document</a:t>
            </a:r>
          </a:p>
        </p:txBody>
      </p:sp>
      <p:sp>
        <p:nvSpPr>
          <p:cNvPr id="3" name="Content Placeholder 2">
            <a:extLst>
              <a:ext uri="{FF2B5EF4-FFF2-40B4-BE49-F238E27FC236}">
                <a16:creationId xmlns:a16="http://schemas.microsoft.com/office/drawing/2014/main" id="{A485FA39-72E0-2C38-6326-7F1B065582F1}"/>
              </a:ext>
            </a:extLst>
          </p:cNvPr>
          <p:cNvSpPr>
            <a:spLocks noGrp="1"/>
          </p:cNvSpPr>
          <p:nvPr>
            <p:ph idx="1"/>
          </p:nvPr>
        </p:nvSpPr>
        <p:spPr/>
        <p:txBody>
          <a:bodyPr/>
          <a:lstStyle/>
          <a:p>
            <a:endParaRPr lang="en-US" dirty="0"/>
          </a:p>
        </p:txBody>
      </p:sp>
      <p:sp>
        <p:nvSpPr>
          <p:cNvPr id="4" name="TextBox 3">
            <a:extLst>
              <a:ext uri="{FF2B5EF4-FFF2-40B4-BE49-F238E27FC236}">
                <a16:creationId xmlns:a16="http://schemas.microsoft.com/office/drawing/2014/main" id="{ACC606C7-BB2B-6398-FDEB-726D0550ACF0}"/>
              </a:ext>
            </a:extLst>
          </p:cNvPr>
          <p:cNvSpPr txBox="1"/>
          <p:nvPr/>
        </p:nvSpPr>
        <p:spPr>
          <a:xfrm>
            <a:off x="1000542" y="1930400"/>
            <a:ext cx="8273460" cy="2585323"/>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&lt;html&gt;</a:t>
            </a:r>
          </a:p>
          <a:p>
            <a:r>
              <a:rPr lang="en-US" b="1" dirty="0">
                <a:latin typeface="Courier New" panose="02070309020205020404" pitchFamily="49" charset="0"/>
                <a:cs typeface="Courier New" panose="02070309020205020404" pitchFamily="49" charset="0"/>
              </a:rPr>
              <a:t>  &lt;head&gt;</a:t>
            </a:r>
            <a:br>
              <a:rPr lang="en-US" b="1" dirty="0">
                <a:latin typeface="Courier New" panose="02070309020205020404" pitchFamily="49" charset="0"/>
                <a:cs typeface="Courier New" panose="02070309020205020404" pitchFamily="49" charset="0"/>
              </a:rPr>
            </a:br>
            <a:r>
              <a:rPr lang="en-US" b="1" dirty="0">
                <a:latin typeface="Courier New" panose="02070309020205020404" pitchFamily="49" charset="0"/>
                <a:cs typeface="Courier New" panose="02070309020205020404" pitchFamily="49" charset="0"/>
              </a:rPr>
              <a:t>    &lt;title&gt;Hello world!&lt;/title&gt;</a:t>
            </a:r>
          </a:p>
          <a:p>
            <a:r>
              <a:rPr lang="en-US" b="1" dirty="0">
                <a:latin typeface="Courier New" panose="02070309020205020404" pitchFamily="49" charset="0"/>
                <a:cs typeface="Courier New" panose="02070309020205020404" pitchFamily="49" charset="0"/>
              </a:rPr>
              <a:t>  &lt;/head&gt;</a:t>
            </a:r>
          </a:p>
          <a:p>
            <a:r>
              <a:rPr lang="en-US" b="1" dirty="0">
                <a:latin typeface="Courier New" panose="02070309020205020404" pitchFamily="49" charset="0"/>
                <a:cs typeface="Courier New" panose="02070309020205020404" pitchFamily="49" charset="0"/>
              </a:rPr>
              <a:t>  &lt;body&gt;</a:t>
            </a:r>
          </a:p>
          <a:p>
            <a:r>
              <a:rPr lang="en-US" b="1" dirty="0">
                <a:latin typeface="Courier New" panose="02070309020205020404" pitchFamily="49" charset="0"/>
                <a:cs typeface="Courier New" panose="02070309020205020404" pitchFamily="49" charset="0"/>
              </a:rPr>
              <a:t>    &lt;h1&gt;Hello world!&lt;/h1&gt;</a:t>
            </a:r>
          </a:p>
          <a:p>
            <a:r>
              <a:rPr lang="en-US" b="1" dirty="0">
                <a:latin typeface="Courier New" panose="02070309020205020404" pitchFamily="49" charset="0"/>
                <a:cs typeface="Courier New" panose="02070309020205020404" pitchFamily="49" charset="0"/>
              </a:rPr>
              <a:t>    &lt;p&gt;This is a simple Hello World web page.&lt;/p&gt;</a:t>
            </a:r>
          </a:p>
          <a:p>
            <a:r>
              <a:rPr lang="en-US" b="1" dirty="0">
                <a:latin typeface="Courier New" panose="02070309020205020404" pitchFamily="49" charset="0"/>
                <a:cs typeface="Courier New" panose="02070309020205020404" pitchFamily="49" charset="0"/>
              </a:rPr>
              <a:t>  &lt;/body&gt;</a:t>
            </a:r>
          </a:p>
          <a:p>
            <a:r>
              <a:rPr lang="en-US" b="1" dirty="0">
                <a:latin typeface="Courier New" panose="02070309020205020404" pitchFamily="49" charset="0"/>
                <a:cs typeface="Courier New" panose="02070309020205020404" pitchFamily="49" charset="0"/>
              </a:rPr>
              <a:t>&lt;/html&gt;</a:t>
            </a:r>
          </a:p>
        </p:txBody>
      </p:sp>
    </p:spTree>
    <p:extLst>
      <p:ext uri="{BB962C8B-B14F-4D97-AF65-F5344CB8AC3E}">
        <p14:creationId xmlns:p14="http://schemas.microsoft.com/office/powerpoint/2010/main" val="26559932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76DA67-9759-E134-BB0D-0DC2D369FD98}"/>
              </a:ext>
            </a:extLst>
          </p:cNvPr>
          <p:cNvSpPr>
            <a:spLocks noGrp="1"/>
          </p:cNvSpPr>
          <p:nvPr>
            <p:ph type="title"/>
          </p:nvPr>
        </p:nvSpPr>
        <p:spPr/>
        <p:txBody>
          <a:bodyPr/>
          <a:lstStyle/>
          <a:p>
            <a:r>
              <a:rPr lang="en-US" dirty="0"/>
              <a:t>Whitespace in HTML</a:t>
            </a:r>
          </a:p>
        </p:txBody>
      </p:sp>
      <p:sp>
        <p:nvSpPr>
          <p:cNvPr id="3" name="Content Placeholder 2">
            <a:extLst>
              <a:ext uri="{FF2B5EF4-FFF2-40B4-BE49-F238E27FC236}">
                <a16:creationId xmlns:a16="http://schemas.microsoft.com/office/drawing/2014/main" id="{812739FA-C3FE-69B6-7B25-B900E27334CA}"/>
              </a:ext>
            </a:extLst>
          </p:cNvPr>
          <p:cNvSpPr>
            <a:spLocks noGrp="1"/>
          </p:cNvSpPr>
          <p:nvPr>
            <p:ph idx="1"/>
          </p:nvPr>
        </p:nvSpPr>
        <p:spPr/>
        <p:txBody>
          <a:bodyPr/>
          <a:lstStyle/>
          <a:p>
            <a:r>
              <a:rPr lang="en-US" dirty="0"/>
              <a:t>Unlike Python, whitespace mostly doesn't matter in HTML.</a:t>
            </a:r>
          </a:p>
          <a:p>
            <a:r>
              <a:rPr lang="en-US" dirty="0"/>
              <a:t>The previous page could be written like this and render just fine:</a:t>
            </a:r>
          </a:p>
          <a:p>
            <a:endParaRPr lang="en-US" dirty="0"/>
          </a:p>
          <a:p>
            <a:endParaRPr lang="en-US" dirty="0"/>
          </a:p>
          <a:p>
            <a:r>
              <a:rPr lang="en-US" dirty="0"/>
              <a:t>HTML doesn't care about indentation or spacing around its contents.</a:t>
            </a:r>
          </a:p>
          <a:p>
            <a:r>
              <a:rPr lang="en-US" dirty="0"/>
              <a:t>Any single whitespace character (space, tab, &amp; newline) are displayed as a space on the rendered web page.</a:t>
            </a:r>
          </a:p>
          <a:p>
            <a:r>
              <a:rPr lang="en-US" dirty="0"/>
              <a:t>Multiple whitespace characters are collapsed and rendered as a single space.</a:t>
            </a:r>
          </a:p>
        </p:txBody>
      </p:sp>
      <p:sp>
        <p:nvSpPr>
          <p:cNvPr id="4" name="TextBox 3">
            <a:extLst>
              <a:ext uri="{FF2B5EF4-FFF2-40B4-BE49-F238E27FC236}">
                <a16:creationId xmlns:a16="http://schemas.microsoft.com/office/drawing/2014/main" id="{9E157AB8-7300-C2DC-78BD-AF7B9B032136}"/>
              </a:ext>
            </a:extLst>
          </p:cNvPr>
          <p:cNvSpPr txBox="1"/>
          <p:nvPr/>
        </p:nvSpPr>
        <p:spPr>
          <a:xfrm>
            <a:off x="1000542" y="2750532"/>
            <a:ext cx="8273460" cy="923330"/>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&lt;html&gt;&lt;head&gt;&lt;title&gt;Hello world!&lt;/title&gt;&lt;/head&gt;&lt;body&gt;    &lt;h1&gt;Hello world!&lt;/h1&gt;&lt;p&gt;This is a simple Hello World web page.&lt;/p&gt;&lt;/body&gt;&lt;/html&gt;</a:t>
            </a:r>
          </a:p>
        </p:txBody>
      </p:sp>
    </p:spTree>
    <p:extLst>
      <p:ext uri="{BB962C8B-B14F-4D97-AF65-F5344CB8AC3E}">
        <p14:creationId xmlns:p14="http://schemas.microsoft.com/office/powerpoint/2010/main" val="12231644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36322F-D51B-F02A-525E-DEBF084583B0}"/>
              </a:ext>
            </a:extLst>
          </p:cNvPr>
          <p:cNvSpPr>
            <a:spLocks noGrp="1"/>
          </p:cNvSpPr>
          <p:nvPr>
            <p:ph type="title"/>
          </p:nvPr>
        </p:nvSpPr>
        <p:spPr/>
        <p:txBody>
          <a:bodyPr/>
          <a:lstStyle/>
          <a:p>
            <a:r>
              <a:rPr lang="en-US" dirty="0"/>
              <a:t>Tags</a:t>
            </a:r>
          </a:p>
        </p:txBody>
      </p:sp>
      <p:sp>
        <p:nvSpPr>
          <p:cNvPr id="3" name="Content Placeholder 2">
            <a:extLst>
              <a:ext uri="{FF2B5EF4-FFF2-40B4-BE49-F238E27FC236}">
                <a16:creationId xmlns:a16="http://schemas.microsoft.com/office/drawing/2014/main" id="{567BCBB0-1E5E-E294-7574-4536DBDBC6D9}"/>
              </a:ext>
            </a:extLst>
          </p:cNvPr>
          <p:cNvSpPr>
            <a:spLocks noGrp="1"/>
          </p:cNvSpPr>
          <p:nvPr>
            <p:ph idx="1"/>
          </p:nvPr>
        </p:nvSpPr>
        <p:spPr/>
        <p:txBody>
          <a:bodyPr/>
          <a:lstStyle/>
          <a:p>
            <a:r>
              <a:rPr lang="en-US" dirty="0"/>
              <a:t>In HTML, everything in the document is enclosed in tags.</a:t>
            </a:r>
          </a:p>
          <a:p>
            <a:r>
              <a:rPr lang="en-US" dirty="0"/>
              <a:t>The tags describe that the material they contain is supposed to be.</a:t>
            </a:r>
          </a:p>
          <a:p>
            <a:pPr lvl="1"/>
            <a:r>
              <a:rPr lang="en-US" dirty="0"/>
              <a:t>Parts of the document – i.e. head, body, footer, anchor point</a:t>
            </a:r>
          </a:p>
          <a:p>
            <a:pPr lvl="1"/>
            <a:r>
              <a:rPr lang="en-US" dirty="0"/>
              <a:t>Types of text – i.e. header, paragraph</a:t>
            </a:r>
          </a:p>
          <a:p>
            <a:pPr lvl="1"/>
            <a:r>
              <a:rPr lang="en-US" dirty="0"/>
              <a:t>Other components – i.e. images, horizontal lines</a:t>
            </a:r>
          </a:p>
          <a:p>
            <a:pPr lvl="1"/>
            <a:r>
              <a:rPr lang="en-US" dirty="0"/>
              <a:t>Some style guides – i.e. emphasis, strong, line breaks</a:t>
            </a:r>
          </a:p>
          <a:p>
            <a:r>
              <a:rPr lang="en-US" dirty="0"/>
              <a:t>There is typically an opening tag and a closing tag for each element</a:t>
            </a:r>
          </a:p>
          <a:p>
            <a:pPr lvl="1"/>
            <a:r>
              <a:rPr lang="en-US" dirty="0"/>
              <a:t>You can think of these like opening and closing parentheses surrounding the object</a:t>
            </a:r>
          </a:p>
        </p:txBody>
      </p:sp>
    </p:spTree>
    <p:extLst>
      <p:ext uri="{BB962C8B-B14F-4D97-AF65-F5344CB8AC3E}">
        <p14:creationId xmlns:p14="http://schemas.microsoft.com/office/powerpoint/2010/main" val="1881729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E6A004-055B-5AC7-4A24-C11D35C3E296}"/>
              </a:ext>
            </a:extLst>
          </p:cNvPr>
          <p:cNvSpPr>
            <a:spLocks noGrp="1"/>
          </p:cNvSpPr>
          <p:nvPr>
            <p:ph type="title"/>
          </p:nvPr>
        </p:nvSpPr>
        <p:spPr/>
        <p:txBody>
          <a:bodyPr/>
          <a:lstStyle/>
          <a:p>
            <a:r>
              <a:rPr lang="en-US" dirty="0"/>
              <a:t>Tags</a:t>
            </a:r>
          </a:p>
        </p:txBody>
      </p:sp>
      <p:sp>
        <p:nvSpPr>
          <p:cNvPr id="3" name="Content Placeholder 2">
            <a:extLst>
              <a:ext uri="{FF2B5EF4-FFF2-40B4-BE49-F238E27FC236}">
                <a16:creationId xmlns:a16="http://schemas.microsoft.com/office/drawing/2014/main" id="{90CE7A25-CF19-2B24-71FC-E5A122375F59}"/>
              </a:ext>
            </a:extLst>
          </p:cNvPr>
          <p:cNvSpPr>
            <a:spLocks noGrp="1"/>
          </p:cNvSpPr>
          <p:nvPr>
            <p:ph idx="1"/>
          </p:nvPr>
        </p:nvSpPr>
        <p:spPr/>
        <p:txBody>
          <a:bodyPr/>
          <a:lstStyle/>
          <a:p>
            <a:r>
              <a:rPr lang="en-US" dirty="0"/>
              <a:t>The tags themselves are enclosed in "angle brackets" </a:t>
            </a:r>
            <a:r>
              <a:rPr lang="en-US" dirty="0">
                <a:sym typeface="Wingdings" panose="05000000000000000000" pitchFamily="2" charset="2"/>
              </a:rPr>
              <a:t> "&lt;" and "&gt;"</a:t>
            </a:r>
          </a:p>
          <a:p>
            <a:pPr lvl="1"/>
            <a:r>
              <a:rPr lang="en-US" dirty="0">
                <a:sym typeface="Wingdings" panose="05000000000000000000" pitchFamily="2" charset="2"/>
              </a:rPr>
              <a:t>&lt;head&gt;, &lt;body&gt;, etc.</a:t>
            </a:r>
          </a:p>
          <a:p>
            <a:r>
              <a:rPr lang="en-US" dirty="0">
                <a:sym typeface="Wingdings" panose="05000000000000000000" pitchFamily="2" charset="2"/>
              </a:rPr>
              <a:t>Closing tags include a forward slash (/) before the tag name:</a:t>
            </a:r>
          </a:p>
          <a:p>
            <a:pPr lvl="1"/>
            <a:r>
              <a:rPr lang="en-US" dirty="0">
                <a:sym typeface="Wingdings" panose="05000000000000000000" pitchFamily="2" charset="2"/>
              </a:rPr>
              <a:t>&lt;/head&gt;, &lt;/body&gt;, etc.</a:t>
            </a:r>
          </a:p>
          <a:p>
            <a:r>
              <a:rPr lang="en-US" dirty="0">
                <a:sym typeface="Wingdings" panose="05000000000000000000" pitchFamily="2" charset="2"/>
              </a:rPr>
              <a:t>A few tags stand alone and have the forward slash after the tag name inside the angle brackets, e.g.</a:t>
            </a:r>
          </a:p>
          <a:p>
            <a:pPr lvl="1"/>
            <a:r>
              <a:rPr lang="en-US" dirty="0">
                <a:sym typeface="Wingdings" panose="05000000000000000000" pitchFamily="2" charset="2"/>
              </a:rPr>
              <a:t>&lt;</a:t>
            </a:r>
            <a:r>
              <a:rPr lang="en-US" dirty="0" err="1">
                <a:sym typeface="Wingdings" panose="05000000000000000000" pitchFamily="2" charset="2"/>
              </a:rPr>
              <a:t>br</a:t>
            </a:r>
            <a:r>
              <a:rPr lang="en-US" dirty="0">
                <a:sym typeface="Wingdings" panose="05000000000000000000" pitchFamily="2" charset="2"/>
              </a:rPr>
              <a:t> /&gt; - line break</a:t>
            </a:r>
          </a:p>
          <a:p>
            <a:pPr lvl="1"/>
            <a:r>
              <a:rPr lang="en-US" dirty="0">
                <a:sym typeface="Wingdings" panose="05000000000000000000" pitchFamily="2" charset="2"/>
              </a:rPr>
              <a:t>&lt;</a:t>
            </a:r>
            <a:r>
              <a:rPr lang="en-US" dirty="0" err="1">
                <a:sym typeface="Wingdings" panose="05000000000000000000" pitchFamily="2" charset="2"/>
              </a:rPr>
              <a:t>hr</a:t>
            </a:r>
            <a:r>
              <a:rPr lang="en-US" dirty="0">
                <a:sym typeface="Wingdings" panose="05000000000000000000" pitchFamily="2" charset="2"/>
              </a:rPr>
              <a:t> /&gt; - horizontal rule (a line)</a:t>
            </a:r>
          </a:p>
          <a:p>
            <a:r>
              <a:rPr lang="en-US" dirty="0">
                <a:sym typeface="Wingdings" panose="05000000000000000000" pitchFamily="2" charset="2"/>
              </a:rPr>
              <a:t>Tag names are case insensitive</a:t>
            </a:r>
          </a:p>
          <a:p>
            <a:pPr lvl="1"/>
            <a:r>
              <a:rPr lang="en-US" dirty="0">
                <a:sym typeface="Wingdings" panose="05000000000000000000" pitchFamily="2" charset="2"/>
              </a:rPr>
              <a:t>&lt;HEAD&gt; and &lt;head&gt; are the same thing</a:t>
            </a:r>
          </a:p>
        </p:txBody>
      </p:sp>
    </p:spTree>
    <p:extLst>
      <p:ext uri="{BB962C8B-B14F-4D97-AF65-F5344CB8AC3E}">
        <p14:creationId xmlns:p14="http://schemas.microsoft.com/office/powerpoint/2010/main" val="36374211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586769-48BF-518D-6C3F-2CD67DD31FB6}"/>
              </a:ext>
            </a:extLst>
          </p:cNvPr>
          <p:cNvSpPr>
            <a:spLocks noGrp="1"/>
          </p:cNvSpPr>
          <p:nvPr>
            <p:ph type="title"/>
          </p:nvPr>
        </p:nvSpPr>
        <p:spPr/>
        <p:txBody>
          <a:bodyPr/>
          <a:lstStyle/>
          <a:p>
            <a:r>
              <a:rPr lang="en-US" dirty="0"/>
              <a:t>The internet</a:t>
            </a:r>
          </a:p>
        </p:txBody>
      </p:sp>
      <p:sp>
        <p:nvSpPr>
          <p:cNvPr id="5" name="Text Placeholder 4">
            <a:extLst>
              <a:ext uri="{FF2B5EF4-FFF2-40B4-BE49-F238E27FC236}">
                <a16:creationId xmlns:a16="http://schemas.microsoft.com/office/drawing/2014/main" id="{2178B362-B298-D526-C7B3-DA0CB3B243F2}"/>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324027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D5718B-68FB-C93D-81E1-44407238921C}"/>
              </a:ext>
            </a:extLst>
          </p:cNvPr>
          <p:cNvSpPr>
            <a:spLocks noGrp="1"/>
          </p:cNvSpPr>
          <p:nvPr>
            <p:ph type="title"/>
          </p:nvPr>
        </p:nvSpPr>
        <p:spPr/>
        <p:txBody>
          <a:bodyPr/>
          <a:lstStyle/>
          <a:p>
            <a:r>
              <a:rPr lang="en-US" dirty="0"/>
              <a:t>Tags</a:t>
            </a:r>
          </a:p>
        </p:txBody>
      </p:sp>
      <p:sp>
        <p:nvSpPr>
          <p:cNvPr id="3" name="Content Placeholder 2">
            <a:extLst>
              <a:ext uri="{FF2B5EF4-FFF2-40B4-BE49-F238E27FC236}">
                <a16:creationId xmlns:a16="http://schemas.microsoft.com/office/drawing/2014/main" id="{A56C8D45-FAAB-1796-8DFF-7FA20A5A0F0E}"/>
              </a:ext>
            </a:extLst>
          </p:cNvPr>
          <p:cNvSpPr>
            <a:spLocks noGrp="1"/>
          </p:cNvSpPr>
          <p:nvPr>
            <p:ph idx="1"/>
          </p:nvPr>
        </p:nvSpPr>
        <p:spPr/>
        <p:txBody>
          <a:bodyPr/>
          <a:lstStyle/>
          <a:p>
            <a:r>
              <a:rPr lang="en-US" dirty="0"/>
              <a:t>HTML is very forgiving/permissive.</a:t>
            </a:r>
          </a:p>
          <a:p>
            <a:pPr lvl="1"/>
            <a:r>
              <a:rPr lang="en-US" dirty="0"/>
              <a:t>So much so that Tim Berners-Lee and the World Wide Web Consortium (W3C) he created tried to supplant it with a stricter XHTML based on XML (Extensible Markup Language) but failed</a:t>
            </a:r>
          </a:p>
          <a:p>
            <a:r>
              <a:rPr lang="en-US" dirty="0"/>
              <a:t>Many of the tags that are recommended are not strictly required and pages will render and work properly if they are missing.</a:t>
            </a:r>
          </a:p>
          <a:p>
            <a:r>
              <a:rPr lang="en-US" dirty="0"/>
              <a:t>However, using them better defines the semantics of the page and you should try to use them properly.</a:t>
            </a:r>
          </a:p>
          <a:p>
            <a:r>
              <a:rPr lang="en-US" dirty="0"/>
              <a:t>A useful reference for all the HTML tags is the W3Schools website: </a:t>
            </a:r>
            <a:r>
              <a:rPr lang="en-US" dirty="0">
                <a:hlinkClick r:id="rId2"/>
              </a:rPr>
              <a:t>https://www.w3schools.com/html</a:t>
            </a:r>
            <a:r>
              <a:rPr lang="en-US" dirty="0"/>
              <a:t>.  </a:t>
            </a:r>
          </a:p>
          <a:p>
            <a:endParaRPr lang="en-US" dirty="0"/>
          </a:p>
        </p:txBody>
      </p:sp>
    </p:spTree>
    <p:extLst>
      <p:ext uri="{BB962C8B-B14F-4D97-AF65-F5344CB8AC3E}">
        <p14:creationId xmlns:p14="http://schemas.microsoft.com/office/powerpoint/2010/main" val="1061836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80FDDD-3877-443F-41D0-7C5194D9C75A}"/>
              </a:ext>
            </a:extLst>
          </p:cNvPr>
          <p:cNvSpPr>
            <a:spLocks noGrp="1"/>
          </p:cNvSpPr>
          <p:nvPr>
            <p:ph type="title"/>
          </p:nvPr>
        </p:nvSpPr>
        <p:spPr/>
        <p:txBody>
          <a:bodyPr/>
          <a:lstStyle/>
          <a:p>
            <a:r>
              <a:rPr lang="en-US" dirty="0"/>
              <a:t>The &lt;html&gt; tag</a:t>
            </a:r>
          </a:p>
        </p:txBody>
      </p:sp>
      <p:sp>
        <p:nvSpPr>
          <p:cNvPr id="3" name="Content Placeholder 2">
            <a:extLst>
              <a:ext uri="{FF2B5EF4-FFF2-40B4-BE49-F238E27FC236}">
                <a16:creationId xmlns:a16="http://schemas.microsoft.com/office/drawing/2014/main" id="{FF525599-33DF-9A1A-357A-CE403EDEC90F}"/>
              </a:ext>
            </a:extLst>
          </p:cNvPr>
          <p:cNvSpPr>
            <a:spLocks noGrp="1"/>
          </p:cNvSpPr>
          <p:nvPr>
            <p:ph idx="1"/>
          </p:nvPr>
        </p:nvSpPr>
        <p:spPr/>
        <p:txBody>
          <a:bodyPr/>
          <a:lstStyle/>
          <a:p>
            <a:r>
              <a:rPr lang="en-US" dirty="0"/>
              <a:t>The &lt;html&gt; tag (and it's closing &lt;/html&gt; tag) are the first and last tags in the document.</a:t>
            </a:r>
          </a:p>
          <a:p>
            <a:r>
              <a:rPr lang="en-US" dirty="0"/>
              <a:t>They surround everything and indicate that the text inside them should be interpreted as HTML.</a:t>
            </a:r>
          </a:p>
        </p:txBody>
      </p:sp>
    </p:spTree>
    <p:extLst>
      <p:ext uri="{BB962C8B-B14F-4D97-AF65-F5344CB8AC3E}">
        <p14:creationId xmlns:p14="http://schemas.microsoft.com/office/powerpoint/2010/main" val="36370729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E84FA8-75FC-6E6C-83E1-F1F1089B26A0}"/>
              </a:ext>
            </a:extLst>
          </p:cNvPr>
          <p:cNvSpPr>
            <a:spLocks noGrp="1"/>
          </p:cNvSpPr>
          <p:nvPr>
            <p:ph type="title"/>
          </p:nvPr>
        </p:nvSpPr>
        <p:spPr/>
        <p:txBody>
          <a:bodyPr/>
          <a:lstStyle/>
          <a:p>
            <a:r>
              <a:rPr lang="en-US" dirty="0"/>
              <a:t>The &lt;head&gt; tag</a:t>
            </a:r>
          </a:p>
        </p:txBody>
      </p:sp>
      <p:sp>
        <p:nvSpPr>
          <p:cNvPr id="3" name="Content Placeholder 2">
            <a:extLst>
              <a:ext uri="{FF2B5EF4-FFF2-40B4-BE49-F238E27FC236}">
                <a16:creationId xmlns:a16="http://schemas.microsoft.com/office/drawing/2014/main" id="{A65F69FA-019D-008E-F801-A9DF779D9B38}"/>
              </a:ext>
            </a:extLst>
          </p:cNvPr>
          <p:cNvSpPr>
            <a:spLocks noGrp="1"/>
          </p:cNvSpPr>
          <p:nvPr>
            <p:ph idx="1"/>
          </p:nvPr>
        </p:nvSpPr>
        <p:spPr>
          <a:xfrm>
            <a:off x="677334" y="1930400"/>
            <a:ext cx="8596668" cy="4847471"/>
          </a:xfrm>
        </p:spPr>
        <p:txBody>
          <a:bodyPr/>
          <a:lstStyle/>
          <a:p>
            <a:r>
              <a:rPr lang="en-US" dirty="0"/>
              <a:t>The &lt;head&gt; (and &lt;/head) tag denotes the header information for the page.</a:t>
            </a:r>
          </a:p>
          <a:p>
            <a:r>
              <a:rPr lang="en-US" dirty="0"/>
              <a:t>The contents of this section are typically not meant to be directly rendered on the page and contain information about the page and its contents</a:t>
            </a:r>
          </a:p>
          <a:p>
            <a:pPr lvl="1"/>
            <a:r>
              <a:rPr lang="en-US" dirty="0"/>
              <a:t>Like the Pirate's Code, that is merely a suggestion, if you put </a:t>
            </a:r>
            <a:r>
              <a:rPr lang="en-US" dirty="0" err="1"/>
              <a:t>renderable</a:t>
            </a:r>
            <a:r>
              <a:rPr lang="en-US" dirty="0"/>
              <a:t> content here, it will be displayed on the page</a:t>
            </a:r>
          </a:p>
          <a:p>
            <a:r>
              <a:rPr lang="en-US" dirty="0"/>
              <a:t>One of the most common contents of this section is the &lt;title&gt; tag</a:t>
            </a:r>
          </a:p>
          <a:p>
            <a:r>
              <a:rPr lang="en-US" dirty="0"/>
              <a:t>Most HTML documents should have a &lt;head&gt; tag</a:t>
            </a:r>
          </a:p>
          <a:p>
            <a:endParaRPr lang="en-US" dirty="0"/>
          </a:p>
        </p:txBody>
      </p:sp>
    </p:spTree>
    <p:extLst>
      <p:ext uri="{BB962C8B-B14F-4D97-AF65-F5344CB8AC3E}">
        <p14:creationId xmlns:p14="http://schemas.microsoft.com/office/powerpoint/2010/main" val="15240995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E84FA8-75FC-6E6C-83E1-F1F1089B26A0}"/>
              </a:ext>
            </a:extLst>
          </p:cNvPr>
          <p:cNvSpPr>
            <a:spLocks noGrp="1"/>
          </p:cNvSpPr>
          <p:nvPr>
            <p:ph type="title"/>
          </p:nvPr>
        </p:nvSpPr>
        <p:spPr/>
        <p:txBody>
          <a:bodyPr/>
          <a:lstStyle/>
          <a:p>
            <a:r>
              <a:rPr lang="en-US" dirty="0"/>
              <a:t>The &lt;footer&gt; tags</a:t>
            </a:r>
          </a:p>
        </p:txBody>
      </p:sp>
      <p:sp>
        <p:nvSpPr>
          <p:cNvPr id="3" name="Content Placeholder 2">
            <a:extLst>
              <a:ext uri="{FF2B5EF4-FFF2-40B4-BE49-F238E27FC236}">
                <a16:creationId xmlns:a16="http://schemas.microsoft.com/office/drawing/2014/main" id="{A65F69FA-019D-008E-F801-A9DF779D9B38}"/>
              </a:ext>
            </a:extLst>
          </p:cNvPr>
          <p:cNvSpPr>
            <a:spLocks noGrp="1"/>
          </p:cNvSpPr>
          <p:nvPr>
            <p:ph idx="1"/>
          </p:nvPr>
        </p:nvSpPr>
        <p:spPr>
          <a:xfrm>
            <a:off x="677334" y="1930400"/>
            <a:ext cx="8596668" cy="4847471"/>
          </a:xfrm>
        </p:spPr>
        <p:txBody>
          <a:bodyPr/>
          <a:lstStyle/>
          <a:p>
            <a:r>
              <a:rPr lang="en-US" dirty="0"/>
              <a:t>The &lt;footer&gt; (and &lt;/footer&gt;) tag denotes a section of content that is typically rendered at the bottom of the page.</a:t>
            </a:r>
          </a:p>
          <a:p>
            <a:pPr lvl="1"/>
            <a:r>
              <a:rPr lang="en-US" dirty="0"/>
              <a:t>HTML doesn't force it to the bottom however, you have to physically place it last in the document.</a:t>
            </a:r>
          </a:p>
          <a:p>
            <a:r>
              <a:rPr lang="en-US" dirty="0"/>
              <a:t>It typically contains things like</a:t>
            </a:r>
          </a:p>
          <a:p>
            <a:pPr lvl="1"/>
            <a:r>
              <a:rPr lang="en-US" dirty="0"/>
              <a:t>authorship, copyright, and contact information</a:t>
            </a:r>
          </a:p>
          <a:p>
            <a:pPr lvl="1"/>
            <a:r>
              <a:rPr lang="en-US" dirty="0"/>
              <a:t>links to related documents</a:t>
            </a:r>
          </a:p>
          <a:p>
            <a:pPr lvl="1"/>
            <a:r>
              <a:rPr lang="en-US" dirty="0"/>
              <a:t>etc.</a:t>
            </a:r>
          </a:p>
          <a:p>
            <a:endParaRPr lang="en-US" dirty="0"/>
          </a:p>
        </p:txBody>
      </p:sp>
    </p:spTree>
    <p:extLst>
      <p:ext uri="{BB962C8B-B14F-4D97-AF65-F5344CB8AC3E}">
        <p14:creationId xmlns:p14="http://schemas.microsoft.com/office/powerpoint/2010/main" val="20133042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34A553-F0C5-31A9-6911-9BBFCD89BBD5}"/>
              </a:ext>
            </a:extLst>
          </p:cNvPr>
          <p:cNvSpPr>
            <a:spLocks noGrp="1"/>
          </p:cNvSpPr>
          <p:nvPr>
            <p:ph type="title"/>
          </p:nvPr>
        </p:nvSpPr>
        <p:spPr/>
        <p:txBody>
          <a:bodyPr/>
          <a:lstStyle/>
          <a:p>
            <a:r>
              <a:rPr lang="en-US" dirty="0"/>
              <a:t>The &lt;title&gt; tag</a:t>
            </a:r>
          </a:p>
        </p:txBody>
      </p:sp>
      <p:sp>
        <p:nvSpPr>
          <p:cNvPr id="3" name="Content Placeholder 2">
            <a:extLst>
              <a:ext uri="{FF2B5EF4-FFF2-40B4-BE49-F238E27FC236}">
                <a16:creationId xmlns:a16="http://schemas.microsoft.com/office/drawing/2014/main" id="{5F71F5E8-F216-BBB7-8FC8-D9CFC2EDA97D}"/>
              </a:ext>
            </a:extLst>
          </p:cNvPr>
          <p:cNvSpPr>
            <a:spLocks noGrp="1"/>
          </p:cNvSpPr>
          <p:nvPr>
            <p:ph idx="1"/>
          </p:nvPr>
        </p:nvSpPr>
        <p:spPr/>
        <p:txBody>
          <a:bodyPr/>
          <a:lstStyle/>
          <a:p>
            <a:r>
              <a:rPr lang="en-US" dirty="0"/>
              <a:t>The &lt;title&gt; tag is placed inside the &lt;head&gt; tagged section of the document and is designed to specify the title for the entire document.</a:t>
            </a:r>
          </a:p>
          <a:p>
            <a:endParaRPr lang="en-US" dirty="0"/>
          </a:p>
          <a:p>
            <a:r>
              <a:rPr lang="en-US" dirty="0"/>
              <a:t>The contents of this tag are not rendered on the web page itself</a:t>
            </a:r>
          </a:p>
          <a:p>
            <a:r>
              <a:rPr lang="en-US" dirty="0"/>
              <a:t>In older browsers, the title would be rendered in the bar at the top of the window.</a:t>
            </a:r>
          </a:p>
          <a:p>
            <a:r>
              <a:rPr lang="en-US" dirty="0"/>
              <a:t>In modern browsers, it is rendered in the tab the page is being displayed in.</a:t>
            </a:r>
          </a:p>
          <a:p>
            <a:r>
              <a:rPr lang="en-US" dirty="0"/>
              <a:t>This is also the default text that will be grabbed for the name of a web page if you try to bookmark it.</a:t>
            </a:r>
          </a:p>
        </p:txBody>
      </p:sp>
      <p:sp>
        <p:nvSpPr>
          <p:cNvPr id="4" name="TextBox 3">
            <a:extLst>
              <a:ext uri="{FF2B5EF4-FFF2-40B4-BE49-F238E27FC236}">
                <a16:creationId xmlns:a16="http://schemas.microsoft.com/office/drawing/2014/main" id="{09138166-69B2-0AE1-92D7-D2802A2C3675}"/>
              </a:ext>
            </a:extLst>
          </p:cNvPr>
          <p:cNvSpPr txBox="1"/>
          <p:nvPr/>
        </p:nvSpPr>
        <p:spPr>
          <a:xfrm>
            <a:off x="1000542" y="2646837"/>
            <a:ext cx="8273460"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&lt;title&gt;CS 111 Homepage&lt;/title&gt;</a:t>
            </a:r>
          </a:p>
        </p:txBody>
      </p:sp>
    </p:spTree>
    <p:extLst>
      <p:ext uri="{BB962C8B-B14F-4D97-AF65-F5344CB8AC3E}">
        <p14:creationId xmlns:p14="http://schemas.microsoft.com/office/powerpoint/2010/main" val="16572767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E75629-AC10-5939-020C-83F223C4B389}"/>
              </a:ext>
            </a:extLst>
          </p:cNvPr>
          <p:cNvSpPr>
            <a:spLocks noGrp="1"/>
          </p:cNvSpPr>
          <p:nvPr>
            <p:ph type="title"/>
          </p:nvPr>
        </p:nvSpPr>
        <p:spPr/>
        <p:txBody>
          <a:bodyPr/>
          <a:lstStyle/>
          <a:p>
            <a:r>
              <a:rPr lang="en-US" dirty="0"/>
              <a:t>The &lt;body&gt; tag</a:t>
            </a:r>
          </a:p>
        </p:txBody>
      </p:sp>
      <p:sp>
        <p:nvSpPr>
          <p:cNvPr id="3" name="Content Placeholder 2">
            <a:extLst>
              <a:ext uri="{FF2B5EF4-FFF2-40B4-BE49-F238E27FC236}">
                <a16:creationId xmlns:a16="http://schemas.microsoft.com/office/drawing/2014/main" id="{AEDEA82C-E254-CB92-F73E-12C14A8CA1E9}"/>
              </a:ext>
            </a:extLst>
          </p:cNvPr>
          <p:cNvSpPr>
            <a:spLocks noGrp="1"/>
          </p:cNvSpPr>
          <p:nvPr>
            <p:ph idx="1"/>
          </p:nvPr>
        </p:nvSpPr>
        <p:spPr/>
        <p:txBody>
          <a:bodyPr/>
          <a:lstStyle/>
          <a:p>
            <a:r>
              <a:rPr lang="en-US" dirty="0"/>
              <a:t>The &lt;body&gt; tag is used to denote the main content of the page.</a:t>
            </a:r>
          </a:p>
          <a:p>
            <a:r>
              <a:rPr lang="en-US" dirty="0"/>
              <a:t>Everything that should appear on the page (outside the footer) belongs inside this tag.</a:t>
            </a:r>
          </a:p>
          <a:p>
            <a:r>
              <a:rPr lang="en-US" dirty="0"/>
              <a:t>Every page should have a &lt;body&gt; tag</a:t>
            </a:r>
          </a:p>
        </p:txBody>
      </p:sp>
    </p:spTree>
    <p:extLst>
      <p:ext uri="{BB962C8B-B14F-4D97-AF65-F5344CB8AC3E}">
        <p14:creationId xmlns:p14="http://schemas.microsoft.com/office/powerpoint/2010/main" val="40250650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8C3DA5-B508-774A-67AC-04A11DCB7F61}"/>
              </a:ext>
            </a:extLst>
          </p:cNvPr>
          <p:cNvSpPr>
            <a:spLocks noGrp="1"/>
          </p:cNvSpPr>
          <p:nvPr>
            <p:ph type="title"/>
          </p:nvPr>
        </p:nvSpPr>
        <p:spPr/>
        <p:txBody>
          <a:bodyPr/>
          <a:lstStyle/>
          <a:p>
            <a:r>
              <a:rPr lang="en-US" dirty="0"/>
              <a:t>Headers</a:t>
            </a:r>
          </a:p>
        </p:txBody>
      </p:sp>
      <p:sp>
        <p:nvSpPr>
          <p:cNvPr id="3" name="Content Placeholder 2">
            <a:extLst>
              <a:ext uri="{FF2B5EF4-FFF2-40B4-BE49-F238E27FC236}">
                <a16:creationId xmlns:a16="http://schemas.microsoft.com/office/drawing/2014/main" id="{0AA7564F-FDAC-32FE-25C6-E9E2ED2231D4}"/>
              </a:ext>
            </a:extLst>
          </p:cNvPr>
          <p:cNvSpPr>
            <a:spLocks noGrp="1"/>
          </p:cNvSpPr>
          <p:nvPr>
            <p:ph idx="1"/>
          </p:nvPr>
        </p:nvSpPr>
        <p:spPr/>
        <p:txBody>
          <a:bodyPr/>
          <a:lstStyle/>
          <a:p>
            <a:r>
              <a:rPr lang="en-US" dirty="0"/>
              <a:t>HTML defines a set of header tags (&lt;h1&gt;, &lt;h2&gt;, …, &lt;h6&gt;) that can be used to create headers of various sizes within the document.</a:t>
            </a:r>
          </a:p>
          <a:p>
            <a:pPr lvl="1"/>
            <a:r>
              <a:rPr lang="en-US" dirty="0"/>
              <a:t>These are used to separate sections of a document as you would use headers in a word processor</a:t>
            </a:r>
          </a:p>
          <a:p>
            <a:pPr lvl="1"/>
            <a:r>
              <a:rPr lang="en-US" dirty="0"/>
              <a:t>&lt;h1&gt; is the largest, top-level header</a:t>
            </a:r>
          </a:p>
          <a:p>
            <a:pPr lvl="1"/>
            <a:r>
              <a:rPr lang="en-US" dirty="0"/>
              <a:t>&lt;h6&gt; is the smallest</a:t>
            </a:r>
          </a:p>
        </p:txBody>
      </p:sp>
      <p:sp>
        <p:nvSpPr>
          <p:cNvPr id="4" name="TextBox 3">
            <a:extLst>
              <a:ext uri="{FF2B5EF4-FFF2-40B4-BE49-F238E27FC236}">
                <a16:creationId xmlns:a16="http://schemas.microsoft.com/office/drawing/2014/main" id="{98922E6F-4279-3763-4094-2F6C5BE660E2}"/>
              </a:ext>
            </a:extLst>
          </p:cNvPr>
          <p:cNvSpPr txBox="1"/>
          <p:nvPr/>
        </p:nvSpPr>
        <p:spPr>
          <a:xfrm>
            <a:off x="1000542" y="4155126"/>
            <a:ext cx="8273460" cy="923330"/>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&lt;h1&gt;This is a large header&lt;/h1&gt;</a:t>
            </a:r>
          </a:p>
          <a:p>
            <a:r>
              <a:rPr lang="en-US" b="1" dirty="0">
                <a:latin typeface="Courier New" panose="02070309020205020404" pitchFamily="49" charset="0"/>
                <a:cs typeface="Courier New" panose="02070309020205020404" pitchFamily="49" charset="0"/>
              </a:rPr>
              <a:t>&lt;h2&gt;This is a sub-header&lt;/h2&gt;</a:t>
            </a:r>
          </a:p>
          <a:p>
            <a:r>
              <a:rPr lang="en-US" b="1" dirty="0">
                <a:latin typeface="Courier New" panose="02070309020205020404" pitchFamily="49" charset="0"/>
                <a:cs typeface="Courier New" panose="02070309020205020404" pitchFamily="49" charset="0"/>
              </a:rPr>
              <a:t>&lt;h6&gt;I've never used this one&lt;/h6&gt;</a:t>
            </a:r>
          </a:p>
        </p:txBody>
      </p:sp>
    </p:spTree>
    <p:extLst>
      <p:ext uri="{BB962C8B-B14F-4D97-AF65-F5344CB8AC3E}">
        <p14:creationId xmlns:p14="http://schemas.microsoft.com/office/powerpoint/2010/main" val="40095071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72377F-77E5-15C1-14CF-89C71AF70297}"/>
              </a:ext>
            </a:extLst>
          </p:cNvPr>
          <p:cNvSpPr>
            <a:spLocks noGrp="1"/>
          </p:cNvSpPr>
          <p:nvPr>
            <p:ph type="title"/>
          </p:nvPr>
        </p:nvSpPr>
        <p:spPr/>
        <p:txBody>
          <a:bodyPr/>
          <a:lstStyle/>
          <a:p>
            <a:r>
              <a:rPr lang="en-US" dirty="0"/>
              <a:t>The &lt;p&gt; tag</a:t>
            </a:r>
          </a:p>
        </p:txBody>
      </p:sp>
      <p:sp>
        <p:nvSpPr>
          <p:cNvPr id="3" name="Content Placeholder 2">
            <a:extLst>
              <a:ext uri="{FF2B5EF4-FFF2-40B4-BE49-F238E27FC236}">
                <a16:creationId xmlns:a16="http://schemas.microsoft.com/office/drawing/2014/main" id="{B7B83CA1-1DC1-91D2-5E82-31B8B4022289}"/>
              </a:ext>
            </a:extLst>
          </p:cNvPr>
          <p:cNvSpPr>
            <a:spLocks noGrp="1"/>
          </p:cNvSpPr>
          <p:nvPr>
            <p:ph idx="1"/>
          </p:nvPr>
        </p:nvSpPr>
        <p:spPr/>
        <p:txBody>
          <a:bodyPr/>
          <a:lstStyle/>
          <a:p>
            <a:r>
              <a:rPr lang="en-US" dirty="0"/>
              <a:t>The &lt;p&gt; tag denotes a paragraph or block of text</a:t>
            </a:r>
          </a:p>
          <a:p>
            <a:r>
              <a:rPr lang="en-US" dirty="0"/>
              <a:t>Most content in a document will be contained inside a paragraph tag &lt;p&gt;</a:t>
            </a:r>
          </a:p>
          <a:p>
            <a:r>
              <a:rPr lang="en-US" dirty="0"/>
              <a:t>The closing paragraph tag &lt;/p&gt; signifies to the browser that a new line should be inserted at that point</a:t>
            </a:r>
          </a:p>
          <a:p>
            <a:endParaRPr lang="en-US" dirty="0"/>
          </a:p>
        </p:txBody>
      </p:sp>
      <p:sp>
        <p:nvSpPr>
          <p:cNvPr id="4" name="TextBox 3">
            <a:extLst>
              <a:ext uri="{FF2B5EF4-FFF2-40B4-BE49-F238E27FC236}">
                <a16:creationId xmlns:a16="http://schemas.microsoft.com/office/drawing/2014/main" id="{13910D37-D7F2-6C4E-3A7D-899A46CA5C6D}"/>
              </a:ext>
            </a:extLst>
          </p:cNvPr>
          <p:cNvSpPr txBox="1"/>
          <p:nvPr/>
        </p:nvSpPr>
        <p:spPr>
          <a:xfrm>
            <a:off x="1000542" y="3871162"/>
            <a:ext cx="8273460" cy="1200329"/>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&lt;p&gt;Most of the text contents in your HTML document will</a:t>
            </a:r>
          </a:p>
          <a:p>
            <a:r>
              <a:rPr lang="en-US" b="1" dirty="0">
                <a:latin typeface="Courier New" panose="02070309020205020404" pitchFamily="49" charset="0"/>
                <a:cs typeface="Courier New" panose="02070309020205020404" pitchFamily="49" charset="0"/>
              </a:rPr>
              <a:t>appear inside paragraph tags.&lt;/p&gt;</a:t>
            </a:r>
          </a:p>
          <a:p>
            <a:r>
              <a:rPr lang="en-US" b="1" dirty="0">
                <a:latin typeface="Courier New" panose="02070309020205020404" pitchFamily="49" charset="0"/>
                <a:cs typeface="Courier New" panose="02070309020205020404" pitchFamily="49" charset="0"/>
              </a:rPr>
              <a:t>&lt;p&gt;The browser automatically renders a new line at the end of the paragraph when it encounters the closing tag.&lt;/p&gt;</a:t>
            </a:r>
          </a:p>
        </p:txBody>
      </p:sp>
    </p:spTree>
    <p:extLst>
      <p:ext uri="{BB962C8B-B14F-4D97-AF65-F5344CB8AC3E}">
        <p14:creationId xmlns:p14="http://schemas.microsoft.com/office/powerpoint/2010/main" val="20958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0E5BC7-7A11-2E55-B5BE-62006A538403}"/>
              </a:ext>
            </a:extLst>
          </p:cNvPr>
          <p:cNvSpPr>
            <a:spLocks noGrp="1"/>
          </p:cNvSpPr>
          <p:nvPr>
            <p:ph type="title"/>
          </p:nvPr>
        </p:nvSpPr>
        <p:spPr/>
        <p:txBody>
          <a:bodyPr/>
          <a:lstStyle/>
          <a:p>
            <a:r>
              <a:rPr lang="en-US" dirty="0"/>
              <a:t>Lists</a:t>
            </a:r>
          </a:p>
        </p:txBody>
      </p:sp>
      <p:sp>
        <p:nvSpPr>
          <p:cNvPr id="3" name="Content Placeholder 2">
            <a:extLst>
              <a:ext uri="{FF2B5EF4-FFF2-40B4-BE49-F238E27FC236}">
                <a16:creationId xmlns:a16="http://schemas.microsoft.com/office/drawing/2014/main" id="{0FB4D8A3-E893-8E03-7ADD-4E1225625060}"/>
              </a:ext>
            </a:extLst>
          </p:cNvPr>
          <p:cNvSpPr>
            <a:spLocks noGrp="1"/>
          </p:cNvSpPr>
          <p:nvPr>
            <p:ph idx="1"/>
          </p:nvPr>
        </p:nvSpPr>
        <p:spPr/>
        <p:txBody>
          <a:bodyPr/>
          <a:lstStyle/>
          <a:p>
            <a:r>
              <a:rPr lang="en-US" dirty="0"/>
              <a:t>We can create numbered or bulleted lists in HTML using the ordered list &lt;</a:t>
            </a:r>
            <a:r>
              <a:rPr lang="en-US" dirty="0" err="1"/>
              <a:t>ol</a:t>
            </a:r>
            <a:r>
              <a:rPr lang="en-US" dirty="0"/>
              <a:t>&gt; or unordered list &lt;</a:t>
            </a:r>
            <a:r>
              <a:rPr lang="en-US" dirty="0" err="1"/>
              <a:t>ul</a:t>
            </a:r>
            <a:r>
              <a:rPr lang="en-US" dirty="0"/>
              <a:t>&gt; tags.</a:t>
            </a:r>
          </a:p>
          <a:p>
            <a:r>
              <a:rPr lang="en-US" dirty="0"/>
              <a:t>List elements are surrounded by list item &lt;li&gt; tags</a:t>
            </a:r>
          </a:p>
          <a:p>
            <a:r>
              <a:rPr lang="en-US" dirty="0"/>
              <a:t>Lists can also be nested.</a:t>
            </a:r>
          </a:p>
        </p:txBody>
      </p:sp>
      <p:sp>
        <p:nvSpPr>
          <p:cNvPr id="4" name="TextBox 3">
            <a:extLst>
              <a:ext uri="{FF2B5EF4-FFF2-40B4-BE49-F238E27FC236}">
                <a16:creationId xmlns:a16="http://schemas.microsoft.com/office/drawing/2014/main" id="{9FFBFDF7-5C91-064C-BBA9-1724960FAF9F}"/>
              </a:ext>
            </a:extLst>
          </p:cNvPr>
          <p:cNvSpPr txBox="1"/>
          <p:nvPr/>
        </p:nvSpPr>
        <p:spPr>
          <a:xfrm>
            <a:off x="1000542" y="3512943"/>
            <a:ext cx="8273460" cy="2585323"/>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&lt;</a:t>
            </a:r>
            <a:r>
              <a:rPr lang="en-US" b="1" dirty="0" err="1">
                <a:latin typeface="Courier New" panose="02070309020205020404" pitchFamily="49" charset="0"/>
                <a:cs typeface="Courier New" panose="02070309020205020404" pitchFamily="49" charset="0"/>
              </a:rPr>
              <a:t>ol</a:t>
            </a:r>
            <a:r>
              <a:rPr lang="en-US" b="1" dirty="0">
                <a:latin typeface="Courier New" panose="02070309020205020404" pitchFamily="49" charset="0"/>
                <a:cs typeface="Courier New" panose="02070309020205020404" pitchFamily="49" charset="0"/>
              </a:rPr>
              <a:t>&gt;</a:t>
            </a:r>
          </a:p>
          <a:p>
            <a:r>
              <a:rPr lang="en-US" b="1" dirty="0">
                <a:latin typeface="Courier New" panose="02070309020205020404" pitchFamily="49" charset="0"/>
                <a:cs typeface="Courier New" panose="02070309020205020404" pitchFamily="49" charset="0"/>
              </a:rPr>
              <a:t>  &lt;li&gt;This is item 1&lt;/li&gt;</a:t>
            </a:r>
          </a:p>
          <a:p>
            <a:r>
              <a:rPr lang="en-US" b="1" dirty="0">
                <a:latin typeface="Courier New" panose="02070309020205020404" pitchFamily="49" charset="0"/>
                <a:cs typeface="Courier New" panose="02070309020205020404" pitchFamily="49" charset="0"/>
              </a:rPr>
              <a:t>  &lt;li&gt;This is item 2&lt;/li&gt;</a:t>
            </a:r>
          </a:p>
          <a:p>
            <a:r>
              <a:rPr lang="en-US" b="1" dirty="0">
                <a:latin typeface="Courier New" panose="02070309020205020404" pitchFamily="49" charset="0"/>
                <a:cs typeface="Courier New" panose="02070309020205020404" pitchFamily="49" charset="0"/>
              </a:rPr>
              <a:t>  &lt;li&gt;Item 3 has a bulleted sub-list</a:t>
            </a:r>
          </a:p>
          <a:p>
            <a:r>
              <a:rPr lang="en-US" b="1" dirty="0">
                <a:latin typeface="Courier New" panose="02070309020205020404" pitchFamily="49" charset="0"/>
                <a:cs typeface="Courier New" panose="02070309020205020404" pitchFamily="49" charset="0"/>
              </a:rPr>
              <a:t>    &lt;</a:t>
            </a:r>
            <a:r>
              <a:rPr lang="en-US" b="1" dirty="0" err="1">
                <a:latin typeface="Courier New" panose="02070309020205020404" pitchFamily="49" charset="0"/>
                <a:cs typeface="Courier New" panose="02070309020205020404" pitchFamily="49" charset="0"/>
              </a:rPr>
              <a:t>ul</a:t>
            </a:r>
            <a:r>
              <a:rPr lang="en-US" b="1" dirty="0">
                <a:latin typeface="Courier New" panose="02070309020205020404" pitchFamily="49" charset="0"/>
                <a:cs typeface="Courier New" panose="02070309020205020404" pitchFamily="49" charset="0"/>
              </a:rPr>
              <a:t>&gt;</a:t>
            </a:r>
          </a:p>
          <a:p>
            <a:r>
              <a:rPr lang="en-US" b="1" dirty="0">
                <a:latin typeface="Courier New" panose="02070309020205020404" pitchFamily="49" charset="0"/>
                <a:cs typeface="Courier New" panose="02070309020205020404" pitchFamily="49" charset="0"/>
              </a:rPr>
              <a:t>      &lt;li&gt;First bullet&lt;/li&gt;</a:t>
            </a:r>
          </a:p>
          <a:p>
            <a:r>
              <a:rPr lang="en-US" b="1" dirty="0">
                <a:latin typeface="Courier New" panose="02070309020205020404" pitchFamily="49" charset="0"/>
                <a:cs typeface="Courier New" panose="02070309020205020404" pitchFamily="49" charset="0"/>
              </a:rPr>
              <a:t>      &lt;li&gt;Second bullet&lt;/li&gt;</a:t>
            </a:r>
          </a:p>
          <a:p>
            <a:r>
              <a:rPr lang="en-US" b="1" dirty="0">
                <a:latin typeface="Courier New" panose="02070309020205020404" pitchFamily="49" charset="0"/>
                <a:cs typeface="Courier New" panose="02070309020205020404" pitchFamily="49" charset="0"/>
              </a:rPr>
              <a:t>    &lt;/</a:t>
            </a:r>
            <a:r>
              <a:rPr lang="en-US" b="1" dirty="0" err="1">
                <a:latin typeface="Courier New" panose="02070309020205020404" pitchFamily="49" charset="0"/>
                <a:cs typeface="Courier New" panose="02070309020205020404" pitchFamily="49" charset="0"/>
              </a:rPr>
              <a:t>ul</a:t>
            </a:r>
            <a:r>
              <a:rPr lang="en-US" b="1" dirty="0">
                <a:latin typeface="Courier New" panose="02070309020205020404" pitchFamily="49" charset="0"/>
                <a:cs typeface="Courier New" panose="02070309020205020404" pitchFamily="49" charset="0"/>
              </a:rPr>
              <a:t>&gt;&lt;/li&gt;</a:t>
            </a:r>
          </a:p>
          <a:p>
            <a:r>
              <a:rPr lang="en-US" b="1" dirty="0">
                <a:latin typeface="Courier New" panose="02070309020205020404" pitchFamily="49" charset="0"/>
                <a:cs typeface="Courier New" panose="02070309020205020404" pitchFamily="49" charset="0"/>
              </a:rPr>
              <a:t>&lt;/</a:t>
            </a:r>
            <a:r>
              <a:rPr lang="en-US" b="1" dirty="0" err="1">
                <a:latin typeface="Courier New" panose="02070309020205020404" pitchFamily="49" charset="0"/>
                <a:cs typeface="Courier New" panose="02070309020205020404" pitchFamily="49" charset="0"/>
              </a:rPr>
              <a:t>ol</a:t>
            </a:r>
            <a:r>
              <a:rPr lang="en-US" b="1" dirty="0">
                <a:latin typeface="Courier New" panose="02070309020205020404" pitchFamily="49" charset="0"/>
                <a:cs typeface="Courier New" panose="02070309020205020404" pitchFamily="49" charset="0"/>
              </a:rPr>
              <a:t>&gt;</a:t>
            </a:r>
          </a:p>
        </p:txBody>
      </p:sp>
    </p:spTree>
    <p:extLst>
      <p:ext uri="{BB962C8B-B14F-4D97-AF65-F5344CB8AC3E}">
        <p14:creationId xmlns:p14="http://schemas.microsoft.com/office/powerpoint/2010/main" val="165221609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DDB40D-9D8F-1B80-C583-FE668A5E43AA}"/>
              </a:ext>
            </a:extLst>
          </p:cNvPr>
          <p:cNvSpPr>
            <a:spLocks noGrp="1"/>
          </p:cNvSpPr>
          <p:nvPr>
            <p:ph type="title"/>
          </p:nvPr>
        </p:nvSpPr>
        <p:spPr/>
        <p:txBody>
          <a:bodyPr/>
          <a:lstStyle/>
          <a:p>
            <a:r>
              <a:rPr lang="en-US" dirty="0"/>
              <a:t>Miscellaneous simple tags</a:t>
            </a:r>
          </a:p>
        </p:txBody>
      </p:sp>
      <p:sp>
        <p:nvSpPr>
          <p:cNvPr id="3" name="Content Placeholder 2">
            <a:extLst>
              <a:ext uri="{FF2B5EF4-FFF2-40B4-BE49-F238E27FC236}">
                <a16:creationId xmlns:a16="http://schemas.microsoft.com/office/drawing/2014/main" id="{9340A42F-0190-FD7B-A039-C271871C4924}"/>
              </a:ext>
            </a:extLst>
          </p:cNvPr>
          <p:cNvSpPr>
            <a:spLocks noGrp="1"/>
          </p:cNvSpPr>
          <p:nvPr>
            <p:ph idx="1"/>
          </p:nvPr>
        </p:nvSpPr>
        <p:spPr/>
        <p:txBody>
          <a:bodyPr/>
          <a:lstStyle/>
          <a:p>
            <a:r>
              <a:rPr lang="en-US" dirty="0"/>
              <a:t>The &lt;strong&gt;&lt;/strong&gt; tag is used to mark text that should be bold.</a:t>
            </a:r>
          </a:p>
          <a:p>
            <a:endParaRPr lang="en-US" dirty="0"/>
          </a:p>
          <a:p>
            <a:r>
              <a:rPr lang="en-US" dirty="0"/>
              <a:t>The &lt;</a:t>
            </a:r>
            <a:r>
              <a:rPr lang="en-US" dirty="0" err="1"/>
              <a:t>em</a:t>
            </a:r>
            <a:r>
              <a:rPr lang="en-US" dirty="0"/>
              <a:t>&gt;&lt;/</a:t>
            </a:r>
            <a:r>
              <a:rPr lang="en-US" dirty="0" err="1"/>
              <a:t>em</a:t>
            </a:r>
            <a:r>
              <a:rPr lang="en-US" dirty="0"/>
              <a:t>&gt; tag is used to mark text that should be emphasized and is typically rendered in italics.</a:t>
            </a:r>
          </a:p>
          <a:p>
            <a:endParaRPr lang="en-US" dirty="0"/>
          </a:p>
          <a:p>
            <a:r>
              <a:rPr lang="en-US" dirty="0"/>
              <a:t>The &lt;</a:t>
            </a:r>
            <a:r>
              <a:rPr lang="en-US" dirty="0" err="1"/>
              <a:t>br</a:t>
            </a:r>
            <a:r>
              <a:rPr lang="en-US" dirty="0"/>
              <a:t> /&gt; tag doesn't have a closing tag and forces a line break at the position of the tag.</a:t>
            </a:r>
          </a:p>
          <a:p>
            <a:endParaRPr lang="en-US" dirty="0"/>
          </a:p>
          <a:p>
            <a:r>
              <a:rPr lang="en-US" dirty="0"/>
              <a:t>The &lt;</a:t>
            </a:r>
            <a:r>
              <a:rPr lang="en-US" dirty="0" err="1"/>
              <a:t>hr</a:t>
            </a:r>
            <a:r>
              <a:rPr lang="en-US" dirty="0"/>
              <a:t> /&gt; tag also doesn't have a closing tag a causes a line to be drawn across the width of the page.</a:t>
            </a:r>
          </a:p>
        </p:txBody>
      </p:sp>
      <p:sp>
        <p:nvSpPr>
          <p:cNvPr id="4" name="TextBox 3">
            <a:extLst>
              <a:ext uri="{FF2B5EF4-FFF2-40B4-BE49-F238E27FC236}">
                <a16:creationId xmlns:a16="http://schemas.microsoft.com/office/drawing/2014/main" id="{60901912-BD34-A19C-26E0-8437D9BAB505}"/>
              </a:ext>
            </a:extLst>
          </p:cNvPr>
          <p:cNvSpPr txBox="1"/>
          <p:nvPr/>
        </p:nvSpPr>
        <p:spPr>
          <a:xfrm>
            <a:off x="1000542" y="2373459"/>
            <a:ext cx="8273460"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The word &lt;strong&gt;happy&lt;/strong&gt; should be bold.</a:t>
            </a:r>
          </a:p>
        </p:txBody>
      </p:sp>
      <p:sp>
        <p:nvSpPr>
          <p:cNvPr id="5" name="TextBox 4">
            <a:extLst>
              <a:ext uri="{FF2B5EF4-FFF2-40B4-BE49-F238E27FC236}">
                <a16:creationId xmlns:a16="http://schemas.microsoft.com/office/drawing/2014/main" id="{01D3228B-8BB8-9345-3B2E-EEBDC3CCF885}"/>
              </a:ext>
            </a:extLst>
          </p:cNvPr>
          <p:cNvSpPr txBox="1"/>
          <p:nvPr/>
        </p:nvSpPr>
        <p:spPr>
          <a:xfrm>
            <a:off x="1000542" y="3523530"/>
            <a:ext cx="8273460"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&lt;</a:t>
            </a:r>
            <a:r>
              <a:rPr lang="en-US" b="1" dirty="0" err="1">
                <a:latin typeface="Courier New" panose="02070309020205020404" pitchFamily="49" charset="0"/>
                <a:cs typeface="Courier New" panose="02070309020205020404" pitchFamily="49" charset="0"/>
              </a:rPr>
              <a:t>em</a:t>
            </a:r>
            <a:r>
              <a:rPr lang="en-US" b="1" dirty="0">
                <a:latin typeface="Courier New" panose="02070309020205020404" pitchFamily="49" charset="0"/>
                <a:cs typeface="Courier New" panose="02070309020205020404" pitchFamily="49" charset="0"/>
              </a:rPr>
              <a:t>&gt;CS 111&lt;/</a:t>
            </a:r>
            <a:r>
              <a:rPr lang="en-US" b="1" dirty="0" err="1">
                <a:latin typeface="Courier New" panose="02070309020205020404" pitchFamily="49" charset="0"/>
                <a:cs typeface="Courier New" panose="02070309020205020404" pitchFamily="49" charset="0"/>
              </a:rPr>
              <a:t>em</a:t>
            </a:r>
            <a:r>
              <a:rPr lang="en-US" b="1" dirty="0">
                <a:latin typeface="Courier New" panose="02070309020205020404" pitchFamily="49" charset="0"/>
                <a:cs typeface="Courier New" panose="02070309020205020404" pitchFamily="49" charset="0"/>
              </a:rPr>
              <a:t>&gt; will render in &lt;</a:t>
            </a:r>
            <a:r>
              <a:rPr lang="en-US" b="1" dirty="0" err="1">
                <a:latin typeface="Courier New" panose="02070309020205020404" pitchFamily="49" charset="0"/>
                <a:cs typeface="Courier New" panose="02070309020205020404" pitchFamily="49" charset="0"/>
              </a:rPr>
              <a:t>em</a:t>
            </a:r>
            <a:r>
              <a:rPr lang="en-US" b="1" dirty="0">
                <a:latin typeface="Courier New" panose="02070309020205020404" pitchFamily="49" charset="0"/>
                <a:cs typeface="Courier New" panose="02070309020205020404" pitchFamily="49" charset="0"/>
              </a:rPr>
              <a:t>&gt;italics&lt;/</a:t>
            </a:r>
            <a:r>
              <a:rPr lang="en-US" b="1" dirty="0" err="1">
                <a:latin typeface="Courier New" panose="02070309020205020404" pitchFamily="49" charset="0"/>
                <a:cs typeface="Courier New" panose="02070309020205020404" pitchFamily="49" charset="0"/>
              </a:rPr>
              <a:t>em</a:t>
            </a:r>
            <a:r>
              <a:rPr lang="en-US" b="1" dirty="0">
                <a:latin typeface="Courier New" panose="02070309020205020404" pitchFamily="49" charset="0"/>
                <a:cs typeface="Courier New" panose="02070309020205020404" pitchFamily="49" charset="0"/>
              </a:rPr>
              <a:t>&gt;.</a:t>
            </a:r>
          </a:p>
        </p:txBody>
      </p:sp>
      <p:sp>
        <p:nvSpPr>
          <p:cNvPr id="6" name="TextBox 5">
            <a:extLst>
              <a:ext uri="{FF2B5EF4-FFF2-40B4-BE49-F238E27FC236}">
                <a16:creationId xmlns:a16="http://schemas.microsoft.com/office/drawing/2014/main" id="{CE08EB1A-2088-95CC-2F8D-B34308109D79}"/>
              </a:ext>
            </a:extLst>
          </p:cNvPr>
          <p:cNvSpPr txBox="1"/>
          <p:nvPr/>
        </p:nvSpPr>
        <p:spPr>
          <a:xfrm>
            <a:off x="1000542" y="4673601"/>
            <a:ext cx="8273460"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There is a&lt;</a:t>
            </a:r>
            <a:r>
              <a:rPr lang="en-US" b="1" dirty="0" err="1">
                <a:latin typeface="Courier New" panose="02070309020205020404" pitchFamily="49" charset="0"/>
                <a:cs typeface="Courier New" panose="02070309020205020404" pitchFamily="49" charset="0"/>
              </a:rPr>
              <a:t>br</a:t>
            </a:r>
            <a:r>
              <a:rPr lang="en-US" b="1" dirty="0">
                <a:latin typeface="Courier New" panose="02070309020205020404" pitchFamily="49" charset="0"/>
                <a:cs typeface="Courier New" panose="02070309020205020404" pitchFamily="49" charset="0"/>
              </a:rPr>
              <a:t> /&gt;line break in the middle of this sentence.</a:t>
            </a:r>
          </a:p>
        </p:txBody>
      </p:sp>
      <p:sp>
        <p:nvSpPr>
          <p:cNvPr id="7" name="TextBox 6">
            <a:extLst>
              <a:ext uri="{FF2B5EF4-FFF2-40B4-BE49-F238E27FC236}">
                <a16:creationId xmlns:a16="http://schemas.microsoft.com/office/drawing/2014/main" id="{9F3F4998-EDEB-F37F-697C-D09D410A20AC}"/>
              </a:ext>
            </a:extLst>
          </p:cNvPr>
          <p:cNvSpPr txBox="1"/>
          <p:nvPr/>
        </p:nvSpPr>
        <p:spPr>
          <a:xfrm>
            <a:off x="1000542" y="5823672"/>
            <a:ext cx="8273460"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&lt;</a:t>
            </a:r>
            <a:r>
              <a:rPr lang="en-US" b="1" dirty="0" err="1">
                <a:latin typeface="Courier New" panose="02070309020205020404" pitchFamily="49" charset="0"/>
                <a:cs typeface="Courier New" panose="02070309020205020404" pitchFamily="49" charset="0"/>
              </a:rPr>
              <a:t>hr</a:t>
            </a:r>
            <a:r>
              <a:rPr lang="en-US" b="1" dirty="0">
                <a:latin typeface="Courier New" panose="02070309020205020404" pitchFamily="49" charset="0"/>
                <a:cs typeface="Courier New" panose="02070309020205020404" pitchFamily="49" charset="0"/>
              </a:rPr>
              <a:t> /&gt;</a:t>
            </a:r>
          </a:p>
          <a:p>
            <a:r>
              <a:rPr lang="en-US" b="1" dirty="0">
                <a:latin typeface="Courier New" panose="02070309020205020404" pitchFamily="49" charset="0"/>
                <a:cs typeface="Courier New" panose="02070309020205020404" pitchFamily="49" charset="0"/>
              </a:rPr>
              <a:t>&lt;p&gt;This paragraph has a line above it.&lt;/p&gt;</a:t>
            </a:r>
          </a:p>
        </p:txBody>
      </p:sp>
    </p:spTree>
    <p:extLst>
      <p:ext uri="{BB962C8B-B14F-4D97-AF65-F5344CB8AC3E}">
        <p14:creationId xmlns:p14="http://schemas.microsoft.com/office/powerpoint/2010/main" val="36175198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6A3CCEF-550F-C718-5D0E-BECD8BDE2BA6}"/>
              </a:ext>
            </a:extLst>
          </p:cNvPr>
          <p:cNvSpPr>
            <a:spLocks noGrp="1"/>
          </p:cNvSpPr>
          <p:nvPr>
            <p:ph type="title"/>
          </p:nvPr>
        </p:nvSpPr>
        <p:spPr/>
        <p:txBody>
          <a:bodyPr/>
          <a:lstStyle/>
          <a:p>
            <a:r>
              <a:rPr lang="en-US" dirty="0"/>
              <a:t>The Internet</a:t>
            </a:r>
          </a:p>
        </p:txBody>
      </p:sp>
      <p:sp>
        <p:nvSpPr>
          <p:cNvPr id="5" name="Content Placeholder 4">
            <a:extLst>
              <a:ext uri="{FF2B5EF4-FFF2-40B4-BE49-F238E27FC236}">
                <a16:creationId xmlns:a16="http://schemas.microsoft.com/office/drawing/2014/main" id="{6F86569C-DDA8-7157-003A-952E34D3E3A7}"/>
              </a:ext>
            </a:extLst>
          </p:cNvPr>
          <p:cNvSpPr>
            <a:spLocks noGrp="1"/>
          </p:cNvSpPr>
          <p:nvPr>
            <p:ph idx="1"/>
          </p:nvPr>
        </p:nvSpPr>
        <p:spPr/>
        <p:txBody>
          <a:bodyPr/>
          <a:lstStyle/>
          <a:p>
            <a:r>
              <a:rPr lang="en-US" dirty="0"/>
              <a:t>When I say "The Internet" what do you think of?</a:t>
            </a:r>
          </a:p>
          <a:p>
            <a:r>
              <a:rPr lang="en-US" dirty="0"/>
              <a:t>Today, most people think of the World Wide Web (WWW)</a:t>
            </a:r>
          </a:p>
          <a:p>
            <a:r>
              <a:rPr lang="en-US" dirty="0"/>
              <a:t>But the internet is actually much larger (and simpler?) than that.</a:t>
            </a:r>
          </a:p>
          <a:p>
            <a:r>
              <a:rPr lang="en-US" dirty="0"/>
              <a:t>At its basic level, it is network that allows computers to talk to one another.  The WWW is just one method of communication.</a:t>
            </a:r>
          </a:p>
          <a:p>
            <a:endParaRPr lang="en-US" dirty="0"/>
          </a:p>
          <a:p>
            <a:endParaRPr lang="en-US" dirty="0"/>
          </a:p>
          <a:p>
            <a:endParaRPr lang="en-US" dirty="0"/>
          </a:p>
        </p:txBody>
      </p:sp>
    </p:spTree>
    <p:extLst>
      <p:ext uri="{BB962C8B-B14F-4D97-AF65-F5344CB8AC3E}">
        <p14:creationId xmlns:p14="http://schemas.microsoft.com/office/powerpoint/2010/main" val="35750783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0FC0C5-FA9C-1C22-4CE8-7D40BCBA6818}"/>
              </a:ext>
            </a:extLst>
          </p:cNvPr>
          <p:cNvSpPr>
            <a:spLocks noGrp="1"/>
          </p:cNvSpPr>
          <p:nvPr>
            <p:ph type="title"/>
          </p:nvPr>
        </p:nvSpPr>
        <p:spPr/>
        <p:txBody>
          <a:bodyPr/>
          <a:lstStyle/>
          <a:p>
            <a:r>
              <a:rPr lang="en-US" dirty="0"/>
              <a:t>Attributes</a:t>
            </a:r>
          </a:p>
        </p:txBody>
      </p:sp>
      <p:sp>
        <p:nvSpPr>
          <p:cNvPr id="3" name="Content Placeholder 2">
            <a:extLst>
              <a:ext uri="{FF2B5EF4-FFF2-40B4-BE49-F238E27FC236}">
                <a16:creationId xmlns:a16="http://schemas.microsoft.com/office/drawing/2014/main" id="{8900C123-2BBA-A8E4-284B-C0A1D3F95AC8}"/>
              </a:ext>
            </a:extLst>
          </p:cNvPr>
          <p:cNvSpPr>
            <a:spLocks noGrp="1"/>
          </p:cNvSpPr>
          <p:nvPr>
            <p:ph idx="1"/>
          </p:nvPr>
        </p:nvSpPr>
        <p:spPr/>
        <p:txBody>
          <a:bodyPr/>
          <a:lstStyle/>
          <a:p>
            <a:r>
              <a:rPr lang="en-US" dirty="0"/>
              <a:t>Before we look at the next few tags, we need to talk about attributes.</a:t>
            </a:r>
          </a:p>
          <a:p>
            <a:r>
              <a:rPr lang="en-US" dirty="0"/>
              <a:t>In addition to just the tag name, tags can have attributes.</a:t>
            </a:r>
          </a:p>
          <a:p>
            <a:r>
              <a:rPr lang="en-US" dirty="0"/>
              <a:t>This looks like</a:t>
            </a:r>
          </a:p>
          <a:p>
            <a:endParaRPr lang="en-US" dirty="0"/>
          </a:p>
          <a:p>
            <a:r>
              <a:rPr lang="en-US" dirty="0"/>
              <a:t>A common attribute for paragraphs and headers is the align attribute.  It can take on the values of left, right and center and controls the justification of the contents</a:t>
            </a:r>
          </a:p>
          <a:p>
            <a:endParaRPr lang="en-US" dirty="0"/>
          </a:p>
          <a:p>
            <a:r>
              <a:rPr lang="en-US" dirty="0"/>
              <a:t>For ordered lists, you can set what the number "type" will be – i.e. A, a, 1, </a:t>
            </a:r>
            <a:r>
              <a:rPr lang="en-US" dirty="0" err="1"/>
              <a:t>i</a:t>
            </a:r>
            <a:r>
              <a:rPr lang="en-US" dirty="0"/>
              <a:t>, etc.</a:t>
            </a:r>
          </a:p>
          <a:p>
            <a:endParaRPr lang="en-US" dirty="0"/>
          </a:p>
        </p:txBody>
      </p:sp>
      <p:sp>
        <p:nvSpPr>
          <p:cNvPr id="4" name="TextBox 3">
            <a:extLst>
              <a:ext uri="{FF2B5EF4-FFF2-40B4-BE49-F238E27FC236}">
                <a16:creationId xmlns:a16="http://schemas.microsoft.com/office/drawing/2014/main" id="{55D12A23-B25B-BB51-BBC0-646A31A6AB7C}"/>
              </a:ext>
            </a:extLst>
          </p:cNvPr>
          <p:cNvSpPr txBox="1"/>
          <p:nvPr/>
        </p:nvSpPr>
        <p:spPr>
          <a:xfrm>
            <a:off x="1000542" y="3201859"/>
            <a:ext cx="8273460"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&lt;</a:t>
            </a:r>
            <a:r>
              <a:rPr lang="en-US" b="1" dirty="0" err="1">
                <a:latin typeface="Courier New" panose="02070309020205020404" pitchFamily="49" charset="0"/>
                <a:cs typeface="Courier New" panose="02070309020205020404" pitchFamily="49" charset="0"/>
              </a:rPr>
              <a:t>tag_name</a:t>
            </a:r>
            <a:r>
              <a:rPr lang="en-US" b="1" dirty="0">
                <a:latin typeface="Courier New" panose="02070309020205020404" pitchFamily="49" charset="0"/>
                <a:cs typeface="Courier New" panose="02070309020205020404" pitchFamily="49" charset="0"/>
              </a:rPr>
              <a:t> attribute1=value attribute2=value ... &gt;</a:t>
            </a:r>
          </a:p>
        </p:txBody>
      </p:sp>
      <p:sp>
        <p:nvSpPr>
          <p:cNvPr id="5" name="TextBox 4">
            <a:extLst>
              <a:ext uri="{FF2B5EF4-FFF2-40B4-BE49-F238E27FC236}">
                <a16:creationId xmlns:a16="http://schemas.microsoft.com/office/drawing/2014/main" id="{C2965CCE-FA7D-4911-C0C6-D8A0C8665031}"/>
              </a:ext>
            </a:extLst>
          </p:cNvPr>
          <p:cNvSpPr txBox="1"/>
          <p:nvPr/>
        </p:nvSpPr>
        <p:spPr>
          <a:xfrm>
            <a:off x="1000542" y="4689902"/>
            <a:ext cx="8273460"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&lt;h1 align="center"&gt;A centered header&lt;/h1&gt;</a:t>
            </a:r>
          </a:p>
        </p:txBody>
      </p:sp>
      <p:sp>
        <p:nvSpPr>
          <p:cNvPr id="6" name="TextBox 5">
            <a:extLst>
              <a:ext uri="{FF2B5EF4-FFF2-40B4-BE49-F238E27FC236}">
                <a16:creationId xmlns:a16="http://schemas.microsoft.com/office/drawing/2014/main" id="{B968EE3B-64DA-DAE5-E637-0D58FA086606}"/>
              </a:ext>
            </a:extLst>
          </p:cNvPr>
          <p:cNvSpPr txBox="1"/>
          <p:nvPr/>
        </p:nvSpPr>
        <p:spPr>
          <a:xfrm>
            <a:off x="1000542" y="5856697"/>
            <a:ext cx="8273460"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&lt;</a:t>
            </a:r>
            <a:r>
              <a:rPr lang="en-US" b="1" dirty="0" err="1">
                <a:latin typeface="Courier New" panose="02070309020205020404" pitchFamily="49" charset="0"/>
                <a:cs typeface="Courier New" panose="02070309020205020404" pitchFamily="49" charset="0"/>
              </a:rPr>
              <a:t>ol</a:t>
            </a:r>
            <a:r>
              <a:rPr lang="en-US" b="1" dirty="0">
                <a:latin typeface="Courier New" panose="02070309020205020404" pitchFamily="49" charset="0"/>
                <a:cs typeface="Courier New" panose="02070309020205020404" pitchFamily="49" charset="0"/>
              </a:rPr>
              <a:t> type="A"&gt;</a:t>
            </a:r>
          </a:p>
        </p:txBody>
      </p:sp>
    </p:spTree>
    <p:extLst>
      <p:ext uri="{BB962C8B-B14F-4D97-AF65-F5344CB8AC3E}">
        <p14:creationId xmlns:p14="http://schemas.microsoft.com/office/powerpoint/2010/main" val="81279335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689308-2AEE-4AB6-E464-378206B1A190}"/>
              </a:ext>
            </a:extLst>
          </p:cNvPr>
          <p:cNvSpPr>
            <a:spLocks noGrp="1"/>
          </p:cNvSpPr>
          <p:nvPr>
            <p:ph type="title"/>
          </p:nvPr>
        </p:nvSpPr>
        <p:spPr/>
        <p:txBody>
          <a:bodyPr/>
          <a:lstStyle/>
          <a:p>
            <a:r>
              <a:rPr lang="en-US" dirty="0"/>
              <a:t>Images</a:t>
            </a:r>
          </a:p>
        </p:txBody>
      </p:sp>
      <p:sp>
        <p:nvSpPr>
          <p:cNvPr id="3" name="Content Placeholder 2">
            <a:extLst>
              <a:ext uri="{FF2B5EF4-FFF2-40B4-BE49-F238E27FC236}">
                <a16:creationId xmlns:a16="http://schemas.microsoft.com/office/drawing/2014/main" id="{97706290-1481-B7DE-622E-79859251EE29}"/>
              </a:ext>
            </a:extLst>
          </p:cNvPr>
          <p:cNvSpPr>
            <a:spLocks noGrp="1"/>
          </p:cNvSpPr>
          <p:nvPr>
            <p:ph idx="1"/>
          </p:nvPr>
        </p:nvSpPr>
        <p:spPr>
          <a:xfrm>
            <a:off x="677334" y="1930401"/>
            <a:ext cx="8596668" cy="4318000"/>
          </a:xfrm>
        </p:spPr>
        <p:txBody>
          <a:bodyPr>
            <a:normAutofit/>
          </a:bodyPr>
          <a:lstStyle/>
          <a:p>
            <a:r>
              <a:rPr lang="en-US" dirty="0"/>
              <a:t>To include an image, you use the &lt;</a:t>
            </a:r>
            <a:r>
              <a:rPr lang="en-US" dirty="0" err="1"/>
              <a:t>img</a:t>
            </a:r>
            <a:r>
              <a:rPr lang="en-US" dirty="0"/>
              <a:t>&gt; tag</a:t>
            </a:r>
          </a:p>
          <a:p>
            <a:r>
              <a:rPr lang="en-US" dirty="0"/>
              <a:t>It has at least one necessary attribute </a:t>
            </a:r>
            <a:r>
              <a:rPr lang="en-US" i="1" dirty="0" err="1"/>
              <a:t>src</a:t>
            </a:r>
            <a:r>
              <a:rPr lang="en-US" dirty="0"/>
              <a:t> that give the URL to the location of the image to be displayed.</a:t>
            </a:r>
          </a:p>
          <a:p>
            <a:endParaRPr lang="en-US" dirty="0"/>
          </a:p>
          <a:p>
            <a:r>
              <a:rPr lang="en-US" dirty="0"/>
              <a:t>The image tag does not have a closing tag.</a:t>
            </a:r>
          </a:p>
          <a:p>
            <a:endParaRPr lang="en-US" dirty="0"/>
          </a:p>
        </p:txBody>
      </p:sp>
      <p:sp>
        <p:nvSpPr>
          <p:cNvPr id="4" name="TextBox 3">
            <a:extLst>
              <a:ext uri="{FF2B5EF4-FFF2-40B4-BE49-F238E27FC236}">
                <a16:creationId xmlns:a16="http://schemas.microsoft.com/office/drawing/2014/main" id="{FF8DF88C-0E5A-A826-F49F-78119CEFBCB1}"/>
              </a:ext>
            </a:extLst>
          </p:cNvPr>
          <p:cNvSpPr txBox="1"/>
          <p:nvPr/>
        </p:nvSpPr>
        <p:spPr>
          <a:xfrm>
            <a:off x="1000540" y="3059668"/>
            <a:ext cx="10075953"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&lt;</a:t>
            </a:r>
            <a:r>
              <a:rPr lang="en-US" b="1" dirty="0" err="1">
                <a:latin typeface="Courier New" panose="02070309020205020404" pitchFamily="49" charset="0"/>
                <a:cs typeface="Courier New" panose="02070309020205020404" pitchFamily="49" charset="0"/>
              </a:rPr>
              <a:t>img</a:t>
            </a:r>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src</a:t>
            </a:r>
            <a:r>
              <a:rPr lang="en-US" b="1" dirty="0">
                <a:latin typeface="Courier New" panose="02070309020205020404" pitchFamily="49" charset="0"/>
                <a:cs typeface="Courier New" panose="02070309020205020404" pitchFamily="49" charset="0"/>
              </a:rPr>
              <a:t>="https://cs111.byu.edu/assets/images/BYU%20monogram_white.svg"&gt;</a:t>
            </a:r>
          </a:p>
        </p:txBody>
      </p:sp>
    </p:spTree>
    <p:extLst>
      <p:ext uri="{BB962C8B-B14F-4D97-AF65-F5344CB8AC3E}">
        <p14:creationId xmlns:p14="http://schemas.microsoft.com/office/powerpoint/2010/main" val="113899213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689308-2AEE-4AB6-E464-378206B1A190}"/>
              </a:ext>
            </a:extLst>
          </p:cNvPr>
          <p:cNvSpPr>
            <a:spLocks noGrp="1"/>
          </p:cNvSpPr>
          <p:nvPr>
            <p:ph type="title"/>
          </p:nvPr>
        </p:nvSpPr>
        <p:spPr/>
        <p:txBody>
          <a:bodyPr/>
          <a:lstStyle/>
          <a:p>
            <a:r>
              <a:rPr lang="en-US" dirty="0"/>
              <a:t>Images</a:t>
            </a:r>
          </a:p>
        </p:txBody>
      </p:sp>
      <p:sp>
        <p:nvSpPr>
          <p:cNvPr id="3" name="Content Placeholder 2">
            <a:extLst>
              <a:ext uri="{FF2B5EF4-FFF2-40B4-BE49-F238E27FC236}">
                <a16:creationId xmlns:a16="http://schemas.microsoft.com/office/drawing/2014/main" id="{97706290-1481-B7DE-622E-79859251EE29}"/>
              </a:ext>
            </a:extLst>
          </p:cNvPr>
          <p:cNvSpPr>
            <a:spLocks noGrp="1"/>
          </p:cNvSpPr>
          <p:nvPr>
            <p:ph idx="1"/>
          </p:nvPr>
        </p:nvSpPr>
        <p:spPr>
          <a:xfrm>
            <a:off x="677334" y="1930400"/>
            <a:ext cx="8596668" cy="4927599"/>
          </a:xfrm>
        </p:spPr>
        <p:txBody>
          <a:bodyPr>
            <a:normAutofit/>
          </a:bodyPr>
          <a:lstStyle/>
          <a:p>
            <a:r>
              <a:rPr lang="en-US" dirty="0"/>
              <a:t>You can also specify </a:t>
            </a:r>
            <a:r>
              <a:rPr lang="en-US" i="1" dirty="0"/>
              <a:t>height</a:t>
            </a:r>
            <a:r>
              <a:rPr lang="en-US" dirty="0"/>
              <a:t> and </a:t>
            </a:r>
            <a:r>
              <a:rPr lang="en-US" i="1" dirty="0"/>
              <a:t>width</a:t>
            </a:r>
            <a:r>
              <a:rPr lang="en-US" dirty="0"/>
              <a:t> attributes to specify the size the image should display at</a:t>
            </a:r>
          </a:p>
          <a:p>
            <a:pPr lvl="1"/>
            <a:r>
              <a:rPr lang="en-US" dirty="0"/>
              <a:t>Numbers = size in pixels</a:t>
            </a:r>
          </a:p>
          <a:p>
            <a:pPr lvl="1"/>
            <a:r>
              <a:rPr lang="en-US" dirty="0"/>
              <a:t>Percentages = fraction of the page size</a:t>
            </a:r>
          </a:p>
          <a:p>
            <a:pPr lvl="1"/>
            <a:endParaRPr lang="en-US" dirty="0"/>
          </a:p>
          <a:p>
            <a:pPr lvl="1"/>
            <a:endParaRPr lang="en-US" dirty="0"/>
          </a:p>
          <a:p>
            <a:r>
              <a:rPr lang="en-US" dirty="0"/>
              <a:t>If you specify both, it will force the image to be that size, possibly compressing or stretching it in one direction.</a:t>
            </a:r>
          </a:p>
          <a:p>
            <a:r>
              <a:rPr lang="en-US" dirty="0"/>
              <a:t>If you only specify one of the two attributes, it sets the one specified and then scales the other based on the aspect ratio of the image.</a:t>
            </a:r>
          </a:p>
          <a:p>
            <a:endParaRPr lang="en-US" dirty="0"/>
          </a:p>
        </p:txBody>
      </p:sp>
      <p:sp>
        <p:nvSpPr>
          <p:cNvPr id="5" name="TextBox 4">
            <a:extLst>
              <a:ext uri="{FF2B5EF4-FFF2-40B4-BE49-F238E27FC236}">
                <a16:creationId xmlns:a16="http://schemas.microsoft.com/office/drawing/2014/main" id="{479D9134-C728-1975-5F5B-2820B558B33C}"/>
              </a:ext>
            </a:extLst>
          </p:cNvPr>
          <p:cNvSpPr txBox="1"/>
          <p:nvPr/>
        </p:nvSpPr>
        <p:spPr>
          <a:xfrm>
            <a:off x="1026127" y="3513841"/>
            <a:ext cx="9399920"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&lt;</a:t>
            </a:r>
            <a:r>
              <a:rPr lang="en-US" b="1" dirty="0" err="1">
                <a:latin typeface="Courier New" panose="02070309020205020404" pitchFamily="49" charset="0"/>
                <a:cs typeface="Courier New" panose="02070309020205020404" pitchFamily="49" charset="0"/>
              </a:rPr>
              <a:t>img</a:t>
            </a:r>
            <a:r>
              <a:rPr lang="en-US" b="1" dirty="0">
                <a:latin typeface="Courier New" panose="02070309020205020404" pitchFamily="49" charset="0"/>
                <a:cs typeface="Courier New" panose="02070309020205020404" pitchFamily="49" charset="0"/>
              </a:rPr>
              <a:t> height= "100" width="200"</a:t>
            </a:r>
          </a:p>
          <a:p>
            <a:r>
              <a:rPr lang="en-US" b="1" dirty="0" err="1">
                <a:latin typeface="Courier New" panose="02070309020205020404" pitchFamily="49" charset="0"/>
                <a:cs typeface="Courier New" panose="02070309020205020404" pitchFamily="49" charset="0"/>
              </a:rPr>
              <a:t>src</a:t>
            </a:r>
            <a:r>
              <a:rPr lang="en-US" b="1" dirty="0">
                <a:latin typeface="Courier New" panose="02070309020205020404" pitchFamily="49" charset="0"/>
                <a:cs typeface="Courier New" panose="02070309020205020404" pitchFamily="49" charset="0"/>
              </a:rPr>
              <a:t>="https://cs111.byu.edu/assets/images/BYU%20monogram_white.svg"&gt;</a:t>
            </a:r>
          </a:p>
        </p:txBody>
      </p:sp>
    </p:spTree>
    <p:extLst>
      <p:ext uri="{BB962C8B-B14F-4D97-AF65-F5344CB8AC3E}">
        <p14:creationId xmlns:p14="http://schemas.microsoft.com/office/powerpoint/2010/main" val="25630071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7408E1-3E13-147F-7EC4-8EADB0FBCB0E}"/>
              </a:ext>
            </a:extLst>
          </p:cNvPr>
          <p:cNvSpPr>
            <a:spLocks noGrp="1"/>
          </p:cNvSpPr>
          <p:nvPr>
            <p:ph type="title"/>
          </p:nvPr>
        </p:nvSpPr>
        <p:spPr/>
        <p:txBody>
          <a:bodyPr/>
          <a:lstStyle/>
          <a:p>
            <a:r>
              <a:rPr lang="en-US" dirty="0"/>
              <a:t>Links</a:t>
            </a:r>
          </a:p>
        </p:txBody>
      </p:sp>
      <p:sp>
        <p:nvSpPr>
          <p:cNvPr id="3" name="Content Placeholder 2">
            <a:extLst>
              <a:ext uri="{FF2B5EF4-FFF2-40B4-BE49-F238E27FC236}">
                <a16:creationId xmlns:a16="http://schemas.microsoft.com/office/drawing/2014/main" id="{FC56B3C8-34E7-B695-CB89-50CE97414007}"/>
              </a:ext>
            </a:extLst>
          </p:cNvPr>
          <p:cNvSpPr>
            <a:spLocks noGrp="1"/>
          </p:cNvSpPr>
          <p:nvPr>
            <p:ph idx="1"/>
          </p:nvPr>
        </p:nvSpPr>
        <p:spPr/>
        <p:txBody>
          <a:bodyPr/>
          <a:lstStyle/>
          <a:p>
            <a:r>
              <a:rPr lang="en-US" dirty="0"/>
              <a:t>We've made it this far and still haven't talked about how to create links, the foundation of the WWW.</a:t>
            </a:r>
          </a:p>
          <a:p>
            <a:r>
              <a:rPr lang="en-US" dirty="0"/>
              <a:t>To create a link, you use the &lt;a&gt; tag.</a:t>
            </a:r>
          </a:p>
          <a:p>
            <a:r>
              <a:rPr lang="en-US" dirty="0"/>
              <a:t>It has one necessary attribute, </a:t>
            </a:r>
            <a:r>
              <a:rPr lang="en-US" i="1" dirty="0" err="1"/>
              <a:t>href</a:t>
            </a:r>
            <a:r>
              <a:rPr lang="en-US" dirty="0"/>
              <a:t>, that give the URL it should open when clicked.</a:t>
            </a:r>
          </a:p>
          <a:p>
            <a:endParaRPr lang="en-US" dirty="0"/>
          </a:p>
          <a:p>
            <a:r>
              <a:rPr lang="en-US" dirty="0"/>
              <a:t>The text between the opening &lt;a&gt; tag and closing &lt;/a&gt; tag is what is displayed on the web page.</a:t>
            </a:r>
          </a:p>
          <a:p>
            <a:r>
              <a:rPr lang="en-US" dirty="0"/>
              <a:t>This is typically underlined to represent a link and changes color depending on if you've visited the link before or not.</a:t>
            </a:r>
          </a:p>
          <a:p>
            <a:endParaRPr lang="en-US" dirty="0"/>
          </a:p>
          <a:p>
            <a:endParaRPr lang="en-US" dirty="0"/>
          </a:p>
        </p:txBody>
      </p:sp>
      <p:sp>
        <p:nvSpPr>
          <p:cNvPr id="4" name="TextBox 3">
            <a:extLst>
              <a:ext uri="{FF2B5EF4-FFF2-40B4-BE49-F238E27FC236}">
                <a16:creationId xmlns:a16="http://schemas.microsoft.com/office/drawing/2014/main" id="{DA587441-FCF4-4C0C-EF95-58692F00A5F5}"/>
              </a:ext>
            </a:extLst>
          </p:cNvPr>
          <p:cNvSpPr txBox="1"/>
          <p:nvPr/>
        </p:nvSpPr>
        <p:spPr>
          <a:xfrm>
            <a:off x="1016700" y="3824925"/>
            <a:ext cx="8257302"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&lt;a </a:t>
            </a:r>
            <a:r>
              <a:rPr lang="en-US" b="1" dirty="0" err="1">
                <a:latin typeface="Courier New" panose="02070309020205020404" pitchFamily="49" charset="0"/>
                <a:cs typeface="Courier New" panose="02070309020205020404" pitchFamily="49" charset="0"/>
              </a:rPr>
              <a:t>href</a:t>
            </a:r>
            <a:r>
              <a:rPr lang="en-US" b="1" dirty="0">
                <a:latin typeface="Courier New" panose="02070309020205020404" pitchFamily="49" charset="0"/>
                <a:cs typeface="Courier New" panose="02070309020205020404" pitchFamily="49" charset="0"/>
              </a:rPr>
              <a:t>="https://cs111.byu.edu"&gt;CS111 Homepage&lt;/a&gt;</a:t>
            </a:r>
          </a:p>
        </p:txBody>
      </p:sp>
    </p:spTree>
    <p:extLst>
      <p:ext uri="{BB962C8B-B14F-4D97-AF65-F5344CB8AC3E}">
        <p14:creationId xmlns:p14="http://schemas.microsoft.com/office/powerpoint/2010/main" val="231896616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DB6F85-D6E7-6C83-6E5E-76354B2401DA}"/>
              </a:ext>
            </a:extLst>
          </p:cNvPr>
          <p:cNvSpPr>
            <a:spLocks noGrp="1"/>
          </p:cNvSpPr>
          <p:nvPr>
            <p:ph type="title"/>
          </p:nvPr>
        </p:nvSpPr>
        <p:spPr/>
        <p:txBody>
          <a:bodyPr/>
          <a:lstStyle/>
          <a:p>
            <a:r>
              <a:rPr lang="en-US" dirty="0"/>
              <a:t>Tables</a:t>
            </a:r>
          </a:p>
        </p:txBody>
      </p:sp>
      <p:sp>
        <p:nvSpPr>
          <p:cNvPr id="3" name="Content Placeholder 2">
            <a:extLst>
              <a:ext uri="{FF2B5EF4-FFF2-40B4-BE49-F238E27FC236}">
                <a16:creationId xmlns:a16="http://schemas.microsoft.com/office/drawing/2014/main" id="{7B0E33F9-86DF-72E2-2C14-E9B52A51C207}"/>
              </a:ext>
            </a:extLst>
          </p:cNvPr>
          <p:cNvSpPr>
            <a:spLocks noGrp="1"/>
          </p:cNvSpPr>
          <p:nvPr>
            <p:ph idx="1"/>
          </p:nvPr>
        </p:nvSpPr>
        <p:spPr>
          <a:xfrm>
            <a:off x="677334" y="1930401"/>
            <a:ext cx="8596668" cy="4715496"/>
          </a:xfrm>
        </p:spPr>
        <p:txBody>
          <a:bodyPr>
            <a:normAutofit/>
          </a:bodyPr>
          <a:lstStyle/>
          <a:p>
            <a:r>
              <a:rPr lang="en-US" dirty="0"/>
              <a:t>It is possible to render tables in HTML as well.</a:t>
            </a:r>
          </a:p>
          <a:p>
            <a:r>
              <a:rPr lang="en-US" dirty="0"/>
              <a:t>A table starts and ends with the &lt;table&gt; and &lt;/table&gt; tags</a:t>
            </a:r>
          </a:p>
          <a:p>
            <a:r>
              <a:rPr lang="en-US" dirty="0"/>
              <a:t>Each row is enclosed in a table row tag (&lt;tr&gt; &amp; &lt;/tr&gt;)</a:t>
            </a:r>
          </a:p>
          <a:p>
            <a:r>
              <a:rPr lang="en-US" dirty="0"/>
              <a:t>Each element is enclosed in table data tag (&lt;td&gt; and &lt;/td&gt;)</a:t>
            </a:r>
          </a:p>
          <a:p>
            <a:endParaRPr lang="en-US" dirty="0"/>
          </a:p>
          <a:p>
            <a:endParaRPr lang="en-US" dirty="0"/>
          </a:p>
          <a:p>
            <a:endParaRPr lang="en-US" sz="2800" dirty="0"/>
          </a:p>
          <a:p>
            <a:r>
              <a:rPr lang="en-US" dirty="0"/>
              <a:t>By default, no borders are shown around a table.  If you want to have them displayed, add the border attribute to the table tag.  The value is the thickness of the outside border in pixels.</a:t>
            </a:r>
          </a:p>
        </p:txBody>
      </p:sp>
      <p:sp>
        <p:nvSpPr>
          <p:cNvPr id="4" name="TextBox 3">
            <a:extLst>
              <a:ext uri="{FF2B5EF4-FFF2-40B4-BE49-F238E27FC236}">
                <a16:creationId xmlns:a16="http://schemas.microsoft.com/office/drawing/2014/main" id="{44F89B5B-DE34-B90F-8A24-62581F93EE3E}"/>
              </a:ext>
            </a:extLst>
          </p:cNvPr>
          <p:cNvSpPr txBox="1"/>
          <p:nvPr/>
        </p:nvSpPr>
        <p:spPr>
          <a:xfrm>
            <a:off x="1016700" y="3616550"/>
            <a:ext cx="8257302" cy="1477328"/>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&lt;p&gt;A simple two by two table&lt;/p&gt;</a:t>
            </a:r>
          </a:p>
          <a:p>
            <a:r>
              <a:rPr lang="en-US" b="1" dirty="0">
                <a:latin typeface="Courier New" panose="02070309020205020404" pitchFamily="49" charset="0"/>
                <a:cs typeface="Courier New" panose="02070309020205020404" pitchFamily="49" charset="0"/>
              </a:rPr>
              <a:t>&lt;table&gt;</a:t>
            </a:r>
          </a:p>
          <a:p>
            <a:r>
              <a:rPr lang="en-US" b="1" dirty="0">
                <a:latin typeface="Courier New" panose="02070309020205020404" pitchFamily="49" charset="0"/>
                <a:cs typeface="Courier New" panose="02070309020205020404" pitchFamily="49" charset="0"/>
              </a:rPr>
              <a:t>  &lt;tr&gt;&lt;td&gt;1&lt;/td&gt;&lt;td&gt;2&lt;/td&gt;&lt;/tr&gt;</a:t>
            </a:r>
          </a:p>
          <a:p>
            <a:r>
              <a:rPr lang="en-US" b="1" dirty="0">
                <a:latin typeface="Courier New" panose="02070309020205020404" pitchFamily="49" charset="0"/>
                <a:cs typeface="Courier New" panose="02070309020205020404" pitchFamily="49" charset="0"/>
              </a:rPr>
              <a:t>  &lt;tr&gt;&lt;td&gt;3&lt;/td&gt;&lt;td&gt;4&lt;/td&gt;&lt;/tr&gt;</a:t>
            </a:r>
          </a:p>
          <a:p>
            <a:r>
              <a:rPr lang="en-US" b="1" dirty="0">
                <a:latin typeface="Courier New" panose="02070309020205020404" pitchFamily="49" charset="0"/>
                <a:cs typeface="Courier New" panose="02070309020205020404" pitchFamily="49" charset="0"/>
              </a:rPr>
              <a:t>&lt;/table&gt;</a:t>
            </a:r>
          </a:p>
        </p:txBody>
      </p:sp>
      <p:sp>
        <p:nvSpPr>
          <p:cNvPr id="5" name="TextBox 4">
            <a:extLst>
              <a:ext uri="{FF2B5EF4-FFF2-40B4-BE49-F238E27FC236}">
                <a16:creationId xmlns:a16="http://schemas.microsoft.com/office/drawing/2014/main" id="{E7A1ACBE-253F-9875-07EE-A2F1B93FD122}"/>
              </a:ext>
            </a:extLst>
          </p:cNvPr>
          <p:cNvSpPr txBox="1"/>
          <p:nvPr/>
        </p:nvSpPr>
        <p:spPr>
          <a:xfrm>
            <a:off x="1016700" y="6063734"/>
            <a:ext cx="8257302"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&lt;table border="1"&gt;</a:t>
            </a:r>
          </a:p>
        </p:txBody>
      </p:sp>
    </p:spTree>
    <p:extLst>
      <p:ext uri="{BB962C8B-B14F-4D97-AF65-F5344CB8AC3E}">
        <p14:creationId xmlns:p14="http://schemas.microsoft.com/office/powerpoint/2010/main" val="254715638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88DAC63-D65C-54B3-8288-10A1DDF38CCC}"/>
              </a:ext>
            </a:extLst>
          </p:cNvPr>
          <p:cNvSpPr>
            <a:spLocks noGrp="1"/>
          </p:cNvSpPr>
          <p:nvPr>
            <p:ph type="title"/>
          </p:nvPr>
        </p:nvSpPr>
        <p:spPr/>
        <p:txBody>
          <a:bodyPr/>
          <a:lstStyle/>
          <a:p>
            <a:r>
              <a:rPr lang="en-US" dirty="0"/>
              <a:t>Cascading Style Sheets</a:t>
            </a:r>
          </a:p>
        </p:txBody>
      </p:sp>
      <p:sp>
        <p:nvSpPr>
          <p:cNvPr id="5" name="Text Placeholder 4">
            <a:extLst>
              <a:ext uri="{FF2B5EF4-FFF2-40B4-BE49-F238E27FC236}">
                <a16:creationId xmlns:a16="http://schemas.microsoft.com/office/drawing/2014/main" id="{B0394DE4-3493-E084-B34C-CBDCB70DA094}"/>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92951308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AA59CD-018C-8584-E009-FAFB580D9F7C}"/>
              </a:ext>
            </a:extLst>
          </p:cNvPr>
          <p:cNvSpPr>
            <a:spLocks noGrp="1"/>
          </p:cNvSpPr>
          <p:nvPr>
            <p:ph type="title"/>
          </p:nvPr>
        </p:nvSpPr>
        <p:spPr/>
        <p:txBody>
          <a:bodyPr/>
          <a:lstStyle/>
          <a:p>
            <a:r>
              <a:rPr lang="en-US" dirty="0"/>
              <a:t>Cascading Style Sheets</a:t>
            </a:r>
          </a:p>
        </p:txBody>
      </p:sp>
      <p:sp>
        <p:nvSpPr>
          <p:cNvPr id="3" name="Content Placeholder 2">
            <a:extLst>
              <a:ext uri="{FF2B5EF4-FFF2-40B4-BE49-F238E27FC236}">
                <a16:creationId xmlns:a16="http://schemas.microsoft.com/office/drawing/2014/main" id="{E16179C7-E702-024A-FE2C-B2CC77BAE274}"/>
              </a:ext>
            </a:extLst>
          </p:cNvPr>
          <p:cNvSpPr>
            <a:spLocks noGrp="1"/>
          </p:cNvSpPr>
          <p:nvPr>
            <p:ph idx="1"/>
          </p:nvPr>
        </p:nvSpPr>
        <p:spPr>
          <a:xfrm>
            <a:off x="677334" y="1930401"/>
            <a:ext cx="8596668" cy="4762630"/>
          </a:xfrm>
        </p:spPr>
        <p:txBody>
          <a:bodyPr>
            <a:normAutofit lnSpcReduction="10000"/>
          </a:bodyPr>
          <a:lstStyle/>
          <a:p>
            <a:r>
              <a:rPr lang="en-US" dirty="0"/>
              <a:t>Cascading Style Sheets (CSS) are beyond the scope of this class, but we want to mention them as they are an integral part of the WWW today.</a:t>
            </a:r>
          </a:p>
          <a:p>
            <a:r>
              <a:rPr lang="en-US" dirty="0"/>
              <a:t>While HTML is mostly concerned about what the parts of the page are, CSS is another declarative language that focuses on how page elements should be rendered.</a:t>
            </a:r>
          </a:p>
          <a:p>
            <a:r>
              <a:rPr lang="en-US" dirty="0"/>
              <a:t>You can give CSS descriptors to an individual tag on a web page using the </a:t>
            </a:r>
            <a:r>
              <a:rPr lang="en-US" i="1" dirty="0"/>
              <a:t>style</a:t>
            </a:r>
            <a:r>
              <a:rPr lang="en-US" dirty="0"/>
              <a:t> attribute.</a:t>
            </a:r>
          </a:p>
          <a:p>
            <a:r>
              <a:rPr lang="en-US" dirty="0"/>
              <a:t>You can also set CSS descriptors for all occurrences of a specific tag in a separate CSS file that you would then tell the page to load in the &lt;head&gt; section.</a:t>
            </a:r>
          </a:p>
          <a:p>
            <a:r>
              <a:rPr lang="en-US" dirty="0"/>
              <a:t>As you look for information about HTML tags and attributes online, you will see many references to CSS as the two languages are closely intertwined.  Many of the things that you used to do with HTML attributes are done with CSS today.</a:t>
            </a:r>
          </a:p>
          <a:p>
            <a:endParaRPr lang="en-US" dirty="0"/>
          </a:p>
        </p:txBody>
      </p:sp>
    </p:spTree>
    <p:extLst>
      <p:ext uri="{BB962C8B-B14F-4D97-AF65-F5344CB8AC3E}">
        <p14:creationId xmlns:p14="http://schemas.microsoft.com/office/powerpoint/2010/main" val="42157695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5C8260-7664-70DD-E8BF-6582BF4DF7C5}"/>
              </a:ext>
            </a:extLst>
          </p:cNvPr>
          <p:cNvSpPr>
            <a:spLocks noGrp="1"/>
          </p:cNvSpPr>
          <p:nvPr>
            <p:ph type="title"/>
          </p:nvPr>
        </p:nvSpPr>
        <p:spPr/>
        <p:txBody>
          <a:bodyPr/>
          <a:lstStyle/>
          <a:p>
            <a:r>
              <a:rPr lang="en-US" dirty="0"/>
              <a:t>Some History</a:t>
            </a:r>
          </a:p>
        </p:txBody>
      </p:sp>
      <p:sp>
        <p:nvSpPr>
          <p:cNvPr id="3" name="Content Placeholder 2">
            <a:extLst>
              <a:ext uri="{FF2B5EF4-FFF2-40B4-BE49-F238E27FC236}">
                <a16:creationId xmlns:a16="http://schemas.microsoft.com/office/drawing/2014/main" id="{BD2BB8ED-ED93-1D18-9150-A0C0B5829478}"/>
              </a:ext>
            </a:extLst>
          </p:cNvPr>
          <p:cNvSpPr>
            <a:spLocks noGrp="1"/>
          </p:cNvSpPr>
          <p:nvPr>
            <p:ph idx="1"/>
          </p:nvPr>
        </p:nvSpPr>
        <p:spPr>
          <a:xfrm>
            <a:off x="677334" y="1930401"/>
            <a:ext cx="8596668" cy="4838044"/>
          </a:xfrm>
        </p:spPr>
        <p:txBody>
          <a:bodyPr>
            <a:normAutofit/>
          </a:bodyPr>
          <a:lstStyle/>
          <a:p>
            <a:r>
              <a:rPr lang="en-US" dirty="0"/>
              <a:t>In the early days of computing, if you wanted two computers to talk to one another</a:t>
            </a:r>
          </a:p>
          <a:p>
            <a:pPr lvl="1"/>
            <a:r>
              <a:rPr lang="en-US" dirty="0"/>
              <a:t>They had to be directly connected</a:t>
            </a:r>
          </a:p>
          <a:p>
            <a:pPr lvl="1"/>
            <a:r>
              <a:rPr lang="en-US" dirty="0"/>
              <a:t>They had to speak the same "language" or communication protocol</a:t>
            </a:r>
          </a:p>
          <a:p>
            <a:pPr lvl="1"/>
            <a:r>
              <a:rPr lang="en-US" dirty="0"/>
              <a:t>Everyone spoke a different language</a:t>
            </a:r>
          </a:p>
          <a:p>
            <a:r>
              <a:rPr lang="en-US" dirty="0"/>
              <a:t>In 1969, the Advanced Research Projects Agency Network (ARPANET) came online with 4 nodes:</a:t>
            </a:r>
          </a:p>
          <a:p>
            <a:r>
              <a:rPr lang="en-US" dirty="0"/>
              <a:t>It was developed initially to allow greater access to limited number of large research computers in the country.</a:t>
            </a:r>
          </a:p>
          <a:p>
            <a:r>
              <a:rPr lang="en-US" dirty="0"/>
              <a:t>Superseded by the National Science Foundation Network (</a:t>
            </a:r>
            <a:r>
              <a:rPr lang="en-US" dirty="0" err="1"/>
              <a:t>NSFNet</a:t>
            </a:r>
            <a:r>
              <a:rPr lang="en-US" dirty="0"/>
              <a:t>) beginning in the 1980s, ARPANET was shut down in Feb 1990.</a:t>
            </a:r>
          </a:p>
          <a:p>
            <a:r>
              <a:rPr lang="en-US" dirty="0" err="1"/>
              <a:t>NSFNet</a:t>
            </a:r>
            <a:r>
              <a:rPr lang="en-US" dirty="0"/>
              <a:t> would grow to become the Internet we know today.</a:t>
            </a:r>
          </a:p>
        </p:txBody>
      </p:sp>
      <p:pic>
        <p:nvPicPr>
          <p:cNvPr id="5" name="Picture 4" descr="A map of the united states&#10;&#10;Description automatically generated">
            <a:extLst>
              <a:ext uri="{FF2B5EF4-FFF2-40B4-BE49-F238E27FC236}">
                <a16:creationId xmlns:a16="http://schemas.microsoft.com/office/drawing/2014/main" id="{542CDF23-ECAD-4C83-D03D-31B59D89C81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10700" y="3985882"/>
            <a:ext cx="2781300" cy="1647825"/>
          </a:xfrm>
          <a:prstGeom prst="rect">
            <a:avLst/>
          </a:prstGeom>
        </p:spPr>
      </p:pic>
    </p:spTree>
    <p:extLst>
      <p:ext uri="{BB962C8B-B14F-4D97-AF65-F5344CB8AC3E}">
        <p14:creationId xmlns:p14="http://schemas.microsoft.com/office/powerpoint/2010/main" val="4227594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3C59EB-C9E3-A0AD-0E4C-A8ABDB08AB75}"/>
              </a:ext>
            </a:extLst>
          </p:cNvPr>
          <p:cNvSpPr>
            <a:spLocks noGrp="1"/>
          </p:cNvSpPr>
          <p:nvPr>
            <p:ph type="title"/>
          </p:nvPr>
        </p:nvSpPr>
        <p:spPr/>
        <p:txBody>
          <a:bodyPr/>
          <a:lstStyle/>
          <a:p>
            <a:r>
              <a:rPr lang="en-US" dirty="0"/>
              <a:t>Internet Communication</a:t>
            </a:r>
          </a:p>
        </p:txBody>
      </p:sp>
      <p:sp>
        <p:nvSpPr>
          <p:cNvPr id="3" name="Content Placeholder 2">
            <a:extLst>
              <a:ext uri="{FF2B5EF4-FFF2-40B4-BE49-F238E27FC236}">
                <a16:creationId xmlns:a16="http://schemas.microsoft.com/office/drawing/2014/main" id="{35A475D0-31EE-306B-32FF-CC9045AD52F7}"/>
              </a:ext>
            </a:extLst>
          </p:cNvPr>
          <p:cNvSpPr>
            <a:spLocks noGrp="1"/>
          </p:cNvSpPr>
          <p:nvPr>
            <p:ph idx="1"/>
          </p:nvPr>
        </p:nvSpPr>
        <p:spPr/>
        <p:txBody>
          <a:bodyPr/>
          <a:lstStyle/>
          <a:p>
            <a:r>
              <a:rPr lang="en-US" dirty="0"/>
              <a:t>Part of the goal of ARPANET was to provide a single communication protocol that all the computers could "speak" to talk with on another.</a:t>
            </a:r>
          </a:p>
          <a:p>
            <a:r>
              <a:rPr lang="en-US" dirty="0"/>
              <a:t>Initially it used the Network Control Protocol but in the 1980s switched to the TCP/IP protocols that we still use today</a:t>
            </a:r>
          </a:p>
          <a:p>
            <a:endParaRPr lang="en-US" dirty="0"/>
          </a:p>
        </p:txBody>
      </p:sp>
    </p:spTree>
    <p:extLst>
      <p:ext uri="{BB962C8B-B14F-4D97-AF65-F5344CB8AC3E}">
        <p14:creationId xmlns:p14="http://schemas.microsoft.com/office/powerpoint/2010/main" val="19462325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BACDD2-1C78-0783-3B52-1DBA5B2C6300}"/>
              </a:ext>
            </a:extLst>
          </p:cNvPr>
          <p:cNvSpPr>
            <a:spLocks noGrp="1"/>
          </p:cNvSpPr>
          <p:nvPr>
            <p:ph type="title"/>
          </p:nvPr>
        </p:nvSpPr>
        <p:spPr/>
        <p:txBody>
          <a:bodyPr/>
          <a:lstStyle/>
          <a:p>
            <a:r>
              <a:rPr lang="en-US" dirty="0"/>
              <a:t>The Internet Protocol</a:t>
            </a:r>
          </a:p>
        </p:txBody>
      </p:sp>
      <p:sp>
        <p:nvSpPr>
          <p:cNvPr id="3" name="Content Placeholder 2">
            <a:extLst>
              <a:ext uri="{FF2B5EF4-FFF2-40B4-BE49-F238E27FC236}">
                <a16:creationId xmlns:a16="http://schemas.microsoft.com/office/drawing/2014/main" id="{BDBCA80C-5B1F-B346-0701-C3C6EAD1DC6F}"/>
              </a:ext>
            </a:extLst>
          </p:cNvPr>
          <p:cNvSpPr>
            <a:spLocks noGrp="1"/>
          </p:cNvSpPr>
          <p:nvPr>
            <p:ph idx="1"/>
          </p:nvPr>
        </p:nvSpPr>
        <p:spPr/>
        <p:txBody>
          <a:bodyPr/>
          <a:lstStyle/>
          <a:p>
            <a:r>
              <a:rPr lang="en-US" dirty="0"/>
              <a:t>The Internet Protocol (IP) defines how messages are transmitted and routed through the network.</a:t>
            </a:r>
          </a:p>
          <a:p>
            <a:r>
              <a:rPr lang="en-US" dirty="0"/>
              <a:t>Every device that wants to communicate on the network must have an IP address</a:t>
            </a:r>
          </a:p>
          <a:p>
            <a:pPr lvl="1"/>
            <a:r>
              <a:rPr lang="en-US" dirty="0"/>
              <a:t>128.187.16.184</a:t>
            </a:r>
          </a:p>
          <a:p>
            <a:pPr lvl="1"/>
            <a:r>
              <a:rPr lang="en-US" dirty="0"/>
              <a:t>104.243.63.194</a:t>
            </a:r>
          </a:p>
          <a:p>
            <a:pPr lvl="1"/>
            <a:r>
              <a:rPr lang="en-US" dirty="0"/>
              <a:t>172.217.15.238</a:t>
            </a:r>
          </a:p>
          <a:p>
            <a:r>
              <a:rPr lang="en-US" dirty="0"/>
              <a:t>The IP handles getting data from one address to another</a:t>
            </a:r>
          </a:p>
          <a:p>
            <a:r>
              <a:rPr lang="en-US" dirty="0"/>
              <a:t>It is an abstraction on the underlying networking hardware</a:t>
            </a:r>
          </a:p>
        </p:txBody>
      </p:sp>
    </p:spTree>
    <p:extLst>
      <p:ext uri="{BB962C8B-B14F-4D97-AF65-F5344CB8AC3E}">
        <p14:creationId xmlns:p14="http://schemas.microsoft.com/office/powerpoint/2010/main" val="2089749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ADECE4-92B9-CF90-B391-E9065DFB7C53}"/>
              </a:ext>
            </a:extLst>
          </p:cNvPr>
          <p:cNvSpPr>
            <a:spLocks noGrp="1"/>
          </p:cNvSpPr>
          <p:nvPr>
            <p:ph type="title"/>
          </p:nvPr>
        </p:nvSpPr>
        <p:spPr/>
        <p:txBody>
          <a:bodyPr/>
          <a:lstStyle/>
          <a:p>
            <a:r>
              <a:rPr lang="en-US" dirty="0"/>
              <a:t>Transfer Control Protocol </a:t>
            </a:r>
          </a:p>
        </p:txBody>
      </p:sp>
      <p:sp>
        <p:nvSpPr>
          <p:cNvPr id="3" name="Content Placeholder 2">
            <a:extLst>
              <a:ext uri="{FF2B5EF4-FFF2-40B4-BE49-F238E27FC236}">
                <a16:creationId xmlns:a16="http://schemas.microsoft.com/office/drawing/2014/main" id="{73745FA8-F79B-3298-1AD6-A6EF70539FDA}"/>
              </a:ext>
            </a:extLst>
          </p:cNvPr>
          <p:cNvSpPr>
            <a:spLocks noGrp="1"/>
          </p:cNvSpPr>
          <p:nvPr>
            <p:ph idx="1"/>
          </p:nvPr>
        </p:nvSpPr>
        <p:spPr>
          <a:xfrm>
            <a:off x="677334" y="1930401"/>
            <a:ext cx="8596668" cy="4927599"/>
          </a:xfrm>
        </p:spPr>
        <p:txBody>
          <a:bodyPr>
            <a:normAutofit/>
          </a:bodyPr>
          <a:lstStyle/>
          <a:p>
            <a:r>
              <a:rPr lang="en-US" dirty="0"/>
              <a:t>The Transfer Control Protocol (TCP) is responsible for making sure that data arrives where it was sent.</a:t>
            </a:r>
          </a:p>
          <a:p>
            <a:pPr lvl="1"/>
            <a:r>
              <a:rPr lang="en-US" dirty="0"/>
              <a:t>The IP just guarantees a "best-effort" delivery</a:t>
            </a:r>
          </a:p>
          <a:p>
            <a:pPr lvl="1"/>
            <a:r>
              <a:rPr lang="en-US" dirty="0"/>
              <a:t>Things could get lost on the way.</a:t>
            </a:r>
          </a:p>
          <a:p>
            <a:r>
              <a:rPr lang="en-US" dirty="0"/>
              <a:t>TCP is an abstraction built on IP that provides a reliable byte stream:</a:t>
            </a:r>
          </a:p>
          <a:p>
            <a:pPr lvl="1"/>
            <a:r>
              <a:rPr lang="en-US" dirty="0"/>
              <a:t>the data arrives in order</a:t>
            </a:r>
          </a:p>
          <a:p>
            <a:pPr lvl="1"/>
            <a:r>
              <a:rPr lang="en-US" dirty="0"/>
              <a:t>the data is correct</a:t>
            </a:r>
          </a:p>
          <a:p>
            <a:pPr lvl="1"/>
            <a:r>
              <a:rPr lang="en-US" dirty="0"/>
              <a:t>duplicate data is discarded</a:t>
            </a:r>
          </a:p>
          <a:p>
            <a:pPr lvl="1"/>
            <a:r>
              <a:rPr lang="en-US" dirty="0"/>
              <a:t>lost data is resent</a:t>
            </a:r>
          </a:p>
          <a:p>
            <a:r>
              <a:rPr lang="en-US" dirty="0"/>
              <a:t>There are other protocols build on IP such as User Datagram Protocol (UDP), Stream Control Transmission Protocol (SCTP), and Real-time Transport Protocol (RTP) among others.</a:t>
            </a:r>
          </a:p>
        </p:txBody>
      </p:sp>
    </p:spTree>
    <p:extLst>
      <p:ext uri="{BB962C8B-B14F-4D97-AF65-F5344CB8AC3E}">
        <p14:creationId xmlns:p14="http://schemas.microsoft.com/office/powerpoint/2010/main" val="28976273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B99CCE9-535E-C513-943D-8C820E0EA8AA}"/>
              </a:ext>
            </a:extLst>
          </p:cNvPr>
          <p:cNvSpPr>
            <a:spLocks noGrp="1"/>
          </p:cNvSpPr>
          <p:nvPr>
            <p:ph type="title"/>
          </p:nvPr>
        </p:nvSpPr>
        <p:spPr/>
        <p:txBody>
          <a:bodyPr/>
          <a:lstStyle/>
          <a:p>
            <a:r>
              <a:rPr lang="en-US" dirty="0"/>
              <a:t>The World Wide Web</a:t>
            </a:r>
          </a:p>
        </p:txBody>
      </p:sp>
      <p:sp>
        <p:nvSpPr>
          <p:cNvPr id="5" name="Text Placeholder 4">
            <a:extLst>
              <a:ext uri="{FF2B5EF4-FFF2-40B4-BE49-F238E27FC236}">
                <a16:creationId xmlns:a16="http://schemas.microsoft.com/office/drawing/2014/main" id="{FE71857C-9082-712A-8ECB-4D5DCF6A2D9F}"/>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6051301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7FABA8-9C06-C131-CBDC-8FEE5F285B04}"/>
              </a:ext>
            </a:extLst>
          </p:cNvPr>
          <p:cNvSpPr>
            <a:spLocks noGrp="1"/>
          </p:cNvSpPr>
          <p:nvPr>
            <p:ph type="title"/>
          </p:nvPr>
        </p:nvSpPr>
        <p:spPr/>
        <p:txBody>
          <a:bodyPr/>
          <a:lstStyle/>
          <a:p>
            <a:r>
              <a:rPr lang="en-US" dirty="0"/>
              <a:t>The World Wide Web (early history)</a:t>
            </a:r>
          </a:p>
        </p:txBody>
      </p:sp>
      <p:sp>
        <p:nvSpPr>
          <p:cNvPr id="3" name="Content Placeholder 2">
            <a:extLst>
              <a:ext uri="{FF2B5EF4-FFF2-40B4-BE49-F238E27FC236}">
                <a16:creationId xmlns:a16="http://schemas.microsoft.com/office/drawing/2014/main" id="{0B4DBC43-8AC5-8ED1-BD43-0B5E3C57C19F}"/>
              </a:ext>
            </a:extLst>
          </p:cNvPr>
          <p:cNvSpPr>
            <a:spLocks noGrp="1"/>
          </p:cNvSpPr>
          <p:nvPr>
            <p:ph idx="1"/>
          </p:nvPr>
        </p:nvSpPr>
        <p:spPr>
          <a:xfrm>
            <a:off x="677334" y="1930401"/>
            <a:ext cx="8596668" cy="4856898"/>
          </a:xfrm>
        </p:spPr>
        <p:txBody>
          <a:bodyPr>
            <a:normAutofit/>
          </a:bodyPr>
          <a:lstStyle/>
          <a:p>
            <a:r>
              <a:rPr lang="en-US" dirty="0"/>
              <a:t>Invented by Tim Berners-Lee at CERN as a way to share research documents and data between collaborators</a:t>
            </a:r>
          </a:p>
          <a:p>
            <a:pPr lvl="1"/>
            <a:r>
              <a:rPr lang="en-US" dirty="0"/>
              <a:t>Proposed in May 1989</a:t>
            </a:r>
          </a:p>
          <a:p>
            <a:pPr lvl="1"/>
            <a:r>
              <a:rPr lang="en-US" dirty="0"/>
              <a:t>Operational at </a:t>
            </a:r>
            <a:r>
              <a:rPr lang="en-US" dirty="0" err="1"/>
              <a:t>Cern</a:t>
            </a:r>
            <a:r>
              <a:rPr lang="en-US" dirty="0"/>
              <a:t> by the end of 1990 (original web page: </a:t>
            </a:r>
            <a:r>
              <a:rPr lang="en-US" dirty="0">
                <a:hlinkClick r:id="rId2"/>
              </a:rPr>
              <a:t>http://info.cern.ch/hypertext/WWW/TheProject.html</a:t>
            </a:r>
            <a:r>
              <a:rPr lang="en-US" dirty="0"/>
              <a:t>) </a:t>
            </a:r>
          </a:p>
          <a:p>
            <a:pPr lvl="1"/>
            <a:r>
              <a:rPr lang="en-US" dirty="0"/>
              <a:t>Released to other research institutions in Jan 1991 and the whole internet on 23 Aug 1991</a:t>
            </a:r>
          </a:p>
          <a:p>
            <a:r>
              <a:rPr lang="en-US" dirty="0"/>
              <a:t>Initially, it was a purely text-based system.</a:t>
            </a:r>
          </a:p>
          <a:p>
            <a:r>
              <a:rPr lang="en-US" dirty="0"/>
              <a:t>The first graphical web-browser Mosaic, was released by the National Center for Supercomputing Applications (NSCA) in 1993.</a:t>
            </a:r>
          </a:p>
          <a:p>
            <a:r>
              <a:rPr lang="en-US" dirty="0"/>
              <a:t>The Netscape Navigator browser (the ancestor of Firefox) was released in Dec 1994 and the company went public in 1995.</a:t>
            </a:r>
          </a:p>
          <a:p>
            <a:r>
              <a:rPr lang="en-US" dirty="0"/>
              <a:t>Windows Internet Explorer was released in Aug 1995.</a:t>
            </a:r>
          </a:p>
        </p:txBody>
      </p:sp>
    </p:spTree>
    <p:extLst>
      <p:ext uri="{BB962C8B-B14F-4D97-AF65-F5344CB8AC3E}">
        <p14:creationId xmlns:p14="http://schemas.microsoft.com/office/powerpoint/2010/main" val="834502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CS111-Template.potx" id="{1E66F11C-A0E4-44E4-A623-DB2458591B38}" vid="{4951662D-0F24-4DA5-9818-8BA1C4EF1815}"/>
    </a:ext>
  </a:extLst>
</a:theme>
</file>

<file path=docProps/app.xml><?xml version="1.0" encoding="utf-8"?>
<Properties xmlns="http://schemas.openxmlformats.org/officeDocument/2006/extended-properties" xmlns:vt="http://schemas.openxmlformats.org/officeDocument/2006/docPropsVTypes">
  <Template>CS111-Template</Template>
  <TotalTime>2604</TotalTime>
  <Words>3025</Words>
  <Application>Microsoft Office PowerPoint</Application>
  <PresentationFormat>Widescreen</PresentationFormat>
  <Paragraphs>258</Paragraphs>
  <Slides>36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36</vt:i4>
      </vt:variant>
    </vt:vector>
  </HeadingPairs>
  <TitlesOfParts>
    <vt:vector size="41" baseType="lpstr">
      <vt:lpstr>Arial</vt:lpstr>
      <vt:lpstr>Courier New</vt:lpstr>
      <vt:lpstr>Trebuchet MS</vt:lpstr>
      <vt:lpstr>Wingdings 3</vt:lpstr>
      <vt:lpstr>Facet</vt:lpstr>
      <vt:lpstr>The Internet, World Wide Web, &amp; HTML</vt:lpstr>
      <vt:lpstr>The internet</vt:lpstr>
      <vt:lpstr>The Internet</vt:lpstr>
      <vt:lpstr>Some History</vt:lpstr>
      <vt:lpstr>Internet Communication</vt:lpstr>
      <vt:lpstr>The Internet Protocol</vt:lpstr>
      <vt:lpstr>Transfer Control Protocol </vt:lpstr>
      <vt:lpstr>The World Wide Web</vt:lpstr>
      <vt:lpstr>The World Wide Web (early history)</vt:lpstr>
      <vt:lpstr>The Hyper-Text Transfer Protocol </vt:lpstr>
      <vt:lpstr>Universal Resource Locator</vt:lpstr>
      <vt:lpstr>Requesting a resource</vt:lpstr>
      <vt:lpstr>Status Codes</vt:lpstr>
      <vt:lpstr>The Hyper-Text Markup Language</vt:lpstr>
      <vt:lpstr>The Hyper-Text Markup Language</vt:lpstr>
      <vt:lpstr>A simple HTML document</vt:lpstr>
      <vt:lpstr>Whitespace in HTML</vt:lpstr>
      <vt:lpstr>Tags</vt:lpstr>
      <vt:lpstr>Tags</vt:lpstr>
      <vt:lpstr>Tags</vt:lpstr>
      <vt:lpstr>The &lt;html&gt; tag</vt:lpstr>
      <vt:lpstr>The &lt;head&gt; tag</vt:lpstr>
      <vt:lpstr>The &lt;footer&gt; tags</vt:lpstr>
      <vt:lpstr>The &lt;title&gt; tag</vt:lpstr>
      <vt:lpstr>The &lt;body&gt; tag</vt:lpstr>
      <vt:lpstr>Headers</vt:lpstr>
      <vt:lpstr>The &lt;p&gt; tag</vt:lpstr>
      <vt:lpstr>Lists</vt:lpstr>
      <vt:lpstr>Miscellaneous simple tags</vt:lpstr>
      <vt:lpstr>Attributes</vt:lpstr>
      <vt:lpstr>Images</vt:lpstr>
      <vt:lpstr>Images</vt:lpstr>
      <vt:lpstr>Links</vt:lpstr>
      <vt:lpstr>Tables</vt:lpstr>
      <vt:lpstr>Cascading Style Sheets</vt:lpstr>
      <vt:lpstr>Cascading Style Sheets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Internet, World Wide Web, &amp; HTML</dc:title>
  <dc:creator>Tom Stephens</dc:creator>
  <cp:lastModifiedBy>Tom Stephens</cp:lastModifiedBy>
  <cp:revision>3</cp:revision>
  <dcterms:created xsi:type="dcterms:W3CDTF">2023-07-29T20:03:45Z</dcterms:created>
  <dcterms:modified xsi:type="dcterms:W3CDTF">2023-07-31T15:28:32Z</dcterms:modified>
</cp:coreProperties>
</file>