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quests.readthedocs.io/en/lates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ummy.com/software/BeautifulSoup/bs4/doc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Requests and </a:t>
            </a:r>
            <a:br>
              <a:rPr lang="en-US" dirty="0"/>
            </a:br>
            <a:r>
              <a:rPr lang="en-US" dirty="0"/>
              <a:t>Beautiful Soup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3F676-529C-CB0F-66A4-EC0A3255C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B1E9D-AF3F-99C4-8367-361BA72A5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allow us to work with the document tree, we first need to make a Beautiful Soup object.  </a:t>
            </a:r>
          </a:p>
          <a:p>
            <a:r>
              <a:rPr lang="en-US" dirty="0"/>
              <a:t>The constructor takes two inputs:</a:t>
            </a:r>
          </a:p>
          <a:p>
            <a:pPr lvl="1"/>
            <a:r>
              <a:rPr lang="en-US" dirty="0"/>
              <a:t>A string containing the HTML </a:t>
            </a:r>
          </a:p>
          <a:p>
            <a:pPr lvl="2"/>
            <a:r>
              <a:rPr lang="en-US" dirty="0"/>
              <a:t>This it the contents of the </a:t>
            </a:r>
            <a:r>
              <a:rPr lang="en-US" i="1" dirty="0"/>
              <a:t>.text </a:t>
            </a:r>
            <a:r>
              <a:rPr lang="en-US" dirty="0"/>
              <a:t>attribute from our request object</a:t>
            </a:r>
          </a:p>
          <a:p>
            <a:pPr lvl="1"/>
            <a:r>
              <a:rPr lang="en-US" dirty="0"/>
              <a:t>A parser that knows how to read the HTML</a:t>
            </a:r>
          </a:p>
          <a:p>
            <a:pPr lvl="2"/>
            <a:r>
              <a:rPr lang="en-US" dirty="0"/>
              <a:t>We can just use the built in Python parser called '</a:t>
            </a:r>
            <a:r>
              <a:rPr lang="en-US" i="1" dirty="0" err="1"/>
              <a:t>html.parser</a:t>
            </a:r>
            <a:r>
              <a:rPr lang="en-US" dirty="0"/>
              <a:t>'</a:t>
            </a:r>
          </a:p>
          <a:p>
            <a:pPr lvl="2"/>
            <a:endParaRPr lang="en-US" dirty="0"/>
          </a:p>
          <a:p>
            <a:r>
              <a:rPr lang="en-US" dirty="0"/>
              <a:t>With the Beautiful Soup object, we can start exploring the document tree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600A2-E898-E0C7-77C7-F36B8DA0DBF2}"/>
              </a:ext>
            </a:extLst>
          </p:cNvPr>
          <p:cNvSpPr txBox="1"/>
          <p:nvPr/>
        </p:nvSpPr>
        <p:spPr>
          <a:xfrm>
            <a:off x="1016700" y="466215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bs4.BeautifulSoup(response.text,'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754450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Beautiful Soup generates Tag objects for every HTML tag found in the document.</a:t>
            </a:r>
          </a:p>
          <a:p>
            <a:r>
              <a:rPr lang="en-US" dirty="0"/>
              <a:t>Each tag appears as an attribute on the soup object: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059668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soup.title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soup.h1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1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these tag names returns the first instance of that tag in the document.  </a:t>
            </a:r>
          </a:p>
          <a:p>
            <a:r>
              <a:rPr lang="en-US" dirty="0"/>
              <a:t>If you want to get all of the instances, use the </a:t>
            </a:r>
            <a:r>
              <a:rPr lang="en-US" b="1" i="1" dirty="0" err="1"/>
              <a:t>find_all</a:t>
            </a:r>
            <a:r>
              <a:rPr lang="en-US" b="1" i="1" dirty="0"/>
              <a:t>()</a:t>
            </a:r>
            <a:r>
              <a:rPr lang="en-US" dirty="0"/>
              <a:t> method with the name of the tag you are looking for.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r>
              <a:rPr lang="en-US" dirty="0"/>
              <a:t>This returns a list with all the instances of the specified tag as its elements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385717"/>
            <a:ext cx="1049796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('p')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page.&lt;/p&gt;,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it.&lt;/p&gt;]</a:t>
            </a:r>
          </a:p>
        </p:txBody>
      </p:sp>
    </p:spTree>
    <p:extLst>
      <p:ext uri="{BB962C8B-B14F-4D97-AF65-F5344CB8AC3E}">
        <p14:creationId xmlns:p14="http://schemas.microsoft.com/office/powerpoint/2010/main" val="168476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ED05A-2C29-98DD-AAC0-E0DA1FAD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E52E6-A233-A516-662E-3FB00E2F3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9949"/>
          </a:xfrm>
        </p:spPr>
        <p:txBody>
          <a:bodyPr/>
          <a:lstStyle/>
          <a:p>
            <a:r>
              <a:rPr lang="en-US" dirty="0"/>
              <a:t>Each instance of a tag has a number of attributes:</a:t>
            </a:r>
          </a:p>
          <a:p>
            <a:pPr lvl="1"/>
            <a:r>
              <a:rPr lang="en-US" b="1" dirty="0"/>
              <a:t>.name </a:t>
            </a:r>
            <a:r>
              <a:rPr lang="en-US" dirty="0"/>
              <a:t>– the name of the tag</a:t>
            </a:r>
          </a:p>
          <a:p>
            <a:pPr lvl="1"/>
            <a:endParaRPr lang="en-US" sz="2800" dirty="0"/>
          </a:p>
          <a:p>
            <a:pPr lvl="1"/>
            <a:r>
              <a:rPr lang="en-US" b="1" dirty="0"/>
              <a:t>.</a:t>
            </a:r>
            <a:r>
              <a:rPr lang="en-US" b="1" dirty="0" err="1"/>
              <a:t>attrs</a:t>
            </a:r>
            <a:r>
              <a:rPr lang="en-US" b="1" dirty="0"/>
              <a:t> </a:t>
            </a:r>
            <a:r>
              <a:rPr lang="en-US" dirty="0"/>
              <a:t>– a dictionary of all the tags attributes with the attribute name as the key and its value as the value in the dictionary</a:t>
            </a:r>
          </a:p>
          <a:p>
            <a:pPr lvl="1"/>
            <a:endParaRPr lang="en-US" sz="3200" dirty="0"/>
          </a:p>
          <a:p>
            <a:pPr lvl="2"/>
            <a:r>
              <a:rPr lang="en-US" dirty="0"/>
              <a:t>These can be accessed like any dictionary using the key to get the value: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.string – the text contained within the tag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52D96E-7F85-EC9D-FC17-90097165FB5B}"/>
              </a:ext>
            </a:extLst>
          </p:cNvPr>
          <p:cNvSpPr txBox="1"/>
          <p:nvPr/>
        </p:nvSpPr>
        <p:spPr>
          <a:xfrm>
            <a:off x="1476374" y="27000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soup.title.name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'title'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1D2FA-8450-8837-791E-368F036D9718}"/>
              </a:ext>
            </a:extLst>
          </p:cNvPr>
          <p:cNvSpPr txBox="1"/>
          <p:nvPr/>
        </p:nvSpPr>
        <p:spPr>
          <a:xfrm>
            <a:off x="1476374" y="39573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{'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': 'https://cs111.byu.edu'}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8EF3C-0EED-B2AE-8A4A-8E3CE87535DC}"/>
              </a:ext>
            </a:extLst>
          </p:cNvPr>
          <p:cNvSpPr txBox="1"/>
          <p:nvPr/>
        </p:nvSpPr>
        <p:spPr>
          <a:xfrm>
            <a:off x="1476373" y="4999335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'https://cs111.byu.edu'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3274A-44DB-E4A1-EA84-C6EE106B57F0}"/>
              </a:ext>
            </a:extLst>
          </p:cNvPr>
          <p:cNvSpPr txBox="1"/>
          <p:nvPr/>
        </p:nvSpPr>
        <p:spPr>
          <a:xfrm>
            <a:off x="1476373" y="60921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soup.a.string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'CS 111 Homepage'</a:t>
            </a:r>
          </a:p>
        </p:txBody>
      </p:sp>
    </p:spTree>
    <p:extLst>
      <p:ext uri="{BB962C8B-B14F-4D97-AF65-F5344CB8AC3E}">
        <p14:creationId xmlns:p14="http://schemas.microsoft.com/office/powerpoint/2010/main" val="39851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5C63-A995-2AA4-2C27-190F3643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 Tag's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6D1CA-5FB8-9D59-37E5-2A2023276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tag has children, we can access them through the </a:t>
            </a:r>
            <a:r>
              <a:rPr lang="en-US" i="1" dirty="0"/>
              <a:t>.contents </a:t>
            </a:r>
            <a:r>
              <a:rPr lang="en-US" dirty="0"/>
              <a:t>and </a:t>
            </a:r>
            <a:r>
              <a:rPr lang="en-US" i="1" dirty="0"/>
              <a:t>.children </a:t>
            </a:r>
            <a:r>
              <a:rPr lang="en-US" dirty="0"/>
              <a:t>attributes</a:t>
            </a:r>
          </a:p>
          <a:p>
            <a:pPr lvl="1"/>
            <a:r>
              <a:rPr lang="en-US" i="1" dirty="0"/>
              <a:t>.contents </a:t>
            </a:r>
            <a:r>
              <a:rPr lang="en-US" dirty="0"/>
              <a:t>is simply a list of all the child elements</a:t>
            </a:r>
          </a:p>
          <a:p>
            <a:pPr lvl="1"/>
            <a:r>
              <a:rPr lang="en-US" i="1" dirty="0"/>
              <a:t>.children </a:t>
            </a:r>
            <a:r>
              <a:rPr lang="en-US" dirty="0"/>
              <a:t>is an iterator that allows you to iterate through the child elements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6BE595-D282-7948-FB27-69EEE3CBE06E}"/>
              </a:ext>
            </a:extLst>
          </p:cNvPr>
          <p:cNvSpPr txBox="1"/>
          <p:nvPr/>
        </p:nvSpPr>
        <p:spPr>
          <a:xfrm>
            <a:off x="1016700" y="3684640"/>
            <a:ext cx="8257302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soup.body.children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print(type(item))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</p:txBody>
      </p:sp>
    </p:spTree>
    <p:extLst>
      <p:ext uri="{BB962C8B-B14F-4D97-AF65-F5344CB8AC3E}">
        <p14:creationId xmlns:p14="http://schemas.microsoft.com/office/powerpoint/2010/main" val="2026262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F952-4756-0B85-AE6B-230C41D3E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at Tag's Parent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31EC4-1BAE-A1BE-0C3E-2EFE45EE6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you can find a tag's children, you can also find it's parent</a:t>
            </a:r>
          </a:p>
          <a:p>
            <a:r>
              <a:rPr lang="en-US" dirty="0"/>
              <a:t>The </a:t>
            </a:r>
            <a:r>
              <a:rPr lang="en-US" i="1" dirty="0"/>
              <a:t>.parent </a:t>
            </a:r>
            <a:r>
              <a:rPr lang="en-US" dirty="0"/>
              <a:t>attribute give you the tag that is the current tag's parent.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.parents </a:t>
            </a:r>
            <a:r>
              <a:rPr lang="en-US" dirty="0"/>
              <a:t>attribute is an iterator that allows you to iterate through all of a tag's ancestors back to the document root.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A4FC68-81A1-F79C-190F-6DC28995320A}"/>
              </a:ext>
            </a:extLst>
          </p:cNvPr>
          <p:cNvSpPr txBox="1"/>
          <p:nvPr/>
        </p:nvSpPr>
        <p:spPr>
          <a:xfrm>
            <a:off x="1016700" y="2756978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621DAC-4C77-4278-5780-D061D440684F}"/>
              </a:ext>
            </a:extLst>
          </p:cNvPr>
          <p:cNvSpPr txBox="1"/>
          <p:nvPr/>
        </p:nvSpPr>
        <p:spPr>
          <a:xfrm>
            <a:off x="1016700" y="4338128"/>
            <a:ext cx="825730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parent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print(parent.name)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[document]</a:t>
            </a:r>
          </a:p>
        </p:txBody>
      </p:sp>
    </p:spTree>
    <p:extLst>
      <p:ext uri="{BB962C8B-B14F-4D97-AF65-F5344CB8AC3E}">
        <p14:creationId xmlns:p14="http://schemas.microsoft.com/office/powerpoint/2010/main" val="1333874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FCC8-BB0B-2A93-A6B9-BB6B6678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D5712-C12C-D16F-87F9-066EE7BA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Earlier we showed you the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method and passed in a tag name as the thing to find.</a:t>
            </a:r>
          </a:p>
          <a:p>
            <a:r>
              <a:rPr lang="en-US" dirty="0"/>
              <a:t>There are other options as well:</a:t>
            </a:r>
          </a:p>
          <a:p>
            <a:pPr lvl="1"/>
            <a:r>
              <a:rPr lang="en-US" b="1" dirty="0"/>
              <a:t>A regular expression </a:t>
            </a:r>
            <a:r>
              <a:rPr lang="en-US" dirty="0"/>
              <a:t>– this will find all the tags whose name matches the regular expression provided</a:t>
            </a:r>
          </a:p>
          <a:p>
            <a:pPr lvl="1"/>
            <a:r>
              <a:rPr lang="en-US" b="1" dirty="0"/>
              <a:t>A list </a:t>
            </a:r>
            <a:r>
              <a:rPr lang="en-US" dirty="0"/>
              <a:t>– this will find all the tags that match anything in the list</a:t>
            </a:r>
          </a:p>
          <a:p>
            <a:pPr lvl="1"/>
            <a:r>
              <a:rPr lang="en-US" b="1" dirty="0"/>
              <a:t>True </a:t>
            </a:r>
            <a:r>
              <a:rPr lang="en-US" dirty="0"/>
              <a:t>– This returns all the tags</a:t>
            </a:r>
          </a:p>
          <a:p>
            <a:pPr lvl="1"/>
            <a:r>
              <a:rPr lang="en-US" b="1" dirty="0"/>
              <a:t>A function </a:t>
            </a:r>
            <a:r>
              <a:rPr lang="en-US" dirty="0"/>
              <a:t>– You can pass in a function that takes a tag as its argument and returns </a:t>
            </a:r>
            <a:r>
              <a:rPr lang="en-US" i="1" dirty="0"/>
              <a:t>True</a:t>
            </a:r>
            <a:r>
              <a:rPr lang="en-US" dirty="0"/>
              <a:t> if the tag matches any criteria you define in the function. 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will return any tag that gives a </a:t>
            </a:r>
            <a:r>
              <a:rPr lang="en-US" i="1" dirty="0"/>
              <a:t>True</a:t>
            </a:r>
            <a:r>
              <a:rPr lang="en-US" dirty="0"/>
              <a:t> result from the function.</a:t>
            </a:r>
          </a:p>
        </p:txBody>
      </p:sp>
    </p:spTree>
    <p:extLst>
      <p:ext uri="{BB962C8B-B14F-4D97-AF65-F5344CB8AC3E}">
        <p14:creationId xmlns:p14="http://schemas.microsoft.com/office/powerpoint/2010/main" val="258871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B1B2-A947-8D85-1BDF-6199010A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7CA-8CE5-E7C1-FD7F-0A2F814D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</a:t>
            </a:r>
            <a:r>
              <a:rPr lang="en-US" dirty="0" err="1"/>
              <a:t>find_all</a:t>
            </a:r>
            <a:r>
              <a:rPr lang="en-US" dirty="0"/>
              <a:t>() searches for tags that match the input criteria.</a:t>
            </a:r>
          </a:p>
          <a:p>
            <a:r>
              <a:rPr lang="en-US" dirty="0"/>
              <a:t>Sometimes, you want to search the strings in a document for something.  </a:t>
            </a:r>
          </a:p>
          <a:p>
            <a:r>
              <a:rPr lang="en-US" dirty="0"/>
              <a:t>To do this you use the </a:t>
            </a:r>
            <a:r>
              <a:rPr lang="en-US" b="1" i="1" dirty="0"/>
              <a:t>string</a:t>
            </a:r>
            <a:r>
              <a:rPr lang="en-US" dirty="0"/>
              <a:t> parameter to the </a:t>
            </a:r>
            <a:r>
              <a:rPr lang="en-US" dirty="0" err="1"/>
              <a:t>find_all</a:t>
            </a:r>
            <a:r>
              <a:rPr lang="en-US" dirty="0"/>
              <a:t>() method.</a:t>
            </a:r>
          </a:p>
          <a:p>
            <a:r>
              <a:rPr lang="en-US" dirty="0"/>
              <a:t>It can take the same filters as searching tags, i.e. strings, regular expressions, etc.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80C474-D9B6-A529-194D-D4CCD9B6A791}"/>
              </a:ext>
            </a:extLst>
          </p:cNvPr>
          <p:cNvSpPr txBox="1"/>
          <p:nvPr/>
        </p:nvSpPr>
        <p:spPr>
          <a:xfrm>
            <a:off x="1016700" y="4287037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258675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8DA4-CC68-7046-7438-707E542A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only part of the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7EBE-4500-668F-6312-017CA584F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can </a:t>
            </a:r>
            <a:r>
              <a:rPr lang="en-US" dirty="0" err="1"/>
              <a:t>find_all</a:t>
            </a:r>
            <a:r>
              <a:rPr lang="en-US" dirty="0"/>
              <a:t>() be called on the entire document, it can be called on a specific tag to only search for the items in that tag and its children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CCA6F-1772-6766-0B25-E37C5A6BCFD7}"/>
              </a:ext>
            </a:extLst>
          </p:cNvPr>
          <p:cNvSpPr txBox="1"/>
          <p:nvPr/>
        </p:nvSpPr>
        <p:spPr>
          <a:xfrm>
            <a:off x="1016700" y="2953537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683065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696D-CD9E-F1D3-712B-3A9D17C1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prettify()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03394-9E69-9B1D-78CC-276D5E09B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see the contents of a tag in a slightly easier to read format you can use the </a:t>
            </a:r>
            <a:r>
              <a:rPr lang="en-US" i="1" dirty="0"/>
              <a:t>prettify() </a:t>
            </a:r>
            <a:r>
              <a:rPr lang="en-US" dirty="0"/>
              <a:t>method</a:t>
            </a:r>
          </a:p>
          <a:p>
            <a:r>
              <a:rPr lang="en-US" dirty="0"/>
              <a:t>It prints out one tag or string per line indenting them by one space per level of the document tree they appear 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347C0-754D-81BF-8B74-15694B516277}"/>
              </a:ext>
            </a:extLst>
          </p:cNvPr>
          <p:cNvSpPr txBox="1"/>
          <p:nvPr/>
        </p:nvSpPr>
        <p:spPr>
          <a:xfrm>
            <a:off x="1016700" y="3385717"/>
            <a:ext cx="825730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soup.p.prettify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This is a simple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hello world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web page.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&lt;/p&gt;</a:t>
            </a:r>
          </a:p>
        </p:txBody>
      </p:sp>
    </p:spTree>
    <p:extLst>
      <p:ext uri="{BB962C8B-B14F-4D97-AF65-F5344CB8AC3E}">
        <p14:creationId xmlns:p14="http://schemas.microsoft.com/office/powerpoint/2010/main" val="3608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F7617-7FE8-B529-9CDB-14A9130B4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Requests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B1AB-D49A-5727-756D-017D91CA2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/>
          <a:lstStyle/>
          <a:p>
            <a:r>
              <a:rPr lang="en-US" dirty="0"/>
              <a:t>Now that we understand a little of how the web works, what a URL is, and how HTML documents are structured, it's to figure out how to read them from a Python program.</a:t>
            </a:r>
          </a:p>
          <a:p>
            <a:r>
              <a:rPr lang="en-US" dirty="0"/>
              <a:t>To start, we need to be able to request and download content from URLs.</a:t>
            </a:r>
          </a:p>
          <a:p>
            <a:r>
              <a:rPr lang="en-US" dirty="0"/>
              <a:t>To do this, we'll be using the Requests library. (</a:t>
            </a:r>
            <a:r>
              <a:rPr lang="en-US" dirty="0">
                <a:hlinkClick r:id="rId2"/>
              </a:rPr>
              <a:t>https://requests.readthedocs.io/en/latest/</a:t>
            </a:r>
            <a:r>
              <a:rPr lang="en-US" dirty="0"/>
              <a:t>) </a:t>
            </a:r>
          </a:p>
          <a:p>
            <a:r>
              <a:rPr lang="en-US" dirty="0"/>
              <a:t>This is an external library so we'll need to install it</a:t>
            </a:r>
          </a:p>
          <a:p>
            <a:endParaRPr lang="en-US" dirty="0"/>
          </a:p>
          <a:p>
            <a:r>
              <a:rPr lang="en-US" dirty="0"/>
              <a:t>Then to use it, we just import the library into our scripts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FDD27A-7BC0-49F8-854E-2CFA2E5CF548}"/>
              </a:ext>
            </a:extLst>
          </p:cNvPr>
          <p:cNvSpPr txBox="1"/>
          <p:nvPr/>
        </p:nvSpPr>
        <p:spPr>
          <a:xfrm>
            <a:off x="1016700" y="486652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requests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86CE8B-E3FE-28E7-F0F9-0B5E9B700E96}"/>
              </a:ext>
            </a:extLst>
          </p:cNvPr>
          <p:cNvSpPr txBox="1"/>
          <p:nvPr/>
        </p:nvSpPr>
        <p:spPr>
          <a:xfrm>
            <a:off x="1016700" y="571651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</p:txBody>
      </p:sp>
    </p:spTree>
    <p:extLst>
      <p:ext uri="{BB962C8B-B14F-4D97-AF65-F5344CB8AC3E}">
        <p14:creationId xmlns:p14="http://schemas.microsoft.com/office/powerpoint/2010/main" val="4168278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4353-C94D-E66C-D833-359D12D3A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basic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1522-B396-5DBA-CE56-C54A8579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class, we'll only be making simple GET requests.  </a:t>
            </a:r>
          </a:p>
          <a:p>
            <a:r>
              <a:rPr lang="en-US" dirty="0"/>
              <a:t>To do that, we use the Requests library's </a:t>
            </a:r>
            <a:r>
              <a:rPr lang="en-US" i="1" dirty="0"/>
              <a:t>get() </a:t>
            </a:r>
            <a:r>
              <a:rPr lang="en-US" dirty="0"/>
              <a:t>function</a:t>
            </a:r>
          </a:p>
          <a:p>
            <a:endParaRPr lang="en-US" sz="3200" dirty="0"/>
          </a:p>
          <a:p>
            <a:pPr lvl="1"/>
            <a:r>
              <a:rPr lang="en-US" dirty="0"/>
              <a:t>If we wanted to do a POST request, we'd use the </a:t>
            </a:r>
            <a:r>
              <a:rPr lang="en-US" i="1" dirty="0"/>
              <a:t>post() </a:t>
            </a:r>
            <a:r>
              <a:rPr lang="en-US" dirty="0"/>
              <a:t>function</a:t>
            </a:r>
          </a:p>
          <a:p>
            <a:r>
              <a:rPr lang="en-US" dirty="0"/>
              <a:t>This returns a request object which, in the code above, is bound to the </a:t>
            </a:r>
            <a:r>
              <a:rPr lang="en-US" i="1" dirty="0"/>
              <a:t>response</a:t>
            </a:r>
            <a:r>
              <a:rPr lang="en-US" dirty="0"/>
              <a:t>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5FDC8-5289-6A1E-DD13-121076CA63A6}"/>
              </a:ext>
            </a:extLst>
          </p:cNvPr>
          <p:cNvSpPr txBox="1"/>
          <p:nvPr/>
        </p:nvSpPr>
        <p:spPr>
          <a:xfrm>
            <a:off x="1016700" y="278266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'https://cs111.byu.edu'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response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</p:txBody>
      </p:sp>
    </p:spTree>
    <p:extLst>
      <p:ext uri="{BB962C8B-B14F-4D97-AF65-F5344CB8AC3E}">
        <p14:creationId xmlns:p14="http://schemas.microsoft.com/office/powerpoint/2010/main" val="48242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EE1E9-62E9-AB3C-98A6-1BFB850D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response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9C48B-8DBB-4624-24AD-F228A3613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get our request object, one of the first things we should do is check the status code.</a:t>
            </a:r>
          </a:p>
          <a:p>
            <a:pPr lvl="1"/>
            <a:r>
              <a:rPr lang="en-US" dirty="0"/>
              <a:t>If we got a 200, everything is fine and we can continue</a:t>
            </a:r>
          </a:p>
          <a:p>
            <a:pPr lvl="1"/>
            <a:r>
              <a:rPr lang="en-US" dirty="0"/>
              <a:t>Anything else and we have some sort of error</a:t>
            </a:r>
          </a:p>
          <a:p>
            <a:r>
              <a:rPr lang="en-US" dirty="0"/>
              <a:t>The request object has a </a:t>
            </a:r>
            <a:r>
              <a:rPr lang="en-US" i="1" dirty="0" err="1"/>
              <a:t>status_code</a:t>
            </a:r>
            <a:r>
              <a:rPr lang="en-US" dirty="0"/>
              <a:t> attribute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We can check the status codes against the values we know or we can use the names in the </a:t>
            </a:r>
            <a:r>
              <a:rPr lang="en-US" dirty="0" err="1"/>
              <a:t>requests.codes</a:t>
            </a:r>
            <a:r>
              <a:rPr lang="en-US" dirty="0"/>
              <a:t> attribute</a:t>
            </a:r>
          </a:p>
          <a:p>
            <a:pPr lvl="1"/>
            <a:r>
              <a:rPr lang="en-US" dirty="0"/>
              <a:t>The most common ones we'll be checking are </a:t>
            </a:r>
            <a:r>
              <a:rPr lang="en-US" dirty="0" err="1"/>
              <a:t>requests.codes.ok</a:t>
            </a:r>
            <a:r>
              <a:rPr lang="en-US" dirty="0"/>
              <a:t> (200) and </a:t>
            </a:r>
            <a:r>
              <a:rPr lang="en-US" dirty="0" err="1"/>
              <a:t>requests.codes.not_found</a:t>
            </a:r>
            <a:r>
              <a:rPr lang="en-US" dirty="0"/>
              <a:t> (404)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4AD47-8821-D02D-9C7E-F0FEAC066C5D}"/>
              </a:ext>
            </a:extLst>
          </p:cNvPr>
          <p:cNvSpPr txBox="1"/>
          <p:nvPr/>
        </p:nvSpPr>
        <p:spPr>
          <a:xfrm>
            <a:off x="1016700" y="390104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E1889-D26D-8632-8C1D-AB0B6EB547E4}"/>
              </a:ext>
            </a:extLst>
          </p:cNvPr>
          <p:cNvSpPr txBox="1"/>
          <p:nvPr/>
        </p:nvSpPr>
        <p:spPr>
          <a:xfrm>
            <a:off x="1016700" y="5962942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requests.codes.ok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418605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CFF8-074C-16CB-5214-E8465239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E5ECC-5958-0811-9F1C-511983053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returned in the response can be accessed in a variety of ways.</a:t>
            </a:r>
          </a:p>
          <a:p>
            <a:r>
              <a:rPr lang="en-US" dirty="0"/>
              <a:t>The </a:t>
            </a:r>
            <a:r>
              <a:rPr lang="en-US" i="1" dirty="0"/>
              <a:t>.text </a:t>
            </a:r>
            <a:r>
              <a:rPr lang="en-US" dirty="0"/>
              <a:t>attribute provides the text representation of the resource.  For a text file like an HTML file, it will just be the contents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.content </a:t>
            </a:r>
            <a:r>
              <a:rPr lang="en-US" dirty="0"/>
              <a:t>attribute provides the data in its binary form.  This is useful when downloading non-text resources such as images.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96C204-9767-148B-9682-3FC6E2370FA2}"/>
              </a:ext>
            </a:extLst>
          </p:cNvPr>
          <p:cNvSpPr txBox="1"/>
          <p:nvPr/>
        </p:nvSpPr>
        <p:spPr>
          <a:xfrm>
            <a:off x="1016700" y="3358405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 class="h-full" lang="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139767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934059-2C82-C054-E5A5-E3A1055E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The Document 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57F86-F13E-F918-E42E-704B04D75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9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72E1-F214-0782-8E73-04582D9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D7B7E-59E4-B9C1-D815-7A386F38B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46719"/>
            <a:ext cx="8596668" cy="1101215"/>
          </a:xfrm>
        </p:spPr>
        <p:txBody>
          <a:bodyPr/>
          <a:lstStyle/>
          <a:p>
            <a:r>
              <a:rPr lang="en-US" dirty="0"/>
              <a:t>The document has structure.</a:t>
            </a:r>
          </a:p>
          <a:p>
            <a:r>
              <a:rPr lang="en-US" dirty="0"/>
              <a:t>How could we represent 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A11C1-4169-76B7-371A-A4C182B9ED67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&lt;title&gt;Hello world!&lt;/title&gt;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&lt;h1&gt;Hello world!&lt;/h1&gt;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is a simple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paragraph has a link to the &lt;a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it.&lt;/p&gt;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3436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09D8-9F0D-56E1-D750-111696C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8313-1969-20E3-9A92-40AC14B9F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11692"/>
            <a:ext cx="4702623" cy="1105924"/>
          </a:xfrm>
        </p:spPr>
        <p:txBody>
          <a:bodyPr/>
          <a:lstStyle/>
          <a:p>
            <a:r>
              <a:rPr lang="en-US" dirty="0"/>
              <a:t>The tree structure that represents a web page is called the Document Object Model (DOM).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AD668F-3DAB-5F9B-F603-13CB6BC27064}"/>
              </a:ext>
            </a:extLst>
          </p:cNvPr>
          <p:cNvSpPr/>
          <p:nvPr/>
        </p:nvSpPr>
        <p:spPr>
          <a:xfrm>
            <a:off x="4779390" y="1300310"/>
            <a:ext cx="904973" cy="4713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&lt;html&gt;</a:t>
            </a: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D7A194B-941D-2E9D-15F9-8BCF5BD7DA52}"/>
              </a:ext>
            </a:extLst>
          </p:cNvPr>
          <p:cNvGrpSpPr/>
          <p:nvPr/>
        </p:nvGrpSpPr>
        <p:grpSpPr>
          <a:xfrm>
            <a:off x="1236483" y="2178101"/>
            <a:ext cx="6283750" cy="471340"/>
            <a:chOff x="1236483" y="2133600"/>
            <a:chExt cx="6283750" cy="4713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A796DA-9CAC-0573-E238-3A4DF54DDB48}"/>
                </a:ext>
              </a:extLst>
            </p:cNvPr>
            <p:cNvSpPr/>
            <p:nvPr/>
          </p:nvSpPr>
          <p:spPr>
            <a:xfrm>
              <a:off x="1236483" y="2133600"/>
              <a:ext cx="101652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&lt;head&gt;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0C9ED0-A186-DD35-CE0E-A6040A82E110}"/>
                </a:ext>
              </a:extLst>
            </p:cNvPr>
            <p:cNvSpPr/>
            <p:nvPr/>
          </p:nvSpPr>
          <p:spPr>
            <a:xfrm>
              <a:off x="6429866" y="2133600"/>
              <a:ext cx="1090367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&lt;body&gt;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24258A0A-162F-0E6E-EEEE-9E230013F671}"/>
              </a:ext>
            </a:extLst>
          </p:cNvPr>
          <p:cNvGrpSpPr/>
          <p:nvPr/>
        </p:nvGrpSpPr>
        <p:grpSpPr>
          <a:xfrm>
            <a:off x="1292258" y="3055891"/>
            <a:ext cx="8935988" cy="471340"/>
            <a:chOff x="1292258" y="3087541"/>
            <a:chExt cx="8935988" cy="47134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015225-2C46-F0EF-FC3F-C328904E63AB}"/>
                </a:ext>
              </a:extLst>
            </p:cNvPr>
            <p:cNvSpPr/>
            <p:nvPr/>
          </p:nvSpPr>
          <p:spPr>
            <a:xfrm>
              <a:off x="1292258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&lt;title&gt;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7D863BB-CAC8-2988-DA04-2A4267F5DE1F}"/>
                </a:ext>
              </a:extLst>
            </p:cNvPr>
            <p:cNvSpPr/>
            <p:nvPr/>
          </p:nvSpPr>
          <p:spPr>
            <a:xfrm>
              <a:off x="3060569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&lt;h1&gt;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BBA054B-1041-C8C4-990F-4B43C2EFEE27}"/>
                </a:ext>
              </a:extLst>
            </p:cNvPr>
            <p:cNvSpPr/>
            <p:nvPr/>
          </p:nvSpPr>
          <p:spPr>
            <a:xfrm>
              <a:off x="5616380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0A8A00-139C-D122-729B-6ECFC9F2B5C2}"/>
                </a:ext>
              </a:extLst>
            </p:cNvPr>
            <p:cNvSpPr/>
            <p:nvPr/>
          </p:nvSpPr>
          <p:spPr>
            <a:xfrm>
              <a:off x="9323273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5D5719C-786E-3B50-9C27-8EB6091F23D7}"/>
              </a:ext>
            </a:extLst>
          </p:cNvPr>
          <p:cNvGrpSpPr/>
          <p:nvPr/>
        </p:nvGrpSpPr>
        <p:grpSpPr>
          <a:xfrm>
            <a:off x="1292258" y="3933681"/>
            <a:ext cx="10153448" cy="471340"/>
            <a:chOff x="1292258" y="3955855"/>
            <a:chExt cx="10153448" cy="47134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485D60-66F7-B3A0-B0C2-14181C960859}"/>
                </a:ext>
              </a:extLst>
            </p:cNvPr>
            <p:cNvSpPr/>
            <p:nvPr/>
          </p:nvSpPr>
          <p:spPr>
            <a:xfrm>
              <a:off x="4474984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14051A-A320-39D1-0ECC-017ECEEF0C1F}"/>
                </a:ext>
              </a:extLst>
            </p:cNvPr>
            <p:cNvSpPr/>
            <p:nvPr/>
          </p:nvSpPr>
          <p:spPr>
            <a:xfrm>
              <a:off x="306056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F234945-C707-4D3E-B7AE-D2B9ED4B6D92}"/>
                </a:ext>
              </a:extLst>
            </p:cNvPr>
            <p:cNvSpPr/>
            <p:nvPr/>
          </p:nvSpPr>
          <p:spPr>
            <a:xfrm>
              <a:off x="129225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7E8073-6175-3218-D198-3B455851A95C}"/>
                </a:ext>
              </a:extLst>
            </p:cNvPr>
            <p:cNvSpPr/>
            <p:nvPr/>
          </p:nvSpPr>
          <p:spPr>
            <a:xfrm>
              <a:off x="5619555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</a:t>
              </a:r>
              <a:r>
                <a:rPr lang="en-US" dirty="0" err="1"/>
                <a:t>em</a:t>
              </a:r>
              <a:r>
                <a:rPr lang="en-US" dirty="0"/>
                <a:t>&gt;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E274C5C-E89F-770D-9827-8E096331AC0B}"/>
                </a:ext>
              </a:extLst>
            </p:cNvPr>
            <p:cNvSpPr/>
            <p:nvPr/>
          </p:nvSpPr>
          <p:spPr>
            <a:xfrm>
              <a:off x="6764126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EABE5D-DB01-C895-F889-C0B490623F1D}"/>
                </a:ext>
              </a:extLst>
            </p:cNvPr>
            <p:cNvSpPr/>
            <p:nvPr/>
          </p:nvSpPr>
          <p:spPr>
            <a:xfrm>
              <a:off x="811216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9D434E-FDDB-4126-746D-B9C0AFD13106}"/>
                </a:ext>
              </a:extLst>
            </p:cNvPr>
            <p:cNvSpPr/>
            <p:nvPr/>
          </p:nvSpPr>
          <p:spPr>
            <a:xfrm>
              <a:off x="9326448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&lt;a&gt;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49B41A4-7196-91C7-04E3-F575F0419476}"/>
                </a:ext>
              </a:extLst>
            </p:cNvPr>
            <p:cNvSpPr/>
            <p:nvPr/>
          </p:nvSpPr>
          <p:spPr>
            <a:xfrm>
              <a:off x="1054073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</p:grp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6A1A719-15B2-8A17-B8E5-1646CD1D887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285086" y="231309"/>
            <a:ext cx="406451" cy="348713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6D65D5E4-AF48-B195-2823-39A14176173B}"/>
              </a:ext>
            </a:extLst>
          </p:cNvPr>
          <p:cNvCxnSpPr>
            <a:stCxn id="4" idx="2"/>
            <a:endCxn id="6" idx="0"/>
          </p:cNvCxnSpPr>
          <p:nvPr/>
        </p:nvCxnSpPr>
        <p:spPr>
          <a:xfrm rot="16200000" flipH="1">
            <a:off x="5900238" y="1103288"/>
            <a:ext cx="406451" cy="174317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7217971-0FFD-5F45-1577-8C33ECC9383E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744745" y="264944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56E42E0-B824-CE76-A6E0-37D82B3ABA2F}"/>
              </a:ext>
            </a:extLst>
          </p:cNvPr>
          <p:cNvCxnSpPr>
            <a:stCxn id="7" idx="2"/>
            <a:endCxn id="13" idx="0"/>
          </p:cNvCxnSpPr>
          <p:nvPr/>
        </p:nvCxnSpPr>
        <p:spPr>
          <a:xfrm>
            <a:off x="1744745" y="352723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36618CD3-F4ED-9430-9355-2AC1C9E03A5B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5040828" y="1121669"/>
            <a:ext cx="406450" cy="346199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CA3715A6-6863-2155-16B4-4D983D64C41F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5400000">
            <a:off x="6318734" y="2399575"/>
            <a:ext cx="406450" cy="90618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7067CE6-A9E3-B76B-3A57-4C15986CD0BA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rot="16200000" flipH="1">
            <a:off x="8172180" y="1452311"/>
            <a:ext cx="406450" cy="28007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63D45E-18FA-A002-CF5A-280A294A4700}"/>
              </a:ext>
            </a:extLst>
          </p:cNvPr>
          <p:cNvCxnSpPr>
            <a:stCxn id="8" idx="2"/>
            <a:endCxn id="12" idx="0"/>
          </p:cNvCxnSpPr>
          <p:nvPr/>
        </p:nvCxnSpPr>
        <p:spPr>
          <a:xfrm flipH="1">
            <a:off x="3513055" y="3527231"/>
            <a:ext cx="1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2ACDADFC-7328-BE82-04BF-9545C190920A}"/>
              </a:ext>
            </a:extLst>
          </p:cNvPr>
          <p:cNvCxnSpPr>
            <a:stCxn id="9" idx="2"/>
            <a:endCxn id="11" idx="0"/>
          </p:cNvCxnSpPr>
          <p:nvPr/>
        </p:nvCxnSpPr>
        <p:spPr>
          <a:xfrm rot="5400000">
            <a:off x="5294944" y="3159758"/>
            <a:ext cx="406450" cy="11413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9A4C1442-31ED-06D8-7709-E20776E25631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16200000" flipH="1">
            <a:off x="5867229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8F175A26-655D-0E8F-A82C-38B25584CDDF}"/>
              </a:ext>
            </a:extLst>
          </p:cNvPr>
          <p:cNvCxnSpPr>
            <a:stCxn id="9" idx="2"/>
            <a:endCxn id="15" idx="0"/>
          </p:cNvCxnSpPr>
          <p:nvPr/>
        </p:nvCxnSpPr>
        <p:spPr>
          <a:xfrm rot="16200000" flipH="1">
            <a:off x="6439515" y="3156583"/>
            <a:ext cx="406450" cy="11477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1A7596EE-57B3-1852-C64B-E4BF5E3D93BC}"/>
              </a:ext>
            </a:extLst>
          </p:cNvPr>
          <p:cNvCxnSpPr>
            <a:stCxn id="10" idx="2"/>
            <a:endCxn id="16" idx="0"/>
          </p:cNvCxnSpPr>
          <p:nvPr/>
        </p:nvCxnSpPr>
        <p:spPr>
          <a:xfrm rot="5400000">
            <a:off x="8966980" y="3124901"/>
            <a:ext cx="406450" cy="12111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FB4DB06-F11B-A18E-499F-70D4B48684F8}"/>
              </a:ext>
            </a:extLst>
          </p:cNvPr>
          <p:cNvCxnSpPr>
            <a:stCxn id="10" idx="2"/>
            <a:endCxn id="17" idx="0"/>
          </p:cNvCxnSpPr>
          <p:nvPr/>
        </p:nvCxnSpPr>
        <p:spPr>
          <a:xfrm rot="16200000" flipH="1">
            <a:off x="9574122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DE6B91A-97D0-127A-9D56-4965177F0EF2}"/>
              </a:ext>
            </a:extLst>
          </p:cNvPr>
          <p:cNvCxnSpPr>
            <a:stCxn id="10" idx="2"/>
            <a:endCxn id="18" idx="0"/>
          </p:cNvCxnSpPr>
          <p:nvPr/>
        </p:nvCxnSpPr>
        <p:spPr>
          <a:xfrm rot="16200000" flipH="1">
            <a:off x="10181265" y="3121726"/>
            <a:ext cx="406450" cy="121746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7C69F80-D02C-3741-58D2-F7B273D16FCB}"/>
              </a:ext>
            </a:extLst>
          </p:cNvPr>
          <p:cNvCxnSpPr>
            <a:stCxn id="17" idx="2"/>
            <a:endCxn id="21" idx="0"/>
          </p:cNvCxnSpPr>
          <p:nvPr/>
        </p:nvCxnSpPr>
        <p:spPr>
          <a:xfrm>
            <a:off x="9778935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DFF75CF2-3C80-5164-F639-A47452F5F86C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>
            <a:off x="6072042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91A3C9D-EE73-DC22-AF59-DD0D04C050B9}"/>
              </a:ext>
            </a:extLst>
          </p:cNvPr>
          <p:cNvSpPr/>
          <p:nvPr/>
        </p:nvSpPr>
        <p:spPr>
          <a:xfrm>
            <a:off x="5619555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469914-DC67-12BA-B83A-7D97CF4932F8}"/>
              </a:ext>
            </a:extLst>
          </p:cNvPr>
          <p:cNvSpPr/>
          <p:nvPr/>
        </p:nvSpPr>
        <p:spPr>
          <a:xfrm>
            <a:off x="9326448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7CD03E6-AAF8-8DBF-11B2-66575E387494}"/>
              </a:ext>
            </a:extLst>
          </p:cNvPr>
          <p:cNvSpPr/>
          <p:nvPr/>
        </p:nvSpPr>
        <p:spPr>
          <a:xfrm>
            <a:off x="8178542" y="4811472"/>
            <a:ext cx="904973" cy="47134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href</a:t>
            </a:r>
            <a:endParaRPr lang="en-US" dirty="0"/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96D6EFE4-8DF5-200A-8559-0B5546FF09AB}"/>
              </a:ext>
            </a:extLst>
          </p:cNvPr>
          <p:cNvCxnSpPr>
            <a:stCxn id="17" idx="2"/>
            <a:endCxn id="130" idx="0"/>
          </p:cNvCxnSpPr>
          <p:nvPr/>
        </p:nvCxnSpPr>
        <p:spPr>
          <a:xfrm rot="5400000">
            <a:off x="9001757" y="4034293"/>
            <a:ext cx="406451" cy="114790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80F3677-35FF-3066-3E9E-612B95E8B80A}"/>
              </a:ext>
            </a:extLst>
          </p:cNvPr>
          <p:cNvSpPr/>
          <p:nvPr/>
        </p:nvSpPr>
        <p:spPr>
          <a:xfrm>
            <a:off x="8178542" y="5689263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BA9F21ED-8F3E-B77A-ED0B-094DA250F508}"/>
              </a:ext>
            </a:extLst>
          </p:cNvPr>
          <p:cNvCxnSpPr>
            <a:cxnSpLocks/>
            <a:stCxn id="130" idx="2"/>
            <a:endCxn id="147" idx="0"/>
          </p:cNvCxnSpPr>
          <p:nvPr/>
        </p:nvCxnSpPr>
        <p:spPr>
          <a:xfrm>
            <a:off x="8631029" y="5282812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1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24F4-A55D-FA0A-DC51-4054B731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Beautiful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8B54D-30E9-B84E-DC34-9B6876A8D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498974"/>
          </a:xfrm>
        </p:spPr>
        <p:txBody>
          <a:bodyPr>
            <a:normAutofit/>
          </a:bodyPr>
          <a:lstStyle/>
          <a:p>
            <a:r>
              <a:rPr lang="en-US" dirty="0"/>
              <a:t>The Beautiful Soup library is designed to make accessing the elements of the DOM easier for us as developers</a:t>
            </a:r>
          </a:p>
          <a:p>
            <a:r>
              <a:rPr lang="en-US" dirty="0"/>
              <a:t>To install the library:</a:t>
            </a:r>
          </a:p>
          <a:p>
            <a:endParaRPr lang="en-US" dirty="0"/>
          </a:p>
          <a:p>
            <a:r>
              <a:rPr lang="en-US" dirty="0"/>
              <a:t>To use the library, we import bs4</a:t>
            </a:r>
          </a:p>
          <a:p>
            <a:endParaRPr lang="en-US" dirty="0"/>
          </a:p>
          <a:p>
            <a:r>
              <a:rPr lang="en-US" dirty="0"/>
              <a:t>Beautiful Soup allows you to perform a lot of manipulations on the DOM be we're only going to be using it to read and extract data from our web pages.</a:t>
            </a:r>
          </a:p>
          <a:p>
            <a:r>
              <a:rPr lang="en-US" dirty="0"/>
              <a:t>The full documentation on the library can be found at </a:t>
            </a:r>
            <a:r>
              <a:rPr lang="en-US" dirty="0">
                <a:hlinkClick r:id="rId2"/>
              </a:rPr>
              <a:t>https://www.crummy.com/software/BeautifulSoup/bs4/doc/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F5C8E-3582-32EC-8DD7-CD3FA6A79F42}"/>
              </a:ext>
            </a:extLst>
          </p:cNvPr>
          <p:cNvSpPr txBox="1"/>
          <p:nvPr/>
        </p:nvSpPr>
        <p:spPr>
          <a:xfrm>
            <a:off x="1016700" y="30596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beautifulsoup4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A77C6-4E02-9767-82D3-ABD8F84EF83A}"/>
              </a:ext>
            </a:extLst>
          </p:cNvPr>
          <p:cNvSpPr txBox="1"/>
          <p:nvPr/>
        </p:nvSpPr>
        <p:spPr>
          <a:xfrm>
            <a:off x="1016700" y="398588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bs4</a:t>
            </a:r>
          </a:p>
        </p:txBody>
      </p:sp>
    </p:spTree>
    <p:extLst>
      <p:ext uri="{BB962C8B-B14F-4D97-AF65-F5344CB8AC3E}">
        <p14:creationId xmlns:p14="http://schemas.microsoft.com/office/powerpoint/2010/main" val="42664173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456</TotalTime>
  <Words>1686</Words>
  <Application>Microsoft Office PowerPoint</Application>
  <PresentationFormat>Widescreen</PresentationFormat>
  <Paragraphs>206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Courier New</vt:lpstr>
      <vt:lpstr>Trebuchet MS</vt:lpstr>
      <vt:lpstr>Wingdings 3</vt:lpstr>
      <vt:lpstr>Facet</vt:lpstr>
      <vt:lpstr>Requests and  Beautiful Soup</vt:lpstr>
      <vt:lpstr>The Requests Library</vt:lpstr>
      <vt:lpstr>A basic request</vt:lpstr>
      <vt:lpstr>Checking the response code</vt:lpstr>
      <vt:lpstr>Response Content</vt:lpstr>
      <vt:lpstr> The Document Tree</vt:lpstr>
      <vt:lpstr>A simple HTML document</vt:lpstr>
      <vt:lpstr>A Tree!</vt:lpstr>
      <vt:lpstr>Beautiful Soup</vt:lpstr>
      <vt:lpstr>Making Soup</vt:lpstr>
      <vt:lpstr>Finding Tags</vt:lpstr>
      <vt:lpstr>Finding Tags</vt:lpstr>
      <vt:lpstr>Tag Attributes</vt:lpstr>
      <vt:lpstr>Accessing a Tag's Children</vt:lpstr>
      <vt:lpstr>Accessing at Tag's Parent</vt:lpstr>
      <vt:lpstr>Search Filters</vt:lpstr>
      <vt:lpstr>Searching Strings</vt:lpstr>
      <vt:lpstr>Searching only part of the document</vt:lpstr>
      <vt:lpstr>prettify()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Requests and  Beautiful Soup</dc:title>
  <dc:creator>Tom Stephens</dc:creator>
  <cp:lastModifiedBy>Tom Stephens</cp:lastModifiedBy>
  <cp:revision>5</cp:revision>
  <dcterms:created xsi:type="dcterms:W3CDTF">2023-07-30T00:22:04Z</dcterms:created>
  <dcterms:modified xsi:type="dcterms:W3CDTF">2023-08-07T13:54:16Z</dcterms:modified>
</cp:coreProperties>
</file>